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8" r:id="rId3"/>
    <p:sldId id="257" r:id="rId4"/>
    <p:sldId id="267" r:id="rId5"/>
    <p:sldId id="269" r:id="rId6"/>
    <p:sldId id="270" r:id="rId7"/>
    <p:sldId id="271" r:id="rId8"/>
    <p:sldId id="272" r:id="rId9"/>
    <p:sldId id="259" r:id="rId10"/>
    <p:sldId id="260" r:id="rId11"/>
    <p:sldId id="261" r:id="rId12"/>
    <p:sldId id="262" r:id="rId13"/>
    <p:sldId id="263" r:id="rId14"/>
    <p:sldId id="264" r:id="rId15"/>
    <p:sldId id="274" r:id="rId16"/>
    <p:sldId id="273" r:id="rId17"/>
    <p:sldId id="275" r:id="rId18"/>
    <p:sldId id="265" r:id="rId19"/>
    <p:sldId id="276"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85" autoAdjust="0"/>
    <p:restoredTop sz="85253" autoAdjust="0"/>
  </p:normalViewPr>
  <p:slideViewPr>
    <p:cSldViewPr>
      <p:cViewPr>
        <p:scale>
          <a:sx n="75" d="100"/>
          <a:sy n="75" d="100"/>
        </p:scale>
        <p:origin x="-1272"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E457E1-9AAD-41FD-9EDD-AEE6BC555F27}" type="datetimeFigureOut">
              <a:rPr lang="en-US" smtClean="0"/>
              <a:pPr/>
              <a:t>4/23/2015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388156-831C-4FEA-B131-C822FC3C0C78}" type="slidenum">
              <a:rPr lang="en-US" smtClean="0"/>
              <a:pPr/>
              <a:t>‹#›</a:t>
            </a:fld>
            <a:endParaRPr lang="en-US"/>
          </a:p>
        </p:txBody>
      </p:sp>
    </p:spTree>
    <p:extLst>
      <p:ext uri="{BB962C8B-B14F-4D97-AF65-F5344CB8AC3E}">
        <p14:creationId xmlns:p14="http://schemas.microsoft.com/office/powerpoint/2010/main" xmlns="" val="539558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7388156-831C-4FEA-B131-C822FC3C0C7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To help you learn whole-word contractions, remember that they fill in the last 5 spaces in the final alphabet line, and are formed by adding a dot 6 to the letters p-t. </a:t>
            </a:r>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braille cell is shown here. It’s made up of 6 dots numbered 1-6. We will call the dots by their number, for instance dot 1, dot 2, dot 3, etc. Each letter and symbol in the braille code is made up of a different combination of these 6dots. Braille is read left-to-right, just like print, and there are spaces between words (with a few exceptions). </a:t>
            </a:r>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first 10 letters of the braille alphabet, a–j, are formed only in the top part of the braille cell. The second 10 letters of the alphabet, k–t, are made by adding a dot 3 to each of the first 10 letters. The letters u, v, x, y, and z are made by adding dots 3, 6 to the first five letters, a-e. The letter w is an addition to the original braille alphabet to accommodate the English language.  Note: In braille, there are no separate characters for upper case letters. A capital letter in braille is indicated by a dot 6 placed just in front of the letter. </a:t>
            </a:r>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Once you know the letters a–j, you also know the braille numbers 1–0. You just need to put a number sign in front of the letter. </a:t>
            </a:r>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course, we focus on writing braille with the slate and stylus.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common slate is hinged and has a top and bottom portion. The top has rows of open, grooved rectangles, with grooves corresponding to the 6 dots of the braille cell. The bottom is solid with rows of indentations for the 6-dot, full braille cell. The stylus has a knob attached to a metal pin for punching dots into the paper. </a:t>
            </a:r>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also braille codes for Math, Music, and Computers</a:t>
            </a:r>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E57A44F-4263-4D60-AB38-2E919F1B2876}"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57A44F-4263-4D60-AB38-2E919F1B2876}"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57A44F-4263-4D60-AB38-2E919F1B2876}"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57A44F-4263-4D60-AB38-2E919F1B2876}"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57A44F-4263-4D60-AB38-2E919F1B2876}"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57A44F-4263-4D60-AB38-2E919F1B2876}" type="datetimeFigureOut">
              <a:rPr lang="en-US" smtClean="0"/>
              <a:pPr/>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57A44F-4263-4D60-AB38-2E919F1B2876}" type="datetimeFigureOut">
              <a:rPr lang="en-US" smtClean="0"/>
              <a:pPr/>
              <a:t>4/23/2015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57A44F-4263-4D60-AB38-2E919F1B2876}" type="datetimeFigureOut">
              <a:rPr lang="en-US" smtClean="0"/>
              <a:pPr/>
              <a:t>4/23/2015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57A44F-4263-4D60-AB38-2E919F1B2876}" type="datetimeFigureOut">
              <a:rPr lang="en-US" smtClean="0"/>
              <a:pPr/>
              <a:t>4/23/2015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57A44F-4263-4D60-AB38-2E919F1B2876}" type="datetimeFigureOut">
              <a:rPr lang="en-US" smtClean="0"/>
              <a:pPr/>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57A44F-4263-4D60-AB38-2E919F1B2876}" type="datetimeFigureOut">
              <a:rPr lang="en-US" smtClean="0"/>
              <a:pPr/>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51BFCA-C8A8-4C7B-909F-28158497046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57A44F-4263-4D60-AB38-2E919F1B2876}" type="datetimeFigureOut">
              <a:rPr lang="en-US" smtClean="0"/>
              <a:pPr/>
              <a:t>4/23/2015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51BFCA-C8A8-4C7B-909F-2815849704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9.gif"/><Relationship Id="rId5" Type="http://schemas.openxmlformats.org/officeDocument/2006/relationships/image" Target="../media/image8.gif"/><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1.tif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 VIPS Power At Your Fingertips Presentation Tool Title Slide)"/>
          <p:cNvPicPr>
            <a:picLocks noChangeAspect="1"/>
          </p:cNvPicPr>
          <p:nvPr/>
        </p:nvPicPr>
        <p:blipFill rotWithShape="1">
          <a:blip r:embed="rId3" cstate="print">
            <a:alphaModFix/>
            <a:extLst>
              <a:ext uri="{28A0092B-C50C-407E-A947-70E740481C1C}">
                <a14:useLocalDpi xmlns:a14="http://schemas.microsoft.com/office/drawing/2010/main" xmlns="" val="0"/>
              </a:ext>
            </a:extLst>
          </a:blip>
          <a:srcRect l="1608" t="9325" r="1930" b="3857"/>
          <a:stretch/>
        </p:blipFill>
        <p:spPr>
          <a:xfrm>
            <a:off x="0" y="0"/>
            <a:ext cx="9144000" cy="685800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Braille Punctuation</a:t>
            </a:r>
            <a:endParaRPr lang="en-US" dirty="0"/>
          </a:p>
        </p:txBody>
      </p:sp>
      <p:sp>
        <p:nvSpPr>
          <p:cNvPr id="3" name="Content Placeholder 2"/>
          <p:cNvSpPr>
            <a:spLocks noGrp="1"/>
          </p:cNvSpPr>
          <p:nvPr>
            <p:ph idx="1"/>
          </p:nvPr>
        </p:nvSpPr>
        <p:spPr/>
        <p:txBody>
          <a:bodyPr/>
          <a:lstStyle/>
          <a:p>
            <a:r>
              <a:rPr lang="en-US" dirty="0" smtClean="0"/>
              <a:t>There are punctuation marks in braille that you use in print. Here are examples: </a:t>
            </a:r>
          </a:p>
          <a:p>
            <a:endParaRPr lang="en-US" dirty="0" smtClean="0"/>
          </a:p>
          <a:p>
            <a:pPr>
              <a:buNone/>
            </a:pPr>
            <a:r>
              <a:rPr lang="en-US" dirty="0" smtClean="0"/>
              <a:t>	</a:t>
            </a:r>
            <a:endParaRPr lang="en-US" dirty="0"/>
          </a:p>
        </p:txBody>
      </p:sp>
      <p:pic>
        <p:nvPicPr>
          <p:cNvPr id="4" name="Picture 3" descr="(Image: Braille punctuation for question mark, asterisk, comma, period)"/>
          <p:cNvPicPr>
            <a:picLocks noChangeAspect="1"/>
          </p:cNvPicPr>
          <p:nvPr/>
        </p:nvPicPr>
        <p:blipFill>
          <a:blip r:embed="rId2" cstate="print"/>
          <a:stretch>
            <a:fillRect/>
          </a:stretch>
        </p:blipFill>
        <p:spPr>
          <a:xfrm>
            <a:off x="2743200" y="2667000"/>
            <a:ext cx="3895725" cy="370522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Writing Braille</a:t>
            </a:r>
            <a:endParaRPr lang="en-US" dirty="0"/>
          </a:p>
        </p:txBody>
      </p:sp>
      <p:sp>
        <p:nvSpPr>
          <p:cNvPr id="3" name="Content Placeholder 2"/>
          <p:cNvSpPr>
            <a:spLocks noGrp="1"/>
          </p:cNvSpPr>
          <p:nvPr>
            <p:ph idx="1"/>
          </p:nvPr>
        </p:nvSpPr>
        <p:spPr/>
        <p:txBody>
          <a:bodyPr/>
          <a:lstStyle/>
          <a:p>
            <a:r>
              <a:rPr lang="en-US" dirty="0" smtClean="0"/>
              <a:t> Methods to Write Braille</a:t>
            </a:r>
          </a:p>
          <a:p>
            <a:pPr lvl="1">
              <a:buFont typeface="Wingdings" pitchFamily="2" charset="2"/>
              <a:buChar char="Ø"/>
            </a:pPr>
            <a:r>
              <a:rPr lang="en-US" dirty="0" smtClean="0"/>
              <a:t>Slate and stylus</a:t>
            </a:r>
          </a:p>
          <a:p>
            <a:pPr lvl="1">
              <a:buFont typeface="Wingdings" pitchFamily="2" charset="2"/>
              <a:buChar char="Ø"/>
            </a:pPr>
            <a:r>
              <a:rPr lang="en-US" dirty="0" smtClean="0"/>
              <a:t>Braillewriter (similar to typewriter)</a:t>
            </a:r>
          </a:p>
          <a:p>
            <a:pPr lvl="1">
              <a:buFont typeface="Wingdings" pitchFamily="2" charset="2"/>
              <a:buChar char="Ø"/>
            </a:pPr>
            <a:r>
              <a:rPr lang="en-US" dirty="0" smtClean="0"/>
              <a:t>Computer programs, e.g., Duxbury</a:t>
            </a:r>
          </a:p>
          <a:p>
            <a:pPr lvl="1">
              <a:buFont typeface="Wingdings" pitchFamily="2" charset="2"/>
              <a:buChar char="Ø"/>
            </a:pPr>
            <a:r>
              <a:rPr lang="en-US" dirty="0" smtClean="0"/>
              <a:t>Braille </a:t>
            </a:r>
            <a:r>
              <a:rPr lang="en-US" dirty="0" err="1" smtClean="0"/>
              <a:t>notetakers</a:t>
            </a:r>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r>
              <a:rPr lang="en-US" sz="2800" dirty="0" smtClean="0"/>
              <a:t>The Slate &amp; Stylus</a:t>
            </a:r>
            <a:endParaRPr lang="en-US" sz="2800" dirty="0"/>
          </a:p>
        </p:txBody>
      </p:sp>
      <p:sp>
        <p:nvSpPr>
          <p:cNvPr id="5" name="Content Placeholder 4"/>
          <p:cNvSpPr>
            <a:spLocks noGrp="1"/>
          </p:cNvSpPr>
          <p:nvPr>
            <p:ph idx="1"/>
          </p:nvPr>
        </p:nvSpPr>
        <p:spPr/>
        <p:txBody>
          <a:bodyPr>
            <a:normAutofit lnSpcReduction="10000"/>
          </a:bodyPr>
          <a:lstStyle/>
          <a:p>
            <a:pPr>
              <a:buNone/>
            </a:pPr>
            <a:r>
              <a:rPr lang="en-US" sz="2400" b="1" dirty="0" smtClean="0"/>
              <a:t>Writing on the Slate</a:t>
            </a:r>
          </a:p>
          <a:p>
            <a:r>
              <a:rPr lang="en-US" sz="2400" dirty="0" smtClean="0"/>
              <a:t>You write from right to left. Each symbol is embossed onto the underside of the paper. Then the paper is turned over and read from left to right. Dots 1, 2, 3 are on the </a:t>
            </a:r>
            <a:r>
              <a:rPr lang="en-US" sz="2400" i="1" dirty="0" smtClean="0"/>
              <a:t>approach side</a:t>
            </a:r>
            <a:r>
              <a:rPr lang="en-US" sz="2400" dirty="0" smtClean="0"/>
              <a:t>. When writing on the slate, the approach side is on the right. </a:t>
            </a:r>
          </a:p>
          <a:p>
            <a:pPr lvl="1"/>
            <a:r>
              <a:rPr lang="en-US" sz="1800" dirty="0" smtClean="0"/>
              <a:t>Example: The word “hello” is written, moving right to left, h (dots 1, 2, 5), e (dots 1, 5), l (dots 1, 2, 3), l (dots 1, 2, 3), o (dots 1, 3, 5). </a:t>
            </a:r>
          </a:p>
          <a:p>
            <a:pPr lvl="1"/>
            <a:endParaRPr lang="en-US" sz="1800" dirty="0" smtClean="0"/>
          </a:p>
          <a:p>
            <a:pPr lvl="1">
              <a:buNone/>
            </a:pPr>
            <a:r>
              <a:rPr lang="en-US" sz="1800" dirty="0" smtClean="0"/>
              <a:t> </a:t>
            </a:r>
          </a:p>
          <a:p>
            <a:pPr lvl="1"/>
            <a:r>
              <a:rPr lang="en-US" sz="1800" dirty="0" smtClean="0"/>
              <a:t>When you turn the paper over, it reads: “hello”</a:t>
            </a:r>
            <a:endParaRPr lang="en-US" sz="1800" dirty="0"/>
          </a:p>
        </p:txBody>
      </p:sp>
      <p:sp>
        <p:nvSpPr>
          <p:cNvPr id="6" name="Text Placeholder 5"/>
          <p:cNvSpPr>
            <a:spLocks noGrp="1"/>
          </p:cNvSpPr>
          <p:nvPr>
            <p:ph type="body" sz="half" idx="2"/>
          </p:nvPr>
        </p:nvSpPr>
        <p:spPr/>
        <p:txBody>
          <a:bodyPr/>
          <a:lstStyle/>
          <a:p>
            <a:endParaRPr lang="en-US" dirty="0"/>
          </a:p>
        </p:txBody>
      </p:sp>
      <p:pic>
        <p:nvPicPr>
          <p:cNvPr id="7" name="Picture 6" descr="(Image: Photo of a pocket braille slate and stylus)"/>
          <p:cNvPicPr>
            <a:picLocks noChangeAspect="1"/>
          </p:cNvPicPr>
          <p:nvPr/>
        </p:nvPicPr>
        <p:blipFill>
          <a:blip r:embed="rId3" cstate="print"/>
          <a:stretch>
            <a:fillRect/>
          </a:stretch>
        </p:blipFill>
        <p:spPr>
          <a:xfrm>
            <a:off x="457200" y="1447800"/>
            <a:ext cx="3048000" cy="2293239"/>
          </a:xfrm>
          <a:prstGeom prst="rect">
            <a:avLst/>
          </a:prstGeom>
        </p:spPr>
      </p:pic>
      <p:pic>
        <p:nvPicPr>
          <p:cNvPr id="8" name="Picture 7" descr="(Image: Photo of a Janus slate and stylus)"/>
          <p:cNvPicPr>
            <a:picLocks noChangeAspect="1"/>
          </p:cNvPicPr>
          <p:nvPr/>
        </p:nvPicPr>
        <p:blipFill>
          <a:blip r:embed="rId4" cstate="print"/>
          <a:stretch>
            <a:fillRect/>
          </a:stretch>
        </p:blipFill>
        <p:spPr>
          <a:xfrm>
            <a:off x="457200" y="3962400"/>
            <a:ext cx="3048000" cy="1981200"/>
          </a:xfrm>
          <a:prstGeom prst="rect">
            <a:avLst/>
          </a:prstGeom>
        </p:spPr>
      </p:pic>
      <p:pic>
        <p:nvPicPr>
          <p:cNvPr id="9" name="Picture 8" descr="(Image: The word hello written on slate and stylus prior to turning over paper)"/>
          <p:cNvPicPr>
            <a:picLocks noChangeAspect="1"/>
          </p:cNvPicPr>
          <p:nvPr/>
        </p:nvPicPr>
        <p:blipFill>
          <a:blip r:embed="rId5" cstate="print"/>
          <a:stretch>
            <a:fillRect/>
          </a:stretch>
        </p:blipFill>
        <p:spPr>
          <a:xfrm>
            <a:off x="5562600" y="4267200"/>
            <a:ext cx="1676400" cy="809114"/>
          </a:xfrm>
          <a:prstGeom prst="rect">
            <a:avLst/>
          </a:prstGeom>
        </p:spPr>
      </p:pic>
      <p:pic>
        <p:nvPicPr>
          <p:cNvPr id="10" name="Picture 9" descr="(Image: The word hello written on slate and stylus after the paper is turned over)"/>
          <p:cNvPicPr>
            <a:picLocks noChangeAspect="1"/>
          </p:cNvPicPr>
          <p:nvPr/>
        </p:nvPicPr>
        <p:blipFill>
          <a:blip r:embed="rId6" cstate="print"/>
          <a:stretch>
            <a:fillRect/>
          </a:stretch>
        </p:blipFill>
        <p:spPr>
          <a:xfrm>
            <a:off x="5562600" y="5486400"/>
            <a:ext cx="1652588" cy="928597"/>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r>
              <a:rPr lang="en-US" sz="2800" dirty="0" smtClean="0"/>
              <a:t>The Braillewriter</a:t>
            </a:r>
            <a:endParaRPr lang="en-US" sz="2800" dirty="0"/>
          </a:p>
        </p:txBody>
      </p:sp>
      <p:sp>
        <p:nvSpPr>
          <p:cNvPr id="6" name="Text Placeholder 5"/>
          <p:cNvSpPr>
            <a:spLocks noGrp="1"/>
          </p:cNvSpPr>
          <p:nvPr>
            <p:ph type="body" sz="half" idx="2"/>
          </p:nvPr>
        </p:nvSpPr>
        <p:spPr>
          <a:xfrm>
            <a:off x="3657600" y="304800"/>
            <a:ext cx="4724400" cy="6019800"/>
          </a:xfrm>
        </p:spPr>
        <p:txBody>
          <a:bodyPr/>
          <a:lstStyle/>
          <a:p>
            <a:r>
              <a:rPr lang="en-US" sz="2400" b="1" dirty="0" smtClean="0"/>
              <a:t>Writing on the Braillewriter</a:t>
            </a:r>
          </a:p>
          <a:p>
            <a:pPr>
              <a:buFont typeface="Arial" pitchFamily="34" charset="0"/>
              <a:buChar char="•"/>
            </a:pPr>
            <a:r>
              <a:rPr lang="en-US" sz="2200" dirty="0" smtClean="0"/>
              <a:t> Dots 1, 2, 3 are on the </a:t>
            </a:r>
            <a:r>
              <a:rPr lang="en-US" sz="2200" i="1" dirty="0" smtClean="0"/>
              <a:t>approach side. </a:t>
            </a:r>
            <a:r>
              <a:rPr lang="en-US" sz="2200" dirty="0" smtClean="0"/>
              <a:t>When writing on the braillewriter, the approach side is on the left. When using the braillewriter, letters are embossed from below the paper, so there’s no need to turn the paper over to read. </a:t>
            </a:r>
          </a:p>
          <a:p>
            <a:pPr>
              <a:buFont typeface="Arial" pitchFamily="34" charset="0"/>
              <a:buChar char="•"/>
            </a:pPr>
            <a:r>
              <a:rPr lang="en-US" sz="2200" dirty="0" smtClean="0"/>
              <a:t> The keys on the left of the braillewriter are for dots 1, 2, 3; the keys on the right are for dots 4, 5, 6, with a space bar in the middle. </a:t>
            </a:r>
          </a:p>
          <a:p>
            <a:pPr>
              <a:buFont typeface="Arial" pitchFamily="34" charset="0"/>
              <a:buChar char="•"/>
            </a:pPr>
            <a:r>
              <a:rPr lang="en-US" sz="2200" dirty="0" smtClean="0"/>
              <a:t> To form a letter on the braillewriter, all keys corresponding to the dots in the letter are pressed at once. </a:t>
            </a:r>
            <a:endParaRPr lang="en-US" sz="2200" b="1" dirty="0"/>
          </a:p>
        </p:txBody>
      </p:sp>
      <p:pic>
        <p:nvPicPr>
          <p:cNvPr id="9" name="Picture 8" descr="(Image: Photo of the Perkins APH Brailler)"/>
          <p:cNvPicPr>
            <a:picLocks noChangeAspect="1"/>
          </p:cNvPicPr>
          <p:nvPr/>
        </p:nvPicPr>
        <p:blipFill>
          <a:blip r:embed="rId3" cstate="print"/>
          <a:stretch>
            <a:fillRect/>
          </a:stretch>
        </p:blipFill>
        <p:spPr>
          <a:xfrm>
            <a:off x="533400" y="1524000"/>
            <a:ext cx="2895600" cy="1911096"/>
          </a:xfrm>
          <a:prstGeom prst="rect">
            <a:avLst/>
          </a:prstGeom>
        </p:spPr>
      </p:pic>
      <p:pic>
        <p:nvPicPr>
          <p:cNvPr id="7" name="Picture 6" descr="(Image: Photo of a Perkins Brailler)&#10;"/>
          <p:cNvPicPr>
            <a:picLocks noChangeAspect="1"/>
          </p:cNvPicPr>
          <p:nvPr/>
        </p:nvPicPr>
        <p:blipFill>
          <a:blip r:embed="rId4" cstate="print"/>
          <a:srcRect t="13333" r="4444" b="13333"/>
          <a:stretch>
            <a:fillRect/>
          </a:stretch>
        </p:blipFill>
        <p:spPr>
          <a:xfrm>
            <a:off x="152400" y="3505200"/>
            <a:ext cx="3320473" cy="254827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Braille Contractions</a:t>
            </a:r>
            <a:endParaRPr lang="en-US" dirty="0"/>
          </a:p>
        </p:txBody>
      </p:sp>
      <p:sp>
        <p:nvSpPr>
          <p:cNvPr id="3" name="Content Placeholder 2"/>
          <p:cNvSpPr>
            <a:spLocks noGrp="1"/>
          </p:cNvSpPr>
          <p:nvPr>
            <p:ph idx="1"/>
          </p:nvPr>
        </p:nvSpPr>
        <p:spPr/>
        <p:txBody>
          <a:bodyPr>
            <a:normAutofit/>
          </a:bodyPr>
          <a:lstStyle/>
          <a:p>
            <a:r>
              <a:rPr lang="en-US" dirty="0" smtClean="0"/>
              <a:t>Braille contractions reduce the amount of space taken up in braille and make reading and writing faster.</a:t>
            </a:r>
          </a:p>
          <a:p>
            <a:r>
              <a:rPr lang="en-US" dirty="0" smtClean="0"/>
              <a:t>Uncontracted braille is fully written out, letter-by-letter. </a:t>
            </a:r>
          </a:p>
          <a:p>
            <a:r>
              <a:rPr lang="en-US" dirty="0" smtClean="0"/>
              <a:t>Preschool children typically learn contracted braille. </a:t>
            </a:r>
          </a:p>
          <a:p>
            <a:r>
              <a:rPr lang="en-US" dirty="0" smtClean="0"/>
              <a:t>Total of 180 braille contractions</a:t>
            </a:r>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dirty="0" smtClean="0"/>
              <a:t>Braille Contractions – cont.</a:t>
            </a:r>
            <a:endParaRPr lang="en-US" dirty="0"/>
          </a:p>
        </p:txBody>
      </p:sp>
      <p:sp>
        <p:nvSpPr>
          <p:cNvPr id="3" name="Content Placeholder 2"/>
          <p:cNvSpPr>
            <a:spLocks noGrp="1"/>
          </p:cNvSpPr>
          <p:nvPr>
            <p:ph idx="1"/>
          </p:nvPr>
        </p:nvSpPr>
        <p:spPr>
          <a:xfrm>
            <a:off x="457200" y="1600201"/>
            <a:ext cx="8305800" cy="1142999"/>
          </a:xfrm>
        </p:spPr>
        <p:txBody>
          <a:bodyPr>
            <a:normAutofit/>
          </a:bodyPr>
          <a:lstStyle/>
          <a:p>
            <a:r>
              <a:rPr lang="en-US" sz="2800" dirty="0" smtClean="0"/>
              <a:t>Each letter of the braille alphabet represents a whole word when it stands alone in a sentence:</a:t>
            </a:r>
          </a:p>
        </p:txBody>
      </p:sp>
      <p:sp>
        <p:nvSpPr>
          <p:cNvPr id="5" name="Rectangle 4"/>
          <p:cNvSpPr/>
          <p:nvPr/>
        </p:nvSpPr>
        <p:spPr>
          <a:xfrm>
            <a:off x="990600" y="2743200"/>
            <a:ext cx="7543800" cy="3539430"/>
          </a:xfrm>
          <a:prstGeom prst="rect">
            <a:avLst/>
          </a:prstGeom>
          <a:noFill/>
        </p:spPr>
        <p:txBody>
          <a:bodyPr wrap="square" lIns="91440" tIns="45720" rIns="91440" bIns="45720" numCol="3">
            <a:spAutoFit/>
          </a:bodyPr>
          <a:lstStyle/>
          <a:p>
            <a:pPr>
              <a:buNone/>
            </a:pPr>
            <a:r>
              <a:rPr lang="en-US" sz="2800" b="1" dirty="0" smtClean="0">
                <a:solidFill>
                  <a:srgbClr val="7030A0"/>
                </a:solidFill>
              </a:rPr>
              <a:t>a – a</a:t>
            </a:r>
          </a:p>
          <a:p>
            <a:pPr>
              <a:buNone/>
            </a:pPr>
            <a:r>
              <a:rPr lang="en-US" sz="2800" b="1" dirty="0" smtClean="0">
                <a:solidFill>
                  <a:srgbClr val="7030A0"/>
                </a:solidFill>
              </a:rPr>
              <a:t>b – but</a:t>
            </a:r>
          </a:p>
          <a:p>
            <a:pPr>
              <a:buNone/>
            </a:pPr>
            <a:r>
              <a:rPr lang="en-US" sz="2800" b="1" dirty="0" smtClean="0">
                <a:solidFill>
                  <a:srgbClr val="7030A0"/>
                </a:solidFill>
              </a:rPr>
              <a:t>c – can</a:t>
            </a:r>
          </a:p>
          <a:p>
            <a:pPr>
              <a:buNone/>
            </a:pPr>
            <a:r>
              <a:rPr lang="en-US" sz="2800" b="1" dirty="0" smtClean="0">
                <a:solidFill>
                  <a:srgbClr val="7030A0"/>
                </a:solidFill>
              </a:rPr>
              <a:t>d – do</a:t>
            </a:r>
          </a:p>
          <a:p>
            <a:pPr>
              <a:buNone/>
            </a:pPr>
            <a:r>
              <a:rPr lang="en-US" sz="2800" b="1" dirty="0" smtClean="0">
                <a:solidFill>
                  <a:srgbClr val="7030A0"/>
                </a:solidFill>
              </a:rPr>
              <a:t>e – every</a:t>
            </a:r>
          </a:p>
          <a:p>
            <a:pPr>
              <a:buNone/>
            </a:pPr>
            <a:r>
              <a:rPr lang="en-US" sz="2800" b="1" dirty="0" smtClean="0">
                <a:solidFill>
                  <a:srgbClr val="7030A0"/>
                </a:solidFill>
              </a:rPr>
              <a:t>f – from</a:t>
            </a:r>
          </a:p>
          <a:p>
            <a:pPr>
              <a:buNone/>
            </a:pPr>
            <a:r>
              <a:rPr lang="en-US" sz="2800" b="1" dirty="0" smtClean="0">
                <a:solidFill>
                  <a:srgbClr val="7030A0"/>
                </a:solidFill>
              </a:rPr>
              <a:t>g – go</a:t>
            </a:r>
          </a:p>
          <a:p>
            <a:pPr>
              <a:buNone/>
            </a:pPr>
            <a:r>
              <a:rPr lang="en-US" sz="2800" b="1" dirty="0" smtClean="0">
                <a:solidFill>
                  <a:srgbClr val="7030A0"/>
                </a:solidFill>
              </a:rPr>
              <a:t>h – have</a:t>
            </a:r>
          </a:p>
          <a:p>
            <a:pPr>
              <a:buNone/>
            </a:pPr>
            <a:r>
              <a:rPr lang="en-US" sz="2800" b="1" dirty="0" smtClean="0">
                <a:solidFill>
                  <a:srgbClr val="7030A0"/>
                </a:solidFill>
              </a:rPr>
              <a:t>j – just</a:t>
            </a:r>
          </a:p>
          <a:p>
            <a:pPr>
              <a:buNone/>
            </a:pPr>
            <a:r>
              <a:rPr lang="en-US" sz="2800" b="1" dirty="0" smtClean="0">
                <a:solidFill>
                  <a:srgbClr val="7030A0"/>
                </a:solidFill>
              </a:rPr>
              <a:t>k – knowledge</a:t>
            </a:r>
            <a:br>
              <a:rPr lang="en-US" sz="2800" b="1" dirty="0" smtClean="0">
                <a:solidFill>
                  <a:srgbClr val="7030A0"/>
                </a:solidFill>
              </a:rPr>
            </a:br>
            <a:r>
              <a:rPr lang="en-US" sz="2800" b="1" dirty="0" smtClean="0">
                <a:solidFill>
                  <a:srgbClr val="7030A0"/>
                </a:solidFill>
              </a:rPr>
              <a:t>l – like</a:t>
            </a:r>
          </a:p>
          <a:p>
            <a:pPr>
              <a:buNone/>
            </a:pPr>
            <a:r>
              <a:rPr lang="en-US" sz="2800" b="1" dirty="0" smtClean="0">
                <a:solidFill>
                  <a:srgbClr val="7030A0"/>
                </a:solidFill>
              </a:rPr>
              <a:t>m – more</a:t>
            </a:r>
          </a:p>
          <a:p>
            <a:pPr>
              <a:buNone/>
            </a:pPr>
            <a:r>
              <a:rPr lang="en-US" sz="2800" b="1" dirty="0" smtClean="0">
                <a:solidFill>
                  <a:srgbClr val="7030A0"/>
                </a:solidFill>
              </a:rPr>
              <a:t>n – not</a:t>
            </a:r>
          </a:p>
          <a:p>
            <a:pPr>
              <a:buNone/>
            </a:pPr>
            <a:r>
              <a:rPr lang="en-US" sz="2800" b="1" dirty="0" smtClean="0">
                <a:solidFill>
                  <a:srgbClr val="7030A0"/>
                </a:solidFill>
              </a:rPr>
              <a:t>p – people</a:t>
            </a:r>
          </a:p>
          <a:p>
            <a:pPr>
              <a:buNone/>
            </a:pPr>
            <a:r>
              <a:rPr lang="en-US" sz="2800" b="1" dirty="0" smtClean="0">
                <a:solidFill>
                  <a:srgbClr val="7030A0"/>
                </a:solidFill>
              </a:rPr>
              <a:t>q – quite</a:t>
            </a:r>
          </a:p>
          <a:p>
            <a:pPr>
              <a:buNone/>
            </a:pPr>
            <a:r>
              <a:rPr lang="en-US" sz="2800" b="1" dirty="0" smtClean="0">
                <a:solidFill>
                  <a:srgbClr val="7030A0"/>
                </a:solidFill>
              </a:rPr>
              <a:t>r – rather</a:t>
            </a:r>
          </a:p>
          <a:p>
            <a:pPr>
              <a:buNone/>
            </a:pPr>
            <a:r>
              <a:rPr lang="en-US" sz="2800" b="1" dirty="0" smtClean="0">
                <a:solidFill>
                  <a:srgbClr val="7030A0"/>
                </a:solidFill>
              </a:rPr>
              <a:t>s – so</a:t>
            </a:r>
          </a:p>
          <a:p>
            <a:pPr>
              <a:buNone/>
            </a:pPr>
            <a:r>
              <a:rPr lang="en-US" sz="2800" b="1" dirty="0" smtClean="0">
                <a:solidFill>
                  <a:srgbClr val="7030A0"/>
                </a:solidFill>
              </a:rPr>
              <a:t>t – that</a:t>
            </a:r>
          </a:p>
          <a:p>
            <a:pPr>
              <a:buNone/>
            </a:pPr>
            <a:r>
              <a:rPr lang="en-US" sz="2800" b="1" dirty="0" smtClean="0">
                <a:solidFill>
                  <a:srgbClr val="7030A0"/>
                </a:solidFill>
              </a:rPr>
              <a:t>u – us</a:t>
            </a:r>
          </a:p>
          <a:p>
            <a:pPr>
              <a:buNone/>
            </a:pPr>
            <a:r>
              <a:rPr lang="en-US" sz="2800" b="1" dirty="0" smtClean="0">
                <a:solidFill>
                  <a:srgbClr val="7030A0"/>
                </a:solidFill>
              </a:rPr>
              <a:t>v – very</a:t>
            </a:r>
          </a:p>
          <a:p>
            <a:pPr>
              <a:buNone/>
            </a:pPr>
            <a:r>
              <a:rPr lang="en-US" sz="2800" b="1" dirty="0" smtClean="0">
                <a:solidFill>
                  <a:srgbClr val="7030A0"/>
                </a:solidFill>
              </a:rPr>
              <a:t>w – will</a:t>
            </a:r>
          </a:p>
          <a:p>
            <a:pPr>
              <a:buNone/>
            </a:pPr>
            <a:r>
              <a:rPr lang="en-US" sz="2800" b="1" dirty="0" smtClean="0">
                <a:solidFill>
                  <a:srgbClr val="7030A0"/>
                </a:solidFill>
              </a:rPr>
              <a:t>x – it</a:t>
            </a:r>
          </a:p>
          <a:p>
            <a:pPr>
              <a:buNone/>
            </a:pPr>
            <a:r>
              <a:rPr lang="en-US" sz="2800" b="1" dirty="0" smtClean="0">
                <a:solidFill>
                  <a:srgbClr val="7030A0"/>
                </a:solidFill>
              </a:rPr>
              <a:t>y – you</a:t>
            </a:r>
          </a:p>
          <a:p>
            <a:pPr>
              <a:buNone/>
            </a:pPr>
            <a:r>
              <a:rPr lang="en-US" sz="2800" b="1" dirty="0" smtClean="0">
                <a:solidFill>
                  <a:srgbClr val="7030A0"/>
                </a:solidFill>
              </a:rPr>
              <a:t>z – as	</a:t>
            </a:r>
            <a:endParaRPr lang="en-US" sz="2800" b="1" dirty="0">
              <a:solidFill>
                <a:srgbClr val="7030A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dirty="0" smtClean="0"/>
              <a:t>Braille Contractions – cont.</a:t>
            </a:r>
            <a:endParaRPr lang="en-US" dirty="0"/>
          </a:p>
        </p:txBody>
      </p:sp>
      <p:sp>
        <p:nvSpPr>
          <p:cNvPr id="3" name="Content Placeholder 2"/>
          <p:cNvSpPr>
            <a:spLocks noGrp="1"/>
          </p:cNvSpPr>
          <p:nvPr>
            <p:ph idx="1"/>
          </p:nvPr>
        </p:nvSpPr>
        <p:spPr/>
        <p:txBody>
          <a:bodyPr/>
          <a:lstStyle/>
          <a:p>
            <a:r>
              <a:rPr lang="en-US" dirty="0" smtClean="0"/>
              <a:t>Whole-Word Contractions</a:t>
            </a:r>
            <a:endParaRPr lang="en-US" dirty="0"/>
          </a:p>
        </p:txBody>
      </p:sp>
      <p:pic>
        <p:nvPicPr>
          <p:cNvPr id="4" name="Picture 3" descr="(Image: Whole-word braille contractions for the following:  and, for, of, the, with)"/>
          <p:cNvPicPr>
            <a:picLocks noChangeAspect="1"/>
          </p:cNvPicPr>
          <p:nvPr/>
        </p:nvPicPr>
        <p:blipFill>
          <a:blip r:embed="rId3" cstate="print"/>
          <a:stretch>
            <a:fillRect/>
          </a:stretch>
        </p:blipFill>
        <p:spPr>
          <a:xfrm>
            <a:off x="1371600" y="2209800"/>
            <a:ext cx="6486525" cy="25527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dirty="0" smtClean="0"/>
              <a:t>Braille Contractions – cont.</a:t>
            </a:r>
            <a:endParaRPr lang="en-US" dirty="0"/>
          </a:p>
        </p:txBody>
      </p:sp>
      <p:sp>
        <p:nvSpPr>
          <p:cNvPr id="3" name="Content Placeholder 2"/>
          <p:cNvSpPr>
            <a:spLocks noGrp="1"/>
          </p:cNvSpPr>
          <p:nvPr>
            <p:ph idx="1"/>
          </p:nvPr>
        </p:nvSpPr>
        <p:spPr>
          <a:xfrm>
            <a:off x="457200" y="1676401"/>
            <a:ext cx="8305800" cy="4724399"/>
          </a:xfrm>
        </p:spPr>
        <p:txBody>
          <a:bodyPr>
            <a:normAutofit fontScale="92500" lnSpcReduction="20000"/>
          </a:bodyPr>
          <a:lstStyle/>
          <a:p>
            <a:r>
              <a:rPr lang="en-US" sz="2800" dirty="0" smtClean="0"/>
              <a:t>Other contractions represent combinations of letters, e.g., “</a:t>
            </a:r>
            <a:r>
              <a:rPr lang="en-US" sz="2800" dirty="0" err="1" smtClean="0"/>
              <a:t>ar</a:t>
            </a:r>
            <a:r>
              <a:rPr lang="en-US" sz="2800" dirty="0" smtClean="0"/>
              <a:t>” is dots 3, 4, 5; “</a:t>
            </a:r>
            <a:r>
              <a:rPr lang="en-US" sz="2800" dirty="0" err="1" smtClean="0"/>
              <a:t>ed</a:t>
            </a:r>
            <a:r>
              <a:rPr lang="en-US" sz="2800" dirty="0" smtClean="0"/>
              <a:t>” is dots 1, 2, 4, 6</a:t>
            </a:r>
          </a:p>
          <a:p>
            <a:r>
              <a:rPr lang="en-US" sz="2800" dirty="0" smtClean="0"/>
              <a:t>Another group of contractions stands for words or parts of words that are made up of braille letters combined with a dot 5 in the preceding cell, e.g., dot 5 + the letter d = </a:t>
            </a:r>
            <a:r>
              <a:rPr lang="en-US" sz="2800" u="sng" dirty="0" smtClean="0"/>
              <a:t>day</a:t>
            </a:r>
            <a:r>
              <a:rPr lang="en-US" sz="2800" dirty="0" smtClean="0"/>
              <a:t>	</a:t>
            </a:r>
          </a:p>
          <a:p>
            <a:r>
              <a:rPr lang="en-US" sz="2800" dirty="0" smtClean="0"/>
              <a:t>Other contractions are preceded by different combinations of dots 4, 5, &amp; 6, e.g., dots 4, 6 + the letter d = </a:t>
            </a:r>
            <a:r>
              <a:rPr lang="en-US" sz="2800" u="sng" dirty="0" smtClean="0"/>
              <a:t>ound</a:t>
            </a:r>
          </a:p>
          <a:p>
            <a:r>
              <a:rPr lang="en-US" sz="2800" dirty="0" smtClean="0"/>
              <a:t>“Short-form words” are abbreviated words, e.g., the letters “</a:t>
            </a:r>
            <a:r>
              <a:rPr lang="en-US" sz="2800" dirty="0" err="1" smtClean="0"/>
              <a:t>cd</a:t>
            </a:r>
            <a:r>
              <a:rPr lang="en-US" sz="2800" dirty="0" smtClean="0"/>
              <a:t>” = </a:t>
            </a:r>
            <a:r>
              <a:rPr lang="en-US" sz="2800" u="sng" dirty="0" smtClean="0"/>
              <a:t>could </a:t>
            </a:r>
          </a:p>
          <a:p>
            <a:r>
              <a:rPr lang="en-US" sz="2800" dirty="0" smtClean="0"/>
              <a:t>The </a:t>
            </a:r>
            <a:r>
              <a:rPr lang="en-US" sz="2800" i="1" dirty="0" smtClean="0"/>
              <a:t>Course Book </a:t>
            </a:r>
            <a:r>
              <a:rPr lang="en-US" sz="2800" dirty="0" smtClean="0"/>
              <a:t>includes a list of all contractions in braille. </a:t>
            </a:r>
          </a:p>
          <a:p>
            <a:endParaRPr lang="en-US" sz="28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So Now You Know…</a:t>
            </a:r>
            <a:endParaRPr lang="en-US" dirty="0"/>
          </a:p>
        </p:txBody>
      </p:sp>
      <p:sp>
        <p:nvSpPr>
          <p:cNvPr id="3" name="Content Placeholder 2"/>
          <p:cNvSpPr>
            <a:spLocks noGrp="1"/>
          </p:cNvSpPr>
          <p:nvPr>
            <p:ph idx="1"/>
          </p:nvPr>
        </p:nvSpPr>
        <p:spPr/>
        <p:txBody>
          <a:bodyPr/>
          <a:lstStyle/>
          <a:p>
            <a:r>
              <a:rPr lang="en-US" dirty="0" smtClean="0"/>
              <a:t>Braille is a very logical system of reading and writing. </a:t>
            </a:r>
          </a:p>
          <a:p>
            <a:r>
              <a:rPr lang="en-US" dirty="0" smtClean="0"/>
              <a:t>Braille is important to your child!</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Resources for Further Study</a:t>
            </a:r>
            <a:endParaRPr lang="en-US" dirty="0"/>
          </a:p>
        </p:txBody>
      </p:sp>
      <p:sp>
        <p:nvSpPr>
          <p:cNvPr id="3" name="Content Placeholder 2"/>
          <p:cNvSpPr>
            <a:spLocks noGrp="1"/>
          </p:cNvSpPr>
          <p:nvPr>
            <p:ph idx="1"/>
          </p:nvPr>
        </p:nvSpPr>
        <p:spPr/>
        <p:txBody>
          <a:bodyPr>
            <a:normAutofit fontScale="92500" lnSpcReduction="10000"/>
          </a:bodyPr>
          <a:lstStyle/>
          <a:p>
            <a:r>
              <a:rPr lang="en-US" i="1" dirty="0" smtClean="0"/>
              <a:t>Just Enough to Know Better: A Braille Primer for Parents</a:t>
            </a:r>
            <a:endParaRPr lang="en-US" dirty="0" smtClean="0"/>
          </a:p>
          <a:p>
            <a:r>
              <a:rPr lang="en-US" i="1" dirty="0" smtClean="0"/>
              <a:t>Handbook for Learning to Read Braille by Sight</a:t>
            </a:r>
            <a:endParaRPr lang="en-US" dirty="0" smtClean="0"/>
          </a:p>
          <a:p>
            <a:r>
              <a:rPr lang="en-US" i="1" dirty="0" smtClean="0"/>
              <a:t>Ashcroft’s Programmed Instruction in Braille</a:t>
            </a:r>
          </a:p>
          <a:p>
            <a:r>
              <a:rPr lang="en-US" i="1" dirty="0" smtClean="0"/>
              <a:t>Instruction Manual for Braille Transcribing</a:t>
            </a:r>
          </a:p>
          <a:p>
            <a:r>
              <a:rPr lang="en-US" i="1" dirty="0" smtClean="0"/>
              <a:t>The Burns Braille Transcription Dictionary</a:t>
            </a:r>
          </a:p>
          <a:p>
            <a:r>
              <a:rPr lang="en-US" i="1" dirty="0" smtClean="0"/>
              <a:t>Foundations of Braille Literacy</a:t>
            </a:r>
          </a:p>
          <a:p>
            <a:r>
              <a:rPr lang="en-US" i="1" dirty="0" smtClean="0"/>
              <a:t>The Bridge to Braille: Reading and School Success for the Young Blind Child</a:t>
            </a:r>
          </a:p>
          <a:p>
            <a:endParaRPr lang="en-US" i="1" dirty="0" smtClean="0"/>
          </a:p>
          <a:p>
            <a:endParaRPr lang="en-US" i="1" dirty="0" smtClean="0"/>
          </a:p>
          <a:p>
            <a:endParaRPr lang="en-US" i="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Goals of this Course</a:t>
            </a:r>
            <a:endParaRPr lang="en-US" dirty="0"/>
          </a:p>
        </p:txBody>
      </p:sp>
      <p:sp>
        <p:nvSpPr>
          <p:cNvPr id="3" name="Content Placeholder 2"/>
          <p:cNvSpPr>
            <a:spLocks noGrp="1"/>
          </p:cNvSpPr>
          <p:nvPr>
            <p:ph idx="1"/>
          </p:nvPr>
        </p:nvSpPr>
        <p:spPr/>
        <p:txBody>
          <a:bodyPr>
            <a:normAutofit/>
          </a:bodyPr>
          <a:lstStyle/>
          <a:p>
            <a:r>
              <a:rPr lang="en-US" sz="3600" dirty="0" smtClean="0"/>
              <a:t>The parent will gain a basic understanding of braille (the braille alphabet, numbers, punctuation, contractions). </a:t>
            </a:r>
          </a:p>
          <a:p>
            <a:r>
              <a:rPr lang="en-US" sz="3600" dirty="0" smtClean="0"/>
              <a:t>The parent will learn about resources for teaching oneself braille.</a:t>
            </a:r>
            <a:endParaRPr lang="en-US" sz="3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 American Printing House for the Blind, Inc. Logo)"/>
          <p:cNvPicPr>
            <a:picLocks noChangeAspect="1"/>
          </p:cNvPicPr>
          <p:nvPr/>
        </p:nvPicPr>
        <p:blipFill>
          <a:blip r:embed="rId3" cstate="print"/>
          <a:stretch>
            <a:fillRect/>
          </a:stretch>
        </p:blipFill>
        <p:spPr>
          <a:xfrm>
            <a:off x="3581400" y="4419600"/>
            <a:ext cx="2497874" cy="1600200"/>
          </a:xfrm>
          <a:prstGeom prst="rect">
            <a:avLst/>
          </a:prstGeom>
        </p:spPr>
      </p:pic>
      <p:sp>
        <p:nvSpPr>
          <p:cNvPr id="7" name="TextBox 6"/>
          <p:cNvSpPr txBox="1"/>
          <p:nvPr/>
        </p:nvSpPr>
        <p:spPr>
          <a:xfrm>
            <a:off x="3810000" y="5955268"/>
            <a:ext cx="2057400" cy="369332"/>
          </a:xfrm>
          <a:prstGeom prst="rect">
            <a:avLst/>
          </a:prstGeom>
          <a:noFill/>
        </p:spPr>
        <p:txBody>
          <a:bodyPr wrap="square" rtlCol="0">
            <a:spAutoFit/>
          </a:bodyPr>
          <a:lstStyle/>
          <a:p>
            <a:pPr algn="ctr"/>
            <a:r>
              <a:rPr lang="en-US" dirty="0" smtClean="0"/>
              <a:t>Copyright © 2015</a:t>
            </a:r>
            <a:endParaRPr lang="en-US" dirty="0"/>
          </a:p>
        </p:txBody>
      </p:sp>
      <p:sp>
        <p:nvSpPr>
          <p:cNvPr id="8" name="TextBox 7"/>
          <p:cNvSpPr txBox="1"/>
          <p:nvPr/>
        </p:nvSpPr>
        <p:spPr>
          <a:xfrm>
            <a:off x="990600" y="457200"/>
            <a:ext cx="7696200" cy="3908762"/>
          </a:xfrm>
          <a:prstGeom prst="rect">
            <a:avLst/>
          </a:prstGeom>
          <a:noFill/>
        </p:spPr>
        <p:txBody>
          <a:bodyPr wrap="square" rtlCol="0">
            <a:spAutoFit/>
          </a:bodyPr>
          <a:lstStyle/>
          <a:p>
            <a:pPr algn="ctr">
              <a:spcAft>
                <a:spcPts val="600"/>
              </a:spcAft>
            </a:pPr>
            <a:r>
              <a:rPr lang="en-US" b="1" dirty="0" smtClean="0"/>
              <a:t>VIPS @ HOME PARENT UNIVERSITY  SERIES</a:t>
            </a:r>
          </a:p>
          <a:p>
            <a:pPr algn="ctr">
              <a:spcAft>
                <a:spcPts val="600"/>
              </a:spcAft>
            </a:pPr>
            <a:r>
              <a:rPr lang="en-US" dirty="0" smtClean="0"/>
              <a:t>Power at Your Fingertips: An Introduction to Learning Braille</a:t>
            </a:r>
          </a:p>
          <a:p>
            <a:pPr algn="ctr">
              <a:spcAft>
                <a:spcPts val="600"/>
              </a:spcAft>
            </a:pPr>
            <a:r>
              <a:rPr lang="en-US" i="1" dirty="0" smtClean="0"/>
              <a:t>Presentation Tool </a:t>
            </a:r>
            <a:r>
              <a:rPr lang="en-US" dirty="0" smtClean="0"/>
              <a:t>based on </a:t>
            </a:r>
            <a:r>
              <a:rPr lang="en-US" i="1" dirty="0" smtClean="0"/>
              <a:t>Course Book </a:t>
            </a:r>
            <a:r>
              <a:rPr lang="en-US" dirty="0" smtClean="0"/>
              <a:t>by Pauletta Feldman</a:t>
            </a:r>
          </a:p>
          <a:p>
            <a:pPr algn="ctr">
              <a:spcAft>
                <a:spcPts val="600"/>
              </a:spcAft>
            </a:pPr>
            <a:endParaRPr lang="en-US" i="1" dirty="0" smtClean="0"/>
          </a:p>
          <a:p>
            <a:pPr algn="ctr">
              <a:spcAft>
                <a:spcPts val="600"/>
              </a:spcAft>
            </a:pPr>
            <a:r>
              <a:rPr lang="en-US" b="1" dirty="0" smtClean="0"/>
              <a:t>Acknowledgements</a:t>
            </a:r>
          </a:p>
          <a:p>
            <a:pPr algn="ctr">
              <a:spcAft>
                <a:spcPts val="600"/>
              </a:spcAft>
            </a:pPr>
            <a:r>
              <a:rPr lang="en-US" dirty="0" smtClean="0"/>
              <a:t>Charles Burt Boyer, Early Childhood Project Leader</a:t>
            </a:r>
          </a:p>
          <a:p>
            <a:pPr algn="ctr">
              <a:spcAft>
                <a:spcPts val="600"/>
              </a:spcAft>
            </a:pPr>
            <a:r>
              <a:rPr lang="en-US" dirty="0" smtClean="0"/>
              <a:t>Dawn Wilkinson, Early Childhood Project Leader</a:t>
            </a:r>
          </a:p>
          <a:p>
            <a:pPr algn="ctr">
              <a:spcAft>
                <a:spcPts val="600"/>
              </a:spcAft>
            </a:pPr>
            <a:r>
              <a:rPr lang="en-US" dirty="0" smtClean="0"/>
              <a:t>Monica Vaught-Compton, Project Assistant/Editor</a:t>
            </a:r>
          </a:p>
          <a:p>
            <a:pPr algn="ctr">
              <a:spcAft>
                <a:spcPts val="600"/>
              </a:spcAft>
            </a:pPr>
            <a:r>
              <a:rPr lang="en-US" dirty="0" smtClean="0"/>
              <a:t>Laura Zierer, Project Assistant</a:t>
            </a:r>
          </a:p>
          <a:p>
            <a:pPr algn="ctr">
              <a:spcAft>
                <a:spcPts val="600"/>
              </a:spcAft>
            </a:pPr>
            <a:r>
              <a:rPr lang="en-US" dirty="0" smtClean="0"/>
              <a:t>Terri Gilmore, Graphic </a:t>
            </a:r>
            <a:r>
              <a:rPr lang="en-US" dirty="0" smtClean="0"/>
              <a:t>Designer</a:t>
            </a:r>
          </a:p>
          <a:p>
            <a:pPr algn="ctr">
              <a:spcAft>
                <a:spcPts val="600"/>
              </a:spcAft>
            </a:pPr>
            <a:r>
              <a:rPr lang="en-US" dirty="0" err="1" smtClean="0"/>
              <a:t>InGrid</a:t>
            </a:r>
            <a:r>
              <a:rPr lang="en-US" dirty="0" smtClean="0"/>
              <a:t> Design, Graphic Designers</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Why Should </a:t>
            </a:r>
            <a:r>
              <a:rPr lang="en-US" i="1" dirty="0" smtClean="0"/>
              <a:t>I</a:t>
            </a:r>
            <a:r>
              <a:rPr lang="en-US" dirty="0" smtClean="0"/>
              <a:t> Learn Braille?</a:t>
            </a:r>
            <a:endParaRPr lang="en-US" dirty="0"/>
          </a:p>
        </p:txBody>
      </p:sp>
      <p:sp>
        <p:nvSpPr>
          <p:cNvPr id="3" name="Content Placeholder 2"/>
          <p:cNvSpPr>
            <a:spLocks noGrp="1"/>
          </p:cNvSpPr>
          <p:nvPr>
            <p:ph idx="1"/>
          </p:nvPr>
        </p:nvSpPr>
        <p:spPr>
          <a:xfrm>
            <a:off x="381000" y="1600200"/>
            <a:ext cx="8458200" cy="4525963"/>
          </a:xfrm>
        </p:spPr>
        <p:txBody>
          <a:bodyPr>
            <a:normAutofit fontScale="92500" lnSpcReduction="10000"/>
          </a:bodyPr>
          <a:lstStyle/>
          <a:p>
            <a:r>
              <a:rPr lang="en-US" dirty="0" smtClean="0"/>
              <a:t>Braille is important to your child.</a:t>
            </a:r>
          </a:p>
          <a:p>
            <a:r>
              <a:rPr lang="en-US" dirty="0" smtClean="0"/>
              <a:t>Parents who know braille (or the basics) can participate as their child discovers reading. </a:t>
            </a:r>
          </a:p>
          <a:p>
            <a:r>
              <a:rPr lang="en-US" dirty="0" smtClean="0"/>
              <a:t>Your braille knowledge will help your child succeed in school and life. </a:t>
            </a:r>
          </a:p>
          <a:p>
            <a:r>
              <a:rPr lang="en-US" dirty="0" smtClean="0"/>
              <a:t>You can help teach your child pre-literacy skills of braille. </a:t>
            </a:r>
          </a:p>
          <a:p>
            <a:r>
              <a:rPr lang="en-US" dirty="0" smtClean="0"/>
              <a:t>You can help with homework and model good reading/writing habits. </a:t>
            </a:r>
          </a:p>
          <a:p>
            <a:endParaRPr lang="en-US"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dirty="0" smtClean="0"/>
              <a:t>Why Should I Learn Braille? – cont.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Personal story of blind college student:</a:t>
            </a:r>
          </a:p>
          <a:p>
            <a:pPr>
              <a:buNone/>
            </a:pPr>
            <a:endParaRPr lang="en-US" dirty="0" smtClean="0"/>
          </a:p>
          <a:p>
            <a:pPr>
              <a:buNone/>
            </a:pPr>
            <a:r>
              <a:rPr lang="en-US" dirty="0" smtClean="0"/>
              <a:t>	“From the time I was very small, my parents made braille a major part of my life. They stressed that learning to read would be critical to my future. They wanted me to have the same learning opportunities as any other child. For me, that meant I needed to be a good reader and have access to braille. To demonstrate their hopes for my future, they decided to learn braille. I remember thinking when I was young that everyone read braille, and there were just a few people who could see to read print. Of course, by the time I started school, I knew that the braille readers were definitely in the minority. But my parents’ devotion to braille helped me realize that learning braille was every bit as valuable as learning print, and that helped me feel that I was just as valuable as a sighted person.” – James </a:t>
            </a:r>
            <a:r>
              <a:rPr lang="en-US" dirty="0" err="1" smtClean="0"/>
              <a:t>Weedman</a:t>
            </a:r>
            <a:endParaRPr lang="en-US" dirty="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dirty="0" smtClean="0"/>
              <a:t>Why Should I Learn Braille? – cont.</a:t>
            </a:r>
            <a:endParaRPr lang="en-US" dirty="0"/>
          </a:p>
        </p:txBody>
      </p:sp>
      <p:sp>
        <p:nvSpPr>
          <p:cNvPr id="3" name="Content Placeholder 2"/>
          <p:cNvSpPr>
            <a:spLocks noGrp="1"/>
          </p:cNvSpPr>
          <p:nvPr>
            <p:ph idx="1"/>
          </p:nvPr>
        </p:nvSpPr>
        <p:spPr>
          <a:xfrm>
            <a:off x="457200" y="1600200"/>
            <a:ext cx="8458200" cy="4953000"/>
          </a:xfrm>
        </p:spPr>
        <p:txBody>
          <a:bodyPr>
            <a:normAutofit fontScale="55000" lnSpcReduction="20000"/>
          </a:bodyPr>
          <a:lstStyle/>
          <a:p>
            <a:r>
              <a:rPr lang="en-US" sz="4400" dirty="0" smtClean="0"/>
              <a:t>Personal story of a mother:</a:t>
            </a:r>
          </a:p>
          <a:p>
            <a:pPr>
              <a:buNone/>
            </a:pPr>
            <a:r>
              <a:rPr lang="en-US" sz="3400" dirty="0" smtClean="0"/>
              <a:t>	</a:t>
            </a:r>
          </a:p>
          <a:p>
            <a:pPr>
              <a:buNone/>
            </a:pPr>
            <a:r>
              <a:rPr lang="en-US" sz="3400" dirty="0" smtClean="0"/>
              <a:t>	</a:t>
            </a:r>
            <a:r>
              <a:rPr lang="en-US" sz="3600" dirty="0" smtClean="0"/>
              <a:t>“I felt totally incompetent to help my blind son with pre-reading skills when he was a baby. My other children had been exposed to the printed word from earliest on, just by looking around in the grocery store or at the breakfast table or driving along the highway, they were bombarded with words. Even though they couldn’t read them, they knew that those words stood for things they were seeing. But I couldn’t even teach my blind son his alphabet. I couldn’t write his name. Even if I had a print/braille book, I couldn’t take his finger and run it over a word and know for sure what that braille word said.</a:t>
            </a:r>
          </a:p>
          <a:p>
            <a:pPr>
              <a:buNone/>
            </a:pPr>
            <a:r>
              <a:rPr lang="en-US" sz="3600" dirty="0" smtClean="0"/>
              <a:t>	I was lucky in getting to know a woman who was blind who came to my house, and in just a few minutes, totally demystified braille for me. By the time she left, I was reading and writing braille. It opened up a whole new world of literacy for me and especially for my son. I could adapt books, label things around the house, and decode the braille words in the print/braille books we borrowed. Best of all, I didn’t have to learn to read braille tactually to my son. I could read it visually.” – Pauletta Feldman, Louisville, KY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dirty="0" smtClean="0"/>
              <a:t>Why Should I Learn Braille? – cont.</a:t>
            </a:r>
            <a:endParaRPr lang="en-US" dirty="0"/>
          </a:p>
        </p:txBody>
      </p:sp>
      <p:sp>
        <p:nvSpPr>
          <p:cNvPr id="3" name="Content Placeholder 2"/>
          <p:cNvSpPr>
            <a:spLocks noGrp="1"/>
          </p:cNvSpPr>
          <p:nvPr>
            <p:ph idx="1"/>
          </p:nvPr>
        </p:nvSpPr>
        <p:spPr>
          <a:xfrm>
            <a:off x="457200" y="1600200"/>
            <a:ext cx="8458200" cy="4953000"/>
          </a:xfrm>
        </p:spPr>
        <p:txBody>
          <a:bodyPr>
            <a:normAutofit/>
          </a:bodyPr>
          <a:lstStyle/>
          <a:p>
            <a:r>
              <a:rPr lang="en-US" sz="2400" dirty="0" smtClean="0"/>
              <a:t>Personal story of another mother:</a:t>
            </a:r>
          </a:p>
          <a:p>
            <a:pPr>
              <a:spcBef>
                <a:spcPts val="0"/>
              </a:spcBef>
              <a:spcAft>
                <a:spcPts val="600"/>
              </a:spcAft>
              <a:buNone/>
            </a:pPr>
            <a:r>
              <a:rPr lang="en-US" sz="3400" dirty="0" smtClean="0"/>
              <a:t>	</a:t>
            </a:r>
            <a:r>
              <a:rPr lang="en-US" sz="1800" dirty="0" smtClean="0"/>
              <a:t>“</a:t>
            </a:r>
            <a:r>
              <a:rPr lang="en-US" sz="2000" dirty="0" smtClean="0"/>
              <a:t>When you are the parent of a child who’s blind, you become illiterate. Before I had a daughter who is blind, I was a first grade teacher and taught children how to read. My husband and I read stories to our other two preschoolers. I felt helpless at first. How was I going to do this for my blind child? How could I teach her to read? How was I going to read stories to her and have her experience the pleasure of reading? I took a braille class — it was hard at first, but before long, we were enjoying twin vision (print/braille) books together. Our other children could enjoy them, too. Well she wasn’t really reading, but it was a start.</a:t>
            </a:r>
          </a:p>
          <a:p>
            <a:pPr>
              <a:spcBef>
                <a:spcPts val="0"/>
              </a:spcBef>
              <a:buNone/>
            </a:pPr>
            <a:r>
              <a:rPr lang="en-US" sz="2000" dirty="0" smtClean="0"/>
              <a:t>	It gave me so much confidence and hope that I could help my daughter with reading. She’s in third grade now and we have been using braille for eight years and I am learning it better everyday as I read her work and listen to her read. I can’t tell you what a joy it is!” – Mary Ann Reynolds, Louisville, KY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The Braille Cell</a:t>
            </a:r>
            <a:endParaRPr lang="en-US" dirty="0"/>
          </a:p>
        </p:txBody>
      </p:sp>
      <p:pic>
        <p:nvPicPr>
          <p:cNvPr id="6" name="Content Placeholder 5" descr="(Image: A full braille cell with corresponding dot numbers 1-6)"/>
          <p:cNvPicPr>
            <a:picLocks noGrp="1" noChangeAspect="1"/>
          </p:cNvPicPr>
          <p:nvPr>
            <p:ph idx="1"/>
          </p:nvPr>
        </p:nvPicPr>
        <p:blipFill>
          <a:blip r:embed="rId3" cstate="print"/>
          <a:stretch>
            <a:fillRect/>
          </a:stretch>
        </p:blipFill>
        <p:spPr>
          <a:xfrm>
            <a:off x="2900129" y="2624758"/>
            <a:ext cx="3343742" cy="2476846"/>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The Braille Alphabet</a:t>
            </a:r>
            <a:endParaRPr lang="en-US" dirty="0"/>
          </a:p>
        </p:txBody>
      </p:sp>
      <p:pic>
        <p:nvPicPr>
          <p:cNvPr id="20" name="Content Placeholder 19" descr="(Image: Braille and print alphabet for letters a through z)"/>
          <p:cNvPicPr>
            <a:picLocks noGrp="1" noChangeAspect="1"/>
          </p:cNvPicPr>
          <p:nvPr>
            <p:ph idx="1"/>
          </p:nvPr>
        </p:nvPicPr>
        <p:blipFill>
          <a:blip r:embed="rId3" cstate="print"/>
          <a:stretch>
            <a:fillRect/>
          </a:stretch>
        </p:blipFill>
        <p:spPr>
          <a:xfrm>
            <a:off x="1864069" y="1600200"/>
            <a:ext cx="5562131" cy="46482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Braille Numbers</a:t>
            </a:r>
            <a:endParaRPr lang="en-US" dirty="0"/>
          </a:p>
        </p:txBody>
      </p:sp>
      <p:pic>
        <p:nvPicPr>
          <p:cNvPr id="4" name="Content Placeholder 3" descr="(Image: Braille number sign and the numbers 1 through 0)"/>
          <p:cNvPicPr>
            <a:picLocks noGrp="1" noChangeAspect="1"/>
          </p:cNvPicPr>
          <p:nvPr>
            <p:ph idx="1"/>
          </p:nvPr>
        </p:nvPicPr>
        <p:blipFill>
          <a:blip r:embed="rId3" cstate="print"/>
          <a:stretch>
            <a:fillRect/>
          </a:stretch>
        </p:blipFill>
        <p:spPr>
          <a:xfrm>
            <a:off x="2124214" y="1600200"/>
            <a:ext cx="5343386" cy="4939968"/>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449</TotalTime>
  <Words>1149</Words>
  <Application>Microsoft Office PowerPoint</Application>
  <PresentationFormat>On-screen Show (4:3)</PresentationFormat>
  <Paragraphs>130</Paragraphs>
  <Slides>20</Slides>
  <Notes>12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Goals of this Course</vt:lpstr>
      <vt:lpstr>Why Should I Learn Braille?</vt:lpstr>
      <vt:lpstr>Why Should I Learn Braille? – cont.</vt:lpstr>
      <vt:lpstr>Why Should I Learn Braille? – cont.</vt:lpstr>
      <vt:lpstr>Why Should I Learn Braille? – cont.</vt:lpstr>
      <vt:lpstr>The Braille Cell</vt:lpstr>
      <vt:lpstr>The Braille Alphabet</vt:lpstr>
      <vt:lpstr>Braille Numbers</vt:lpstr>
      <vt:lpstr>Braille Punctuation</vt:lpstr>
      <vt:lpstr>Writing Braille</vt:lpstr>
      <vt:lpstr>The Slate &amp; Stylus</vt:lpstr>
      <vt:lpstr>The Braillewriter</vt:lpstr>
      <vt:lpstr>Braille Contractions</vt:lpstr>
      <vt:lpstr>Braille Contractions – cont.</vt:lpstr>
      <vt:lpstr>Braille Contractions – cont.</vt:lpstr>
      <vt:lpstr>Braille Contractions – cont.</vt:lpstr>
      <vt:lpstr>So Now You Know…</vt:lpstr>
      <vt:lpstr>Resources for Further Study</vt:lpstr>
      <vt:lpstr>Slide 20</vt:lpstr>
    </vt:vector>
  </TitlesOfParts>
  <Company>APH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Monica Vaught</dc:creator>
  <cp:lastModifiedBy>Lzierer</cp:lastModifiedBy>
  <cp:revision>71</cp:revision>
  <dcterms:created xsi:type="dcterms:W3CDTF">2012-10-30T17:33:44Z</dcterms:created>
  <dcterms:modified xsi:type="dcterms:W3CDTF">2015-04-23T11:48:33Z</dcterms:modified>
</cp:coreProperties>
</file>