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7"/>
  </p:notesMasterIdLst>
  <p:sldIdLst>
    <p:sldId id="257" r:id="rId4"/>
    <p:sldId id="261" r:id="rId5"/>
    <p:sldId id="260" r:id="rId6"/>
    <p:sldId id="258" r:id="rId7"/>
    <p:sldId id="259" r:id="rId8"/>
    <p:sldId id="263" r:id="rId9"/>
    <p:sldId id="262"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64" d="100"/>
          <a:sy n="64" d="100"/>
        </p:scale>
        <p:origin x="12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028DA-7849-4ECB-B8FF-343B6EFF21FE}" type="datetimeFigureOut">
              <a:rPr lang="en-US" smtClean="0"/>
              <a:t>5/1/2020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B2D41-C1B0-49C5-B148-867E901D71BE}" type="slidenum">
              <a:rPr lang="en-US" smtClean="0"/>
              <a:t>‹#›</a:t>
            </a:fld>
            <a:endParaRPr lang="en-US"/>
          </a:p>
        </p:txBody>
      </p:sp>
    </p:spTree>
    <p:extLst>
      <p:ext uri="{BB962C8B-B14F-4D97-AF65-F5344CB8AC3E}">
        <p14:creationId xmlns:p14="http://schemas.microsoft.com/office/powerpoint/2010/main" val="3510266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5/1/2020 3:07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09621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hyperlink" Target="http://www.aph.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43964"/>
            <a:ext cx="7681913" cy="1523495"/>
          </a:xfrm>
        </p:spPr>
        <p:txBody>
          <a:bodyPr/>
          <a:lstStyle/>
          <a:p>
            <a:pPr algn="ctr"/>
            <a:r>
              <a:rPr lang="en-US" dirty="0" smtClean="0"/>
              <a:t>MATCH-IT-UP FRAMES</a:t>
            </a:r>
            <a:br>
              <a:rPr lang="en-US" dirty="0" smtClean="0"/>
            </a:br>
            <a:r>
              <a:rPr lang="en-US" sz="3600" dirty="0" smtClean="0"/>
              <a:t>(Large Set and Small Set)</a:t>
            </a:r>
            <a:endParaRPr lang="en-US" sz="3600" dirty="0"/>
          </a:p>
        </p:txBody>
      </p:sp>
      <p:pic>
        <p:nvPicPr>
          <p:cNvPr id="5" name="Picture 4"/>
          <p:cNvPicPr>
            <a:picLocks noChangeAspect="1"/>
          </p:cNvPicPr>
          <p:nvPr/>
        </p:nvPicPr>
        <p:blipFill>
          <a:blip r:embed="rId3"/>
          <a:stretch>
            <a:fillRect/>
          </a:stretch>
        </p:blipFill>
        <p:spPr>
          <a:xfrm>
            <a:off x="4419600" y="1676400"/>
            <a:ext cx="2600529" cy="4523582"/>
          </a:xfrm>
          <a:prstGeom prst="rect">
            <a:avLst/>
          </a:prstGeom>
        </p:spPr>
      </p:pic>
      <p:sp>
        <p:nvSpPr>
          <p:cNvPr id="6" name="Text Placeholder 2"/>
          <p:cNvSpPr txBox="1">
            <a:spLocks/>
          </p:cNvSpPr>
          <p:nvPr/>
        </p:nvSpPr>
        <p:spPr>
          <a:xfrm>
            <a:off x="762000" y="2895600"/>
            <a:ext cx="4310936" cy="1745093"/>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latin typeface="Verdana" panose="020B0604030504040204" pitchFamily="34" charset="0"/>
                <a:ea typeface="Verdana" panose="020B0604030504040204" pitchFamily="34" charset="0"/>
                <a:cs typeface="Verdana" panose="020B0604030504040204" pitchFamily="34" charset="0"/>
              </a:rPr>
              <a:t>Suggested Activities</a:t>
            </a:r>
            <a:endParaRPr lang="en-US" sz="44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Sequencing by Size</a:t>
            </a:r>
            <a:endParaRPr lang="en-US" dirty="0"/>
          </a:p>
        </p:txBody>
      </p:sp>
      <p:pic>
        <p:nvPicPr>
          <p:cNvPr id="4" name="Picture 3"/>
          <p:cNvPicPr>
            <a:picLocks noChangeAspect="1"/>
          </p:cNvPicPr>
          <p:nvPr/>
        </p:nvPicPr>
        <p:blipFill>
          <a:blip r:embed="rId2"/>
          <a:stretch>
            <a:fillRect/>
          </a:stretch>
        </p:blipFill>
        <p:spPr>
          <a:xfrm>
            <a:off x="2362200" y="1371600"/>
            <a:ext cx="3960962" cy="2895600"/>
          </a:xfrm>
          <a:prstGeom prst="rect">
            <a:avLst/>
          </a:prstGeom>
        </p:spPr>
      </p:pic>
      <p:sp>
        <p:nvSpPr>
          <p:cNvPr id="5" name="Text Placeholder 2"/>
          <p:cNvSpPr>
            <a:spLocks noGrp="1"/>
          </p:cNvSpPr>
          <p:nvPr>
            <p:ph type="body" sz="quarter" idx="10"/>
          </p:nvPr>
        </p:nvSpPr>
        <p:spPr>
          <a:xfrm>
            <a:off x="551656" y="4495800"/>
            <a:ext cx="8040688" cy="1246495"/>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small 3 x 2 black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magnetic/dry-erase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APH’s Student Model All-In-One Board. </a:t>
            </a:r>
            <a:r>
              <a:rPr lang="en-US" sz="1800" b="0" dirty="0" smtClean="0">
                <a:latin typeface="Verdana" panose="020B0604030504040204" pitchFamily="34" charset="0"/>
                <a:ea typeface="Verdana" panose="020B0604030504040204" pitchFamily="34" charset="0"/>
                <a:cs typeface="Verdana" panose="020B0604030504040204" pitchFamily="34" charset="0"/>
              </a:rPr>
              <a:t>Magnetic red </a:t>
            </a:r>
            <a:r>
              <a:rPr lang="en-US" sz="1800" b="0" dirty="0">
                <a:latin typeface="Verdana" panose="020B0604030504040204" pitchFamily="34" charset="0"/>
                <a:ea typeface="Verdana" panose="020B0604030504040204" pitchFamily="34" charset="0"/>
                <a:cs typeface="Verdana" panose="020B0604030504040204" pitchFamily="34" charset="0"/>
              </a:rPr>
              <a:t>stars in the top row and yellow circles in the 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are sequenced largest </a:t>
            </a:r>
            <a:r>
              <a:rPr lang="en-US" sz="1800" b="0" dirty="0">
                <a:latin typeface="Verdana" panose="020B0604030504040204" pitchFamily="34" charset="0"/>
                <a:ea typeface="Verdana" panose="020B0604030504040204" pitchFamily="34" charset="0"/>
                <a:cs typeface="Verdana" panose="020B0604030504040204" pitchFamily="34" charset="0"/>
              </a:rPr>
              <a:t>to smallest. The magnetic shapes </a:t>
            </a:r>
            <a:r>
              <a:rPr lang="en-US" sz="1800" b="0" dirty="0" smtClean="0">
                <a:latin typeface="Verdana" panose="020B0604030504040204" pitchFamily="34" charset="0"/>
                <a:ea typeface="Verdana" panose="020B0604030504040204" pitchFamily="34" charset="0"/>
                <a:cs typeface="Verdana" panose="020B0604030504040204" pitchFamily="34" charset="0"/>
              </a:rPr>
              <a:t>are borrowed </a:t>
            </a:r>
            <a:r>
              <a:rPr lang="en-US" sz="1800" b="0" dirty="0">
                <a:latin typeface="Verdana" panose="020B0604030504040204" pitchFamily="34" charset="0"/>
                <a:ea typeface="Verdana" panose="020B0604030504040204" pitchFamily="34" charset="0"/>
                <a:cs typeface="Verdana" panose="020B0604030504040204" pitchFamily="34" charset="0"/>
              </a:rPr>
              <a:t>from APH’s Textured Sorting Circles and Shapes kit.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717153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Concepts</a:t>
            </a:r>
            <a:endParaRPr lang="en-US" dirty="0"/>
          </a:p>
        </p:txBody>
      </p:sp>
      <p:sp>
        <p:nvSpPr>
          <p:cNvPr id="3" name="Text Placeholder 2"/>
          <p:cNvSpPr>
            <a:spLocks noGrp="1"/>
          </p:cNvSpPr>
          <p:nvPr>
            <p:ph type="body" sz="quarter" idx="10"/>
          </p:nvPr>
        </p:nvSpPr>
        <p:spPr>
          <a:xfrm>
            <a:off x="609600" y="3554647"/>
            <a:ext cx="8040688" cy="2742289"/>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white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windows </a:t>
            </a:r>
            <a:r>
              <a:rPr lang="en-US" sz="1800" b="0" dirty="0">
                <a:latin typeface="Verdana" panose="020B0604030504040204" pitchFamily="34" charset="0"/>
                <a:ea typeface="Verdana" panose="020B0604030504040204" pitchFamily="34" charset="0"/>
                <a:cs typeface="Verdana" panose="020B0604030504040204" pitchFamily="34" charset="0"/>
              </a:rPr>
              <a:t>display pre-assembled print and braille </a:t>
            </a:r>
            <a:r>
              <a:rPr lang="en-US" sz="1800" b="0" dirty="0" smtClean="0">
                <a:latin typeface="Verdana" panose="020B0604030504040204" pitchFamily="34" charset="0"/>
                <a:ea typeface="Verdana" panose="020B0604030504040204" pitchFamily="34" charset="0"/>
                <a:cs typeface="Verdana" panose="020B0604030504040204" pitchFamily="34" charset="0"/>
              </a:rPr>
              <a:t>numbers including </a:t>
            </a:r>
            <a:r>
              <a:rPr lang="en-US" sz="1800" b="0" dirty="0">
                <a:latin typeface="Verdana" panose="020B0604030504040204" pitchFamily="34" charset="0"/>
                <a:ea typeface="Verdana" panose="020B0604030504040204" pitchFamily="34" charset="0"/>
                <a:cs typeface="Verdana" panose="020B0604030504040204" pitchFamily="34" charset="0"/>
              </a:rPr>
              <a:t>(left to right) 1, 2, 3, </a:t>
            </a:r>
            <a:r>
              <a:rPr lang="en-US" sz="1800" b="0" dirty="0" smtClean="0">
                <a:latin typeface="Verdana" panose="020B0604030504040204" pitchFamily="34" charset="0"/>
                <a:ea typeface="Verdana" panose="020B0604030504040204" pitchFamily="34" charset="0"/>
                <a:cs typeface="Verdana" panose="020B0604030504040204" pitchFamily="34" charset="0"/>
              </a:rPr>
              <a:t>4, and </a:t>
            </a:r>
            <a:r>
              <a:rPr lang="en-US" sz="1800" b="0" dirty="0">
                <a:latin typeface="Verdana" panose="020B0604030504040204" pitchFamily="34" charset="0"/>
                <a:ea typeface="Verdana" panose="020B0604030504040204" pitchFamily="34" charset="0"/>
                <a:cs typeface="Verdana" panose="020B0604030504040204" pitchFamily="34" charset="0"/>
              </a:rPr>
              <a:t>5. Print/braille numbers </a:t>
            </a:r>
            <a:r>
              <a:rPr lang="en-US" sz="1800" b="0" dirty="0" smtClean="0">
                <a:latin typeface="Verdana" panose="020B0604030504040204" pitchFamily="34" charset="0"/>
                <a:ea typeface="Verdana" panose="020B0604030504040204" pitchFamily="34" charset="0"/>
                <a:cs typeface="Verdana" panose="020B0604030504040204" pitchFamily="34" charset="0"/>
              </a:rPr>
              <a:t>are permanently </a:t>
            </a:r>
            <a:r>
              <a:rPr lang="en-US" sz="1800" b="0" dirty="0">
                <a:latin typeface="Verdana" panose="020B0604030504040204" pitchFamily="34" charset="0"/>
                <a:ea typeface="Verdana" panose="020B0604030504040204" pitchFamily="34" charset="0"/>
                <a:cs typeface="Verdana" panose="020B0604030504040204" pitchFamily="34" charset="0"/>
              </a:rPr>
              <a:t>affixed to </a:t>
            </a:r>
            <a:r>
              <a:rPr lang="en-US" sz="1800" b="0" dirty="0" smtClean="0">
                <a:latin typeface="Verdana" panose="020B0604030504040204" pitchFamily="34" charset="0"/>
                <a:ea typeface="Verdana" panose="020B0604030504040204" pitchFamily="34" charset="0"/>
                <a:cs typeface="Verdana" panose="020B0604030504040204" pitchFamily="34" charset="0"/>
              </a:rPr>
              <a:t>yellow mounting </a:t>
            </a:r>
            <a:r>
              <a:rPr lang="en-US" sz="1800" b="0" dirty="0">
                <a:latin typeface="Verdana" panose="020B0604030504040204" pitchFamily="34" charset="0"/>
                <a:ea typeface="Verdana" panose="020B0604030504040204" pitchFamily="34" charset="0"/>
                <a:cs typeface="Verdana" panose="020B0604030504040204" pitchFamily="34" charset="0"/>
              </a:rPr>
              <a:t>cards. The top </a:t>
            </a:r>
            <a:r>
              <a:rPr lang="en-US" sz="1800" b="0" dirty="0" smtClean="0">
                <a:latin typeface="Verdana" panose="020B0604030504040204" pitchFamily="34" charset="0"/>
                <a:ea typeface="Verdana" panose="020B0604030504040204" pitchFamily="34" charset="0"/>
                <a:cs typeface="Verdana" panose="020B0604030504040204" pitchFamily="34" charset="0"/>
              </a:rPr>
              <a:t>row windows </a:t>
            </a:r>
            <a:r>
              <a:rPr lang="en-US" sz="1800" b="0" dirty="0">
                <a:latin typeface="Verdana" panose="020B0604030504040204" pitchFamily="34" charset="0"/>
                <a:ea typeface="Verdana" panose="020B0604030504040204" pitchFamily="34" charset="0"/>
                <a:cs typeface="Verdana" panose="020B0604030504040204" pitchFamily="34" charset="0"/>
              </a:rPr>
              <a:t>display </a:t>
            </a:r>
            <a:r>
              <a:rPr lang="en-US" sz="1800" b="0" dirty="0" smtClean="0">
                <a:latin typeface="Verdana" panose="020B0604030504040204" pitchFamily="34" charset="0"/>
                <a:ea typeface="Verdana" panose="020B0604030504040204" pitchFamily="34" charset="0"/>
                <a:cs typeface="Verdana" panose="020B0604030504040204" pitchFamily="34" charset="0"/>
              </a:rPr>
              <a:t>two-dimensional, textured </a:t>
            </a:r>
            <a:r>
              <a:rPr lang="en-US" sz="1800" b="0" dirty="0">
                <a:latin typeface="Verdana" panose="020B0604030504040204" pitchFamily="34" charset="0"/>
                <a:ea typeface="Verdana" panose="020B0604030504040204" pitchFamily="34" charset="0"/>
                <a:cs typeface="Verdana" panose="020B0604030504040204" pitchFamily="34" charset="0"/>
              </a:rPr>
              <a:t>shapes borrowed </a:t>
            </a:r>
            <a:r>
              <a:rPr lang="en-US" sz="1800" b="0" dirty="0" smtClean="0">
                <a:latin typeface="Verdana" panose="020B0604030504040204" pitchFamily="34" charset="0"/>
                <a:ea typeface="Verdana" panose="020B0604030504040204" pitchFamily="34" charset="0"/>
                <a:cs typeface="Verdana" panose="020B0604030504040204" pitchFamily="34" charset="0"/>
              </a:rPr>
              <a:t>from APH’s </a:t>
            </a:r>
            <a:r>
              <a:rPr lang="en-US" sz="1800" b="0" dirty="0">
                <a:latin typeface="Verdana" panose="020B0604030504040204" pitchFamily="34" charset="0"/>
                <a:ea typeface="Verdana" panose="020B0604030504040204" pitchFamily="34" charset="0"/>
                <a:cs typeface="Verdana" panose="020B0604030504040204" pitchFamily="34" charset="0"/>
              </a:rPr>
              <a:t>Picture Maker kits. </a:t>
            </a:r>
            <a:r>
              <a:rPr lang="en-US" sz="1800" b="0" dirty="0" smtClean="0">
                <a:latin typeface="Verdana" panose="020B0604030504040204" pitchFamily="34" charset="0"/>
                <a:ea typeface="Verdana" panose="020B0604030504040204" pitchFamily="34" charset="0"/>
                <a:cs typeface="Verdana" panose="020B0604030504040204" pitchFamily="34" charset="0"/>
              </a:rPr>
              <a:t>The number of </a:t>
            </a:r>
            <a:r>
              <a:rPr lang="en-US" sz="1800" b="0" dirty="0">
                <a:latin typeface="Verdana" panose="020B0604030504040204" pitchFamily="34" charset="0"/>
                <a:ea typeface="Verdana" panose="020B0604030504040204" pitchFamily="34" charset="0"/>
                <a:cs typeface="Verdana" panose="020B0604030504040204" pitchFamily="34" charset="0"/>
              </a:rPr>
              <a:t>shapes displayed </a:t>
            </a:r>
            <a:r>
              <a:rPr lang="en-US" sz="1800" b="0" dirty="0" smtClean="0">
                <a:latin typeface="Verdana" panose="020B0604030504040204" pitchFamily="34" charset="0"/>
                <a:ea typeface="Verdana" panose="020B0604030504040204" pitchFamily="34" charset="0"/>
                <a:cs typeface="Verdana" panose="020B0604030504040204" pitchFamily="34" charset="0"/>
              </a:rPr>
              <a:t>in a </a:t>
            </a:r>
            <a:r>
              <a:rPr lang="en-US" sz="1800" b="0" dirty="0">
                <a:latin typeface="Verdana" panose="020B0604030504040204" pitchFamily="34" charset="0"/>
                <a:ea typeface="Verdana" panose="020B0604030504040204" pitchFamily="34" charset="0"/>
                <a:cs typeface="Verdana" panose="020B0604030504040204" pitchFamily="34" charset="0"/>
              </a:rPr>
              <a:t>given window corresponds with the </a:t>
            </a:r>
            <a:r>
              <a:rPr lang="en-US" sz="1800" b="0" dirty="0" smtClean="0">
                <a:latin typeface="Verdana" panose="020B0604030504040204" pitchFamily="34" charset="0"/>
                <a:ea typeface="Verdana" panose="020B0604030504040204" pitchFamily="34" charset="0"/>
                <a:cs typeface="Verdana" panose="020B0604030504040204" pitchFamily="34" charset="0"/>
              </a:rPr>
              <a:t>number displayed </a:t>
            </a:r>
            <a:r>
              <a:rPr lang="en-US" sz="1800" b="0" dirty="0">
                <a:latin typeface="Verdana" panose="020B0604030504040204" pitchFamily="34" charset="0"/>
                <a:ea typeface="Verdana" panose="020B0604030504040204" pitchFamily="34" charset="0"/>
                <a:cs typeface="Verdana" panose="020B0604030504040204" pitchFamily="34" charset="0"/>
              </a:rPr>
              <a:t>in </a:t>
            </a:r>
            <a:r>
              <a:rPr lang="en-US" sz="1800" b="0" dirty="0" smtClean="0">
                <a:latin typeface="Verdana" panose="020B0604030504040204" pitchFamily="34" charset="0"/>
                <a:ea typeface="Verdana" panose="020B0604030504040204" pitchFamily="34" charset="0"/>
                <a:cs typeface="Verdana" panose="020B0604030504040204" pitchFamily="34" charset="0"/>
              </a:rPr>
              <a:t>the window </a:t>
            </a:r>
            <a:r>
              <a:rPr lang="en-US" sz="1800" b="0" dirty="0">
                <a:latin typeface="Verdana" panose="020B0604030504040204" pitchFamily="34" charset="0"/>
                <a:ea typeface="Verdana" panose="020B0604030504040204" pitchFamily="34" charset="0"/>
                <a:cs typeface="Verdana" panose="020B0604030504040204" pitchFamily="34" charset="0"/>
              </a:rPr>
              <a:t>directly below it in the bottom row. The </a:t>
            </a:r>
            <a:r>
              <a:rPr lang="en-US" sz="1800" b="0" dirty="0" smtClean="0">
                <a:latin typeface="Verdana" panose="020B0604030504040204" pitchFamily="34" charset="0"/>
                <a:ea typeface="Verdana" panose="020B0604030504040204" pitchFamily="34" charset="0"/>
                <a:cs typeface="Verdana" panose="020B0604030504040204" pitchFamily="34" charset="0"/>
              </a:rPr>
              <a:t>top windows, left </a:t>
            </a:r>
            <a:r>
              <a:rPr lang="en-US" sz="1800" b="0" dirty="0">
                <a:latin typeface="Verdana" panose="020B0604030504040204" pitchFamily="34" charset="0"/>
                <a:ea typeface="Verdana" panose="020B0604030504040204" pitchFamily="34" charset="0"/>
                <a:cs typeface="Verdana" panose="020B0604030504040204" pitchFamily="34" charset="0"/>
              </a:rPr>
              <a:t>to right, include one yellow star, two purple </a:t>
            </a:r>
            <a:r>
              <a:rPr lang="en-US" sz="1800" b="0" dirty="0" smtClean="0">
                <a:latin typeface="Verdana" panose="020B0604030504040204" pitchFamily="34" charset="0"/>
                <a:ea typeface="Verdana" panose="020B0604030504040204" pitchFamily="34" charset="0"/>
                <a:cs typeface="Verdana" panose="020B0604030504040204" pitchFamily="34" charset="0"/>
              </a:rPr>
              <a:t>ovals, three pink rhinestone </a:t>
            </a:r>
            <a:r>
              <a:rPr lang="en-US" sz="1800" b="0" dirty="0">
                <a:latin typeface="Verdana" panose="020B0604030504040204" pitchFamily="34" charset="0"/>
                <a:ea typeface="Verdana" panose="020B0604030504040204" pitchFamily="34" charset="0"/>
                <a:cs typeface="Verdana" panose="020B0604030504040204" pitchFamily="34" charset="0"/>
              </a:rPr>
              <a:t>circles, four yellow rhinestone squares, </a:t>
            </a:r>
            <a:r>
              <a:rPr lang="en-US" sz="1800" b="0" dirty="0" smtClean="0">
                <a:latin typeface="Verdana" panose="020B0604030504040204" pitchFamily="34" charset="0"/>
                <a:ea typeface="Verdana" panose="020B0604030504040204" pitchFamily="34" charset="0"/>
                <a:cs typeface="Verdana" panose="020B0604030504040204" pitchFamily="34" charset="0"/>
              </a:rPr>
              <a:t>and five green squares</a:t>
            </a:r>
            <a:r>
              <a:rPr lang="en-US" sz="1800" b="0" dirty="0">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90800" y="1066800"/>
            <a:ext cx="3577200" cy="2487847"/>
          </a:xfrm>
          <a:prstGeom prst="rect">
            <a:avLst/>
          </a:prstGeom>
        </p:spPr>
      </p:pic>
    </p:spTree>
    <p:extLst>
      <p:ext uri="{BB962C8B-B14F-4D97-AF65-F5344CB8AC3E}">
        <p14:creationId xmlns:p14="http://schemas.microsoft.com/office/powerpoint/2010/main" val="22165077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by Texture</a:t>
            </a:r>
            <a:endParaRPr lang="en-US" dirty="0"/>
          </a:p>
        </p:txBody>
      </p:sp>
      <p:sp>
        <p:nvSpPr>
          <p:cNvPr id="3" name="Text Placeholder 2"/>
          <p:cNvSpPr>
            <a:spLocks noGrp="1"/>
          </p:cNvSpPr>
          <p:nvPr>
            <p:ph type="body" sz="quarter" idx="10"/>
          </p:nvPr>
        </p:nvSpPr>
        <p:spPr>
          <a:xfrm>
            <a:off x="609600" y="3810000"/>
            <a:ext cx="8040688" cy="20497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white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top windows </a:t>
            </a:r>
            <a:r>
              <a:rPr lang="en-US" sz="1800" b="0" dirty="0" smtClean="0">
                <a:latin typeface="Verdana" panose="020B0604030504040204" pitchFamily="34" charset="0"/>
                <a:ea typeface="Verdana" panose="020B0604030504040204" pitchFamily="34" charset="0"/>
                <a:cs typeface="Verdana" panose="020B0604030504040204" pitchFamily="34" charset="0"/>
              </a:rPr>
              <a:t>display mounting </a:t>
            </a:r>
            <a:r>
              <a:rPr lang="en-US" sz="1800" b="0" dirty="0">
                <a:latin typeface="Verdana" panose="020B0604030504040204" pitchFamily="34" charset="0"/>
                <a:ea typeface="Verdana" panose="020B0604030504040204" pitchFamily="34" charset="0"/>
                <a:cs typeface="Verdana" panose="020B0604030504040204" pitchFamily="34" charset="0"/>
              </a:rPr>
              <a:t>cards with five different textures/colors including </a:t>
            </a:r>
            <a:r>
              <a:rPr lang="en-US" sz="1800" b="0" dirty="0" smtClean="0">
                <a:latin typeface="Verdana" panose="020B0604030504040204" pitchFamily="34" charset="0"/>
                <a:ea typeface="Verdana" panose="020B0604030504040204" pitchFamily="34" charset="0"/>
                <a:cs typeface="Verdana" panose="020B0604030504040204" pitchFamily="34" charset="0"/>
              </a:rPr>
              <a:t>silver corrugated texture</a:t>
            </a:r>
            <a:r>
              <a:rPr lang="en-US" sz="1800" b="0" dirty="0">
                <a:latin typeface="Verdana" panose="020B0604030504040204" pitchFamily="34" charset="0"/>
                <a:ea typeface="Verdana" panose="020B0604030504040204" pitchFamily="34" charset="0"/>
                <a:cs typeface="Verdana" panose="020B0604030504040204" pitchFamily="34" charset="0"/>
              </a:rPr>
              <a:t>, green plush texture, gold glittery </a:t>
            </a:r>
            <a:r>
              <a:rPr lang="en-US" sz="1800" b="0" dirty="0" smtClean="0">
                <a:latin typeface="Verdana" panose="020B0604030504040204" pitchFamily="34" charset="0"/>
                <a:ea typeface="Verdana" panose="020B0604030504040204" pitchFamily="34" charset="0"/>
                <a:cs typeface="Verdana" panose="020B0604030504040204" pitchFamily="34" charset="0"/>
              </a:rPr>
              <a:t>texture, blue bumpy texture</a:t>
            </a:r>
            <a:r>
              <a:rPr lang="en-US" sz="1800" b="0" dirty="0">
                <a:latin typeface="Verdana" panose="020B0604030504040204" pitchFamily="34" charset="0"/>
                <a:ea typeface="Verdana" panose="020B0604030504040204" pitchFamily="34" charset="0"/>
                <a:cs typeface="Verdana" panose="020B0604030504040204" pitchFamily="34" charset="0"/>
              </a:rPr>
              <a:t>, and red </a:t>
            </a:r>
            <a:r>
              <a:rPr lang="en-US" sz="1800" b="0" dirty="0" smtClean="0">
                <a:latin typeface="Verdana" panose="020B0604030504040204" pitchFamily="34" charset="0"/>
                <a:ea typeface="Verdana" panose="020B0604030504040204" pitchFamily="34" charset="0"/>
                <a:cs typeface="Verdana" panose="020B0604030504040204" pitchFamily="34" charset="0"/>
              </a:rPr>
              <a:t>felt-like texture</a:t>
            </a:r>
            <a:r>
              <a:rPr lang="en-US" sz="1800" b="0" dirty="0">
                <a:latin typeface="Verdana" panose="020B0604030504040204" pitchFamily="34" charset="0"/>
                <a:ea typeface="Verdana" panose="020B0604030504040204" pitchFamily="34" charset="0"/>
                <a:cs typeface="Verdana" panose="020B0604030504040204" pitchFamily="34" charset="0"/>
              </a:rPr>
              <a:t>. The bottom row </a:t>
            </a:r>
            <a:r>
              <a:rPr lang="en-US" sz="1800" b="0" dirty="0" smtClean="0">
                <a:latin typeface="Verdana" panose="020B0604030504040204" pitchFamily="34" charset="0"/>
                <a:ea typeface="Verdana" panose="020B0604030504040204" pitchFamily="34" charset="0"/>
                <a:cs typeface="Verdana" panose="020B0604030504040204" pitchFamily="34" charset="0"/>
              </a:rPr>
              <a:t>windows display the </a:t>
            </a:r>
            <a:r>
              <a:rPr lang="en-US" sz="1800" b="0" dirty="0">
                <a:latin typeface="Verdana" panose="020B0604030504040204" pitchFamily="34" charset="0"/>
                <a:ea typeface="Verdana" panose="020B0604030504040204" pitchFamily="34" charset="0"/>
                <a:cs typeface="Verdana" panose="020B0604030504040204" pitchFamily="34" charset="0"/>
              </a:rPr>
              <a:t>same </a:t>
            </a:r>
            <a:r>
              <a:rPr lang="en-US" sz="1800" b="0" dirty="0" smtClean="0">
                <a:latin typeface="Verdana" panose="020B0604030504040204" pitchFamily="34" charset="0"/>
                <a:ea typeface="Verdana" panose="020B0604030504040204" pitchFamily="34" charset="0"/>
                <a:cs typeface="Verdana" panose="020B0604030504040204" pitchFamily="34" charset="0"/>
              </a:rPr>
              <a:t>textured/color cards </a:t>
            </a:r>
            <a:r>
              <a:rPr lang="en-US" sz="1800" b="0" dirty="0">
                <a:latin typeface="Verdana" panose="020B0604030504040204" pitchFamily="34" charset="0"/>
                <a:ea typeface="Verdana" panose="020B0604030504040204" pitchFamily="34" charset="0"/>
                <a:cs typeface="Verdana" panose="020B0604030504040204" pitchFamily="34" charset="0"/>
              </a:rPr>
              <a:t>but in a different order. </a:t>
            </a:r>
            <a:r>
              <a:rPr lang="en-US" sz="1800" b="0" dirty="0" smtClean="0">
                <a:latin typeface="Verdana" panose="020B0604030504040204" pitchFamily="34" charset="0"/>
                <a:ea typeface="Verdana" panose="020B0604030504040204" pitchFamily="34" charset="0"/>
                <a:cs typeface="Verdana" panose="020B0604030504040204" pitchFamily="34" charset="0"/>
              </a:rPr>
              <a:t>The student can </a:t>
            </a:r>
            <a:r>
              <a:rPr lang="en-US" sz="1800" b="0" dirty="0">
                <a:latin typeface="Verdana" panose="020B0604030504040204" pitchFamily="34" charset="0"/>
                <a:ea typeface="Verdana" panose="020B0604030504040204" pitchFamily="34" charset="0"/>
                <a:cs typeface="Verdana" panose="020B0604030504040204" pitchFamily="34" charset="0"/>
              </a:rPr>
              <a:t>move the cards </a:t>
            </a:r>
            <a:r>
              <a:rPr lang="en-US" sz="1800" b="0" dirty="0" smtClean="0">
                <a:latin typeface="Verdana" panose="020B0604030504040204" pitchFamily="34" charset="0"/>
                <a:ea typeface="Verdana" panose="020B0604030504040204" pitchFamily="34" charset="0"/>
                <a:cs typeface="Verdana" panose="020B0604030504040204" pitchFamily="34" charset="0"/>
              </a:rPr>
              <a:t>around until </a:t>
            </a:r>
            <a:r>
              <a:rPr lang="en-US" sz="1800" b="0" dirty="0">
                <a:latin typeface="Verdana" panose="020B0604030504040204" pitchFamily="34" charset="0"/>
                <a:ea typeface="Verdana" panose="020B0604030504040204" pitchFamily="34" charset="0"/>
                <a:cs typeface="Verdana" panose="020B0604030504040204" pitchFamily="34" charset="0"/>
              </a:rPr>
              <a:t>the corresponding textures </a:t>
            </a:r>
            <a:r>
              <a:rPr lang="en-US" sz="1800" b="0" dirty="0" smtClean="0">
                <a:latin typeface="Verdana" panose="020B0604030504040204" pitchFamily="34" charset="0"/>
                <a:ea typeface="Verdana" panose="020B0604030504040204" pitchFamily="34" charset="0"/>
                <a:cs typeface="Verdana" panose="020B0604030504040204" pitchFamily="34" charset="0"/>
              </a:rPr>
              <a:t>align vertically </a:t>
            </a:r>
            <a:r>
              <a:rPr lang="en-US" sz="1800" b="0" dirty="0">
                <a:latin typeface="Verdana" panose="020B0604030504040204" pitchFamily="34" charset="0"/>
                <a:ea typeface="Verdana" panose="020B0604030504040204" pitchFamily="34" charset="0"/>
                <a:cs typeface="Verdana" panose="020B0604030504040204" pitchFamily="34" charset="0"/>
              </a:rPr>
              <a:t>in the top and bottom rows.</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90800" y="1143000"/>
            <a:ext cx="3666772" cy="2517022"/>
          </a:xfrm>
          <a:prstGeom prst="rect">
            <a:avLst/>
          </a:prstGeom>
        </p:spPr>
      </p:pic>
    </p:spTree>
    <p:extLst>
      <p:ext uri="{BB962C8B-B14F-4D97-AF65-F5344CB8AC3E}">
        <p14:creationId xmlns:p14="http://schemas.microsoft.com/office/powerpoint/2010/main" val="30108386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Concepts</a:t>
            </a:r>
            <a:endParaRPr lang="en-US" dirty="0"/>
          </a:p>
        </p:txBody>
      </p:sp>
      <p:sp>
        <p:nvSpPr>
          <p:cNvPr id="3" name="Text Placeholder 2"/>
          <p:cNvSpPr>
            <a:spLocks noGrp="1"/>
          </p:cNvSpPr>
          <p:nvPr>
            <p:ph type="body" sz="quarter" idx="10"/>
          </p:nvPr>
        </p:nvSpPr>
        <p:spPr>
          <a:xfrm>
            <a:off x="551656" y="3899265"/>
            <a:ext cx="8040688" cy="19943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white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top </a:t>
            </a:r>
            <a:r>
              <a:rPr lang="en-US" sz="1800" b="0" dirty="0" smtClean="0">
                <a:latin typeface="Verdana" panose="020B0604030504040204" pitchFamily="34" charset="0"/>
                <a:ea typeface="Verdana" panose="020B0604030504040204" pitchFamily="34" charset="0"/>
                <a:cs typeface="Verdana" panose="020B0604030504040204" pitchFamily="34" charset="0"/>
              </a:rPr>
              <a:t>windows display </a:t>
            </a:r>
            <a:r>
              <a:rPr lang="en-US" sz="1800" b="0" dirty="0">
                <a:latin typeface="Verdana" panose="020B0604030504040204" pitchFamily="34" charset="0"/>
                <a:ea typeface="Verdana" panose="020B0604030504040204" pitchFamily="34" charset="0"/>
                <a:cs typeface="Verdana" panose="020B0604030504040204" pitchFamily="34" charset="0"/>
              </a:rPr>
              <a:t>white arrows (borrowed from APH’s Tactile Town Kit) </a:t>
            </a:r>
            <a:r>
              <a:rPr lang="en-US" sz="1800" b="0" dirty="0" smtClean="0">
                <a:latin typeface="Verdana" panose="020B0604030504040204" pitchFamily="34" charset="0"/>
                <a:ea typeface="Verdana" panose="020B0604030504040204" pitchFamily="34" charset="0"/>
                <a:cs typeface="Verdana" panose="020B0604030504040204" pitchFamily="34" charset="0"/>
              </a:rPr>
              <a:t>that point </a:t>
            </a:r>
            <a:r>
              <a:rPr lang="en-US" sz="1800" b="0" dirty="0">
                <a:latin typeface="Verdana" panose="020B0604030504040204" pitchFamily="34" charset="0"/>
                <a:ea typeface="Verdana" panose="020B0604030504040204" pitchFamily="34" charset="0"/>
                <a:cs typeface="Verdana" panose="020B0604030504040204" pitchFamily="34" charset="0"/>
              </a:rPr>
              <a:t>in </a:t>
            </a:r>
            <a:r>
              <a:rPr lang="en-US" sz="1800" b="0" dirty="0" smtClean="0">
                <a:latin typeface="Verdana" panose="020B0604030504040204" pitchFamily="34" charset="0"/>
                <a:ea typeface="Verdana" panose="020B0604030504040204" pitchFamily="34" charset="0"/>
                <a:cs typeface="Verdana" panose="020B0604030504040204" pitchFamily="34" charset="0"/>
              </a:rPr>
              <a:t>four different </a:t>
            </a:r>
            <a:r>
              <a:rPr lang="en-US" sz="1800" b="0" dirty="0">
                <a:latin typeface="Verdana" panose="020B0604030504040204" pitchFamily="34" charset="0"/>
                <a:ea typeface="Verdana" panose="020B0604030504040204" pitchFamily="34" charset="0"/>
                <a:cs typeface="Verdana" panose="020B0604030504040204" pitchFamily="34" charset="0"/>
              </a:rPr>
              <a:t>directions including up, right, down, </a:t>
            </a:r>
            <a:r>
              <a:rPr lang="en-US" sz="1800" b="0" dirty="0" smtClean="0">
                <a:latin typeface="Verdana" panose="020B0604030504040204" pitchFamily="34" charset="0"/>
                <a:ea typeface="Verdana" panose="020B0604030504040204" pitchFamily="34" charset="0"/>
                <a:cs typeface="Verdana" panose="020B0604030504040204" pitchFamily="34" charset="0"/>
              </a:rPr>
              <a:t>and left</a:t>
            </a:r>
            <a:r>
              <a:rPr lang="en-US" sz="1800" b="0" dirty="0">
                <a:latin typeface="Verdana" panose="020B0604030504040204" pitchFamily="34" charset="0"/>
                <a:ea typeface="Verdana" panose="020B0604030504040204" pitchFamily="34" charset="0"/>
                <a:cs typeface="Verdana" panose="020B0604030504040204" pitchFamily="34" charset="0"/>
              </a:rPr>
              <a:t>. A </a:t>
            </a:r>
            <a:r>
              <a:rPr lang="en-US" sz="1800" b="0" dirty="0" smtClean="0">
                <a:latin typeface="Verdana" panose="020B0604030504040204" pitchFamily="34" charset="0"/>
                <a:ea typeface="Verdana" panose="020B0604030504040204" pitchFamily="34" charset="0"/>
                <a:cs typeface="Verdana" panose="020B0604030504040204" pitchFamily="34" charset="0"/>
              </a:rPr>
              <a:t>white masking </a:t>
            </a:r>
            <a:r>
              <a:rPr lang="en-US" sz="1800" b="0" dirty="0">
                <a:latin typeface="Verdana" panose="020B0604030504040204" pitchFamily="34" charset="0"/>
                <a:ea typeface="Verdana" panose="020B0604030504040204" pitchFamily="34" charset="0"/>
                <a:cs typeface="Verdana" panose="020B0604030504040204" pitchFamily="34" charset="0"/>
              </a:rPr>
              <a:t>overlay is inserted into the fifth </a:t>
            </a:r>
            <a:r>
              <a:rPr lang="en-US" sz="1800" b="0" dirty="0" smtClean="0">
                <a:latin typeface="Verdana" panose="020B0604030504040204" pitchFamily="34" charset="0"/>
                <a:ea typeface="Verdana" panose="020B0604030504040204" pitchFamily="34" charset="0"/>
                <a:cs typeface="Verdana" panose="020B0604030504040204" pitchFamily="34" charset="0"/>
              </a:rPr>
              <a:t>window of </a:t>
            </a:r>
            <a:r>
              <a:rPr lang="en-US" sz="1800" b="0" dirty="0">
                <a:latin typeface="Verdana" panose="020B0604030504040204" pitchFamily="34" charset="0"/>
                <a:ea typeface="Verdana" panose="020B0604030504040204" pitchFamily="34" charset="0"/>
                <a:cs typeface="Verdana" panose="020B0604030504040204" pitchFamily="34" charset="0"/>
              </a:rPr>
              <a:t>each row. </a:t>
            </a:r>
            <a:r>
              <a:rPr lang="en-US" sz="1800" b="0" dirty="0" smtClean="0">
                <a:latin typeface="Verdana" panose="020B0604030504040204" pitchFamily="34" charset="0"/>
                <a:ea typeface="Verdana" panose="020B0604030504040204" pitchFamily="34" charset="0"/>
                <a:cs typeface="Verdana" panose="020B0604030504040204" pitchFamily="34" charset="0"/>
              </a:rPr>
              <a:t>The bottom </a:t>
            </a:r>
            <a:r>
              <a:rPr lang="en-US" sz="1800" b="0" dirty="0">
                <a:latin typeface="Verdana" panose="020B0604030504040204" pitchFamily="34" charset="0"/>
                <a:ea typeface="Verdana" panose="020B0604030504040204" pitchFamily="34" charset="0"/>
                <a:cs typeface="Verdana" panose="020B0604030504040204" pitchFamily="34" charset="0"/>
              </a:rPr>
              <a:t>row </a:t>
            </a:r>
            <a:r>
              <a:rPr lang="en-US" sz="1800" b="0" dirty="0" smtClean="0">
                <a:latin typeface="Verdana" panose="020B0604030504040204" pitchFamily="34" charset="0"/>
                <a:ea typeface="Verdana" panose="020B0604030504040204" pitchFamily="34" charset="0"/>
                <a:cs typeface="Verdana" panose="020B0604030504040204" pitchFamily="34" charset="0"/>
              </a:rPr>
              <a:t>of windows </a:t>
            </a:r>
            <a:r>
              <a:rPr lang="en-US" sz="1800" b="0" dirty="0">
                <a:latin typeface="Verdana" panose="020B0604030504040204" pitchFamily="34" charset="0"/>
                <a:ea typeface="Verdana" panose="020B0604030504040204" pitchFamily="34" charset="0"/>
                <a:cs typeface="Verdana" panose="020B0604030504040204" pitchFamily="34" charset="0"/>
              </a:rPr>
              <a:t>display four cars (</a:t>
            </a:r>
            <a:r>
              <a:rPr lang="en-US" sz="1800" b="0" dirty="0" smtClean="0">
                <a:latin typeface="Verdana" panose="020B0604030504040204" pitchFamily="34" charset="0"/>
                <a:ea typeface="Verdana" panose="020B0604030504040204" pitchFamily="34" charset="0"/>
                <a:cs typeface="Verdana" panose="020B0604030504040204" pitchFamily="34" charset="0"/>
              </a:rPr>
              <a:t>also borrowed </a:t>
            </a:r>
            <a:r>
              <a:rPr lang="en-US" sz="1800" b="0" dirty="0">
                <a:latin typeface="Verdana" panose="020B0604030504040204" pitchFamily="34" charset="0"/>
                <a:ea typeface="Verdana" panose="020B0604030504040204" pitchFamily="34" charset="0"/>
                <a:cs typeface="Verdana" panose="020B0604030504040204" pitchFamily="34" charset="0"/>
              </a:rPr>
              <a:t>from </a:t>
            </a:r>
            <a:r>
              <a:rPr lang="en-US" sz="1800" b="0" dirty="0" smtClean="0">
                <a:latin typeface="Verdana" panose="020B0604030504040204" pitchFamily="34" charset="0"/>
                <a:ea typeface="Verdana" panose="020B0604030504040204" pitchFamily="34" charset="0"/>
                <a:cs typeface="Verdana" panose="020B0604030504040204" pitchFamily="34" charset="0"/>
              </a:rPr>
              <a:t>APH’s Tactile Town Kit</a:t>
            </a:r>
            <a:r>
              <a:rPr lang="en-US" sz="1800" b="0" dirty="0">
                <a:latin typeface="Verdana" panose="020B0604030504040204" pitchFamily="34" charset="0"/>
                <a:ea typeface="Verdana" panose="020B0604030504040204" pitchFamily="34" charset="0"/>
                <a:cs typeface="Verdana" panose="020B0604030504040204" pitchFamily="34" charset="0"/>
              </a:rPr>
              <a:t>) that point in the same </a:t>
            </a:r>
            <a:r>
              <a:rPr lang="en-US" sz="1800" b="0" dirty="0" smtClean="0">
                <a:latin typeface="Verdana" panose="020B0604030504040204" pitchFamily="34" charset="0"/>
                <a:ea typeface="Verdana" panose="020B0604030504040204" pitchFamily="34" charset="0"/>
                <a:cs typeface="Verdana" panose="020B0604030504040204" pitchFamily="34" charset="0"/>
              </a:rPr>
              <a:t>direction as the corresponding </a:t>
            </a:r>
            <a:r>
              <a:rPr lang="en-US" sz="1800" b="0" dirty="0">
                <a:latin typeface="Verdana" panose="020B0604030504040204" pitchFamily="34" charset="0"/>
                <a:ea typeface="Verdana" panose="020B0604030504040204" pitchFamily="34" charset="0"/>
                <a:cs typeface="Verdana" panose="020B0604030504040204" pitchFamily="34" charset="0"/>
              </a:rPr>
              <a:t>arrows in </a:t>
            </a:r>
            <a:r>
              <a:rPr lang="en-US" sz="1800" b="0" dirty="0" smtClean="0">
                <a:latin typeface="Verdana" panose="020B0604030504040204" pitchFamily="34" charset="0"/>
                <a:ea typeface="Verdana" panose="020B0604030504040204" pitchFamily="34" charset="0"/>
                <a:cs typeface="Verdana" panose="020B0604030504040204" pitchFamily="34" charset="0"/>
              </a:rPr>
              <a:t>the top </a:t>
            </a:r>
            <a:r>
              <a:rPr lang="en-US" sz="1800" b="0" dirty="0">
                <a:latin typeface="Verdana" panose="020B0604030504040204" pitchFamily="34" charset="0"/>
                <a:ea typeface="Verdana" panose="020B0604030504040204" pitchFamily="34" charset="0"/>
                <a:cs typeface="Verdana" panose="020B0604030504040204" pitchFamily="34" charset="0"/>
              </a:rPr>
              <a:t>row.</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90800" y="1219200"/>
            <a:ext cx="3533775" cy="2355850"/>
          </a:xfrm>
          <a:prstGeom prst="rect">
            <a:avLst/>
          </a:prstGeom>
        </p:spPr>
      </p:pic>
    </p:spTree>
    <p:extLst>
      <p:ext uri="{BB962C8B-B14F-4D97-AF65-F5344CB8AC3E}">
        <p14:creationId xmlns:p14="http://schemas.microsoft.com/office/powerpoint/2010/main" val="1993373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O&amp;M Concepts</a:t>
            </a:r>
            <a:endParaRPr lang="en-US" dirty="0"/>
          </a:p>
        </p:txBody>
      </p:sp>
      <p:sp>
        <p:nvSpPr>
          <p:cNvPr id="3" name="Text Placeholder 2"/>
          <p:cNvSpPr>
            <a:spLocks noGrp="1"/>
          </p:cNvSpPr>
          <p:nvPr>
            <p:ph type="body" sz="quarter" idx="10"/>
          </p:nvPr>
        </p:nvSpPr>
        <p:spPr>
          <a:xfrm>
            <a:off x="551656" y="3819308"/>
            <a:ext cx="8040688" cy="2243691"/>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top window </a:t>
            </a:r>
            <a:r>
              <a:rPr lang="en-US" sz="1800" b="0" dirty="0" smtClean="0">
                <a:latin typeface="Verdana" panose="020B0604030504040204" pitchFamily="34" charset="0"/>
                <a:ea typeface="Verdana" panose="020B0604030504040204" pitchFamily="34" charset="0"/>
                <a:cs typeface="Verdana" panose="020B0604030504040204" pitchFamily="34" charset="0"/>
              </a:rPr>
              <a:t>shows preassembled </a:t>
            </a:r>
            <a:r>
              <a:rPr lang="en-US" sz="1800" b="0" dirty="0">
                <a:latin typeface="Verdana" panose="020B0604030504040204" pitchFamily="34" charset="0"/>
                <a:ea typeface="Verdana" panose="020B0604030504040204" pitchFamily="34" charset="0"/>
                <a:cs typeface="Verdana" panose="020B0604030504040204" pitchFamily="34" charset="0"/>
              </a:rPr>
              <a:t>cards that display different types of </a:t>
            </a:r>
            <a:r>
              <a:rPr lang="en-US" sz="1800" b="0" dirty="0" smtClean="0">
                <a:latin typeface="Verdana" panose="020B0604030504040204" pitchFamily="34" charset="0"/>
                <a:ea typeface="Verdana" panose="020B0604030504040204" pitchFamily="34" charset="0"/>
                <a:cs typeface="Verdana" panose="020B0604030504040204" pitchFamily="34" charset="0"/>
              </a:rPr>
              <a:t>intersections including </a:t>
            </a:r>
            <a:r>
              <a:rPr lang="en-US" sz="1800" b="0" dirty="0">
                <a:latin typeface="Verdana" panose="020B0604030504040204" pitchFamily="34" charset="0"/>
                <a:ea typeface="Verdana" panose="020B0604030504040204" pitchFamily="34" charset="0"/>
                <a:cs typeface="Verdana" panose="020B0604030504040204" pitchFamily="34" charset="0"/>
              </a:rPr>
              <a:t>a Y-intersection, an offset intersection, a </a:t>
            </a:r>
            <a:r>
              <a:rPr lang="en-US" sz="1800" b="0" dirty="0" smtClean="0">
                <a:latin typeface="Verdana" panose="020B0604030504040204" pitchFamily="34" charset="0"/>
                <a:ea typeface="Verdana" panose="020B0604030504040204" pitchFamily="34" charset="0"/>
                <a:cs typeface="Verdana" panose="020B0604030504040204" pitchFamily="34" charset="0"/>
              </a:rPr>
              <a:t>standard intersection</a:t>
            </a:r>
            <a:r>
              <a:rPr lang="en-US" sz="1800" b="0" dirty="0">
                <a:latin typeface="Verdana" panose="020B0604030504040204" pitchFamily="34" charset="0"/>
                <a:ea typeface="Verdana" panose="020B0604030504040204" pitchFamily="34" charset="0"/>
                <a:cs typeface="Verdana" panose="020B0604030504040204" pitchFamily="34" charset="0"/>
              </a:rPr>
              <a:t>, a cul-de-sac, and a T-intersection. The </a:t>
            </a:r>
            <a:r>
              <a:rPr lang="en-US" sz="1800" b="0" dirty="0" smtClean="0">
                <a:latin typeface="Verdana" panose="020B0604030504040204" pitchFamily="34" charset="0"/>
                <a:ea typeface="Verdana" panose="020B0604030504040204" pitchFamily="34" charset="0"/>
                <a:cs typeface="Verdana" panose="020B0604030504040204" pitchFamily="34" charset="0"/>
              </a:rPr>
              <a:t>tactile/ print </a:t>
            </a:r>
            <a:r>
              <a:rPr lang="en-US" sz="1800" b="0" dirty="0">
                <a:latin typeface="Verdana" panose="020B0604030504040204" pitchFamily="34" charset="0"/>
                <a:ea typeface="Verdana" panose="020B0604030504040204" pitchFamily="34" charset="0"/>
                <a:cs typeface="Verdana" panose="020B0604030504040204" pitchFamily="34" charset="0"/>
              </a:rPr>
              <a:t>intersections are created with layers of graphic art </a:t>
            </a:r>
            <a:r>
              <a:rPr lang="en-US" sz="1800" b="0" dirty="0" smtClean="0">
                <a:latin typeface="Verdana" panose="020B0604030504040204" pitchFamily="34" charset="0"/>
                <a:ea typeface="Verdana" panose="020B0604030504040204" pitchFamily="34" charset="0"/>
                <a:cs typeface="Verdana" panose="020B0604030504040204" pitchFamily="34" charset="0"/>
              </a:rPr>
              <a:t>tape that are applied </a:t>
            </a:r>
            <a:r>
              <a:rPr lang="en-US" sz="1800" b="0" dirty="0">
                <a:latin typeface="Verdana" panose="020B0604030504040204" pitchFamily="34" charset="0"/>
                <a:ea typeface="Verdana" panose="020B0604030504040204" pitchFamily="34" charset="0"/>
                <a:cs typeface="Verdana" panose="020B0604030504040204" pitchFamily="34" charset="0"/>
              </a:rPr>
              <a:t>to the </a:t>
            </a:r>
            <a:r>
              <a:rPr lang="en-US" sz="1800" b="0" dirty="0" smtClean="0">
                <a:latin typeface="Verdana" panose="020B0604030504040204" pitchFamily="34" charset="0"/>
                <a:ea typeface="Verdana" panose="020B0604030504040204" pitchFamily="34" charset="0"/>
                <a:cs typeface="Verdana" panose="020B0604030504040204" pitchFamily="34" charset="0"/>
              </a:rPr>
              <a:t>black mounting </a:t>
            </a:r>
            <a:r>
              <a:rPr lang="en-US" sz="1800" b="0" dirty="0">
                <a:latin typeface="Verdana" panose="020B0604030504040204" pitchFamily="34" charset="0"/>
                <a:ea typeface="Verdana" panose="020B0604030504040204" pitchFamily="34" charset="0"/>
                <a:cs typeface="Verdana" panose="020B0604030504040204" pitchFamily="34" charset="0"/>
              </a:rPr>
              <a:t>cards. The </a:t>
            </a:r>
            <a:r>
              <a:rPr lang="en-US" sz="1800" b="0" dirty="0" smtClean="0">
                <a:latin typeface="Verdana" panose="020B0604030504040204" pitchFamily="34" charset="0"/>
                <a:ea typeface="Verdana" panose="020B0604030504040204" pitchFamily="34" charset="0"/>
                <a:cs typeface="Verdana" panose="020B0604030504040204" pitchFamily="34" charset="0"/>
              </a:rPr>
              <a:t>windows in </a:t>
            </a:r>
            <a:r>
              <a:rPr lang="en-US" sz="1800" b="0" dirty="0">
                <a:latin typeface="Verdana" panose="020B0604030504040204" pitchFamily="34" charset="0"/>
                <a:ea typeface="Verdana" panose="020B0604030504040204" pitchFamily="34" charset="0"/>
                <a:cs typeface="Verdana" panose="020B0604030504040204" pitchFamily="34" charset="0"/>
              </a:rPr>
              <a:t>the bottom row </a:t>
            </a:r>
            <a:r>
              <a:rPr lang="en-US" sz="1800" b="0" dirty="0" smtClean="0">
                <a:latin typeface="Verdana" panose="020B0604030504040204" pitchFamily="34" charset="0"/>
                <a:ea typeface="Verdana" panose="020B0604030504040204" pitchFamily="34" charset="0"/>
                <a:cs typeface="Verdana" panose="020B0604030504040204" pitchFamily="34" charset="0"/>
              </a:rPr>
              <a:t>display preassembled </a:t>
            </a:r>
            <a:r>
              <a:rPr lang="en-US" sz="1800" b="0" dirty="0">
                <a:latin typeface="Verdana" panose="020B0604030504040204" pitchFamily="34" charset="0"/>
                <a:ea typeface="Verdana" panose="020B0604030504040204" pitchFamily="34" charset="0"/>
                <a:cs typeface="Verdana" panose="020B0604030504040204" pitchFamily="34" charset="0"/>
              </a:rPr>
              <a:t>cards with </a:t>
            </a:r>
            <a:r>
              <a:rPr lang="en-US" sz="1800" b="0" dirty="0" smtClean="0">
                <a:latin typeface="Verdana" panose="020B0604030504040204" pitchFamily="34" charset="0"/>
                <a:ea typeface="Verdana" panose="020B0604030504040204" pitchFamily="34" charset="0"/>
                <a:cs typeface="Verdana" panose="020B0604030504040204" pitchFamily="34" charset="0"/>
              </a:rPr>
              <a:t>the print </a:t>
            </a:r>
            <a:r>
              <a:rPr lang="en-US" sz="1800" b="0" dirty="0">
                <a:latin typeface="Verdana" panose="020B0604030504040204" pitchFamily="34" charset="0"/>
                <a:ea typeface="Verdana" panose="020B0604030504040204" pitchFamily="34" charset="0"/>
                <a:cs typeface="Verdana" panose="020B0604030504040204" pitchFamily="34" charset="0"/>
              </a:rPr>
              <a:t>and braille word of </a:t>
            </a:r>
            <a:r>
              <a:rPr lang="en-US" sz="1800" b="0" dirty="0" smtClean="0">
                <a:latin typeface="Verdana" panose="020B0604030504040204" pitchFamily="34" charset="0"/>
                <a:ea typeface="Verdana" panose="020B0604030504040204" pitchFamily="34" charset="0"/>
                <a:cs typeface="Verdana" panose="020B0604030504040204" pitchFamily="34" charset="0"/>
              </a:rPr>
              <a:t>the corresponding intersection types</a:t>
            </a:r>
            <a:r>
              <a:rPr lang="en-US" sz="1800" b="0" dirty="0">
                <a:latin typeface="Verdana" panose="020B0604030504040204" pitchFamily="34" charset="0"/>
                <a:ea typeface="Verdana" panose="020B0604030504040204" pitchFamily="34" charset="0"/>
                <a:cs typeface="Verdana" panose="020B0604030504040204" pitchFamily="34" charset="0"/>
              </a:rPr>
              <a:t>; matching </a:t>
            </a:r>
            <a:r>
              <a:rPr lang="en-US" sz="1800" b="0" dirty="0" smtClean="0">
                <a:latin typeface="Verdana" panose="020B0604030504040204" pitchFamily="34" charset="0"/>
                <a:ea typeface="Verdana" panose="020B0604030504040204" pitchFamily="34" charset="0"/>
                <a:cs typeface="Verdana" panose="020B0604030504040204" pitchFamily="34" charset="0"/>
              </a:rPr>
              <a:t>cards align </a:t>
            </a:r>
            <a:r>
              <a:rPr lang="en-US" sz="1800" b="0" dirty="0">
                <a:latin typeface="Verdana" panose="020B0604030504040204" pitchFamily="34" charset="0"/>
                <a:ea typeface="Verdana" panose="020B0604030504040204" pitchFamily="34" charset="0"/>
                <a:cs typeface="Verdana" panose="020B0604030504040204" pitchFamily="34" charset="0"/>
              </a:rPr>
              <a:t>vertically.</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14600" y="1143000"/>
            <a:ext cx="3609975" cy="2428293"/>
          </a:xfrm>
          <a:prstGeom prst="rect">
            <a:avLst/>
          </a:prstGeom>
        </p:spPr>
      </p:pic>
    </p:spTree>
    <p:extLst>
      <p:ext uri="{BB962C8B-B14F-4D97-AF65-F5344CB8AC3E}">
        <p14:creationId xmlns:p14="http://schemas.microsoft.com/office/powerpoint/2010/main" val="83846533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Concepts</a:t>
            </a:r>
            <a:endParaRPr lang="en-US" dirty="0"/>
          </a:p>
        </p:txBody>
      </p:sp>
      <p:sp>
        <p:nvSpPr>
          <p:cNvPr id="3" name="Text Placeholder 2"/>
          <p:cNvSpPr>
            <a:spLocks noGrp="1"/>
          </p:cNvSpPr>
          <p:nvPr>
            <p:ph type="body" sz="quarter" idx="10"/>
          </p:nvPr>
        </p:nvSpPr>
        <p:spPr>
          <a:xfrm>
            <a:off x="457200" y="3657600"/>
            <a:ext cx="8040688" cy="2492990"/>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small 3 x 2 black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magnetic/dry-erase side </a:t>
            </a:r>
            <a:r>
              <a:rPr lang="en-US" sz="1800" b="0" dirty="0">
                <a:latin typeface="Verdana" panose="020B0604030504040204" pitchFamily="34" charset="0"/>
                <a:ea typeface="Verdana" panose="020B0604030504040204" pitchFamily="34" charset="0"/>
                <a:cs typeface="Verdana" panose="020B0604030504040204" pitchFamily="34" charset="0"/>
              </a:rPr>
              <a:t>of APH’s Student Model All-In-One Board. </a:t>
            </a:r>
            <a:r>
              <a:rPr lang="en-US" sz="1800" b="0" dirty="0" smtClean="0">
                <a:latin typeface="Verdana" panose="020B0604030504040204" pitchFamily="34" charset="0"/>
                <a:ea typeface="Verdana" panose="020B0604030504040204" pitchFamily="34" charset="0"/>
                <a:cs typeface="Verdana" panose="020B0604030504040204" pitchFamily="34" charset="0"/>
              </a:rPr>
              <a:t>Visual/tactile </a:t>
            </a:r>
            <a:r>
              <a:rPr lang="en-US" sz="1800" b="0" dirty="0">
                <a:latin typeface="Verdana" panose="020B0604030504040204" pitchFamily="34" charset="0"/>
                <a:ea typeface="Verdana" panose="020B0604030504040204" pitchFamily="34" charset="0"/>
                <a:cs typeface="Verdana" panose="020B0604030504040204" pitchFamily="34" charset="0"/>
              </a:rPr>
              <a:t>cards borrowed from APH’s Sense of Science: </a:t>
            </a:r>
            <a:r>
              <a:rPr lang="en-US" sz="1800" b="0" dirty="0" smtClean="0">
                <a:latin typeface="Verdana" panose="020B0604030504040204" pitchFamily="34" charset="0"/>
                <a:ea typeface="Verdana" panose="020B0604030504040204" pitchFamily="34" charset="0"/>
                <a:cs typeface="Verdana" panose="020B0604030504040204" pitchFamily="34" charset="0"/>
              </a:rPr>
              <a:t>ANIMALS and PLANTS are utilized </a:t>
            </a:r>
            <a:r>
              <a:rPr lang="en-US" sz="1800" b="0" dirty="0">
                <a:latin typeface="Verdana" panose="020B0604030504040204" pitchFamily="34" charset="0"/>
                <a:ea typeface="Verdana" panose="020B0604030504040204" pitchFamily="34" charset="0"/>
                <a:cs typeface="Verdana" panose="020B0604030504040204" pitchFamily="34" charset="0"/>
              </a:rPr>
              <a:t>for matching </a:t>
            </a:r>
            <a:r>
              <a:rPr lang="en-US" sz="1800" b="0" dirty="0" smtClean="0">
                <a:latin typeface="Verdana" panose="020B0604030504040204" pitchFamily="34" charset="0"/>
                <a:ea typeface="Verdana" panose="020B0604030504040204" pitchFamily="34" charset="0"/>
                <a:cs typeface="Verdana" panose="020B0604030504040204" pitchFamily="34" charset="0"/>
              </a:rPr>
              <a:t>activities. The </a:t>
            </a:r>
            <a:r>
              <a:rPr lang="en-US" sz="1800" b="0" dirty="0">
                <a:latin typeface="Verdana" panose="020B0604030504040204" pitchFamily="34" charset="0"/>
                <a:ea typeface="Verdana" panose="020B0604030504040204" pitchFamily="34" charset="0"/>
                <a:cs typeface="Verdana" panose="020B0604030504040204" pitchFamily="34" charset="0"/>
              </a:rPr>
              <a:t>first example shows black outlines of animal tracks (in </a:t>
            </a:r>
            <a:r>
              <a:rPr lang="en-US" sz="1800" b="0" dirty="0" smtClean="0">
                <a:latin typeface="Verdana" panose="020B0604030504040204" pitchFamily="34" charset="0"/>
                <a:ea typeface="Verdana" panose="020B0604030504040204" pitchFamily="34" charset="0"/>
                <a:cs typeface="Verdana" panose="020B0604030504040204" pitchFamily="34" charset="0"/>
              </a:rPr>
              <a:t>the top </a:t>
            </a:r>
            <a:r>
              <a:rPr lang="en-US" sz="1800" b="0" dirty="0">
                <a:latin typeface="Verdana" panose="020B0604030504040204" pitchFamily="34" charset="0"/>
                <a:ea typeface="Verdana" panose="020B0604030504040204" pitchFamily="34" charset="0"/>
                <a:cs typeface="Verdana" panose="020B0604030504040204" pitchFamily="34" charset="0"/>
              </a:rPr>
              <a:t>row) paired vertically with </a:t>
            </a:r>
            <a:r>
              <a:rPr lang="en-US" sz="1800" b="0" dirty="0" smtClean="0">
                <a:latin typeface="Verdana" panose="020B0604030504040204" pitchFamily="34" charset="0"/>
                <a:ea typeface="Verdana" panose="020B0604030504040204" pitchFamily="34" charset="0"/>
                <a:cs typeface="Verdana" panose="020B0604030504040204" pitchFamily="34" charset="0"/>
              </a:rPr>
              <a:t>their full-color </a:t>
            </a:r>
            <a:r>
              <a:rPr lang="en-US" sz="1800" b="0" dirty="0">
                <a:latin typeface="Verdana" panose="020B0604030504040204" pitchFamily="34" charset="0"/>
                <a:ea typeface="Verdana" panose="020B0604030504040204" pitchFamily="34" charset="0"/>
                <a:cs typeface="Verdana" panose="020B0604030504040204" pitchFamily="34" charset="0"/>
              </a:rPr>
              <a:t>counterparts (in </a:t>
            </a:r>
            <a:r>
              <a:rPr lang="en-US" sz="1800" b="0" dirty="0" smtClean="0">
                <a:latin typeface="Verdana" panose="020B0604030504040204" pitchFamily="34" charset="0"/>
                <a:ea typeface="Verdana" panose="020B0604030504040204" pitchFamily="34" charset="0"/>
                <a:cs typeface="Verdana" panose="020B0604030504040204" pitchFamily="34" charset="0"/>
              </a:rPr>
              <a:t>the bottom </a:t>
            </a:r>
            <a:r>
              <a:rPr lang="en-US" sz="1800" b="0" dirty="0">
                <a:latin typeface="Verdana" panose="020B0604030504040204" pitchFamily="34" charset="0"/>
                <a:ea typeface="Verdana" panose="020B0604030504040204" pitchFamily="34" charset="0"/>
                <a:cs typeface="Verdana" panose="020B0604030504040204" pitchFamily="34" charset="0"/>
              </a:rPr>
              <a:t>row). The animal tracks </a:t>
            </a:r>
            <a:r>
              <a:rPr lang="en-US" sz="1800" b="0" dirty="0" smtClean="0">
                <a:latin typeface="Verdana" panose="020B0604030504040204" pitchFamily="34" charset="0"/>
                <a:ea typeface="Verdana" panose="020B0604030504040204" pitchFamily="34" charset="0"/>
                <a:cs typeface="Verdana" panose="020B0604030504040204" pitchFamily="34" charset="0"/>
              </a:rPr>
              <a:t>include “dog</a:t>
            </a:r>
            <a:r>
              <a:rPr lang="en-US" sz="1800" b="0" dirty="0">
                <a:latin typeface="Verdana" panose="020B0604030504040204" pitchFamily="34" charset="0"/>
                <a:ea typeface="Verdana" panose="020B0604030504040204" pitchFamily="34" charset="0"/>
                <a:cs typeface="Verdana" panose="020B0604030504040204" pitchFamily="34" charset="0"/>
              </a:rPr>
              <a:t>,” “cat,” and “duck</a:t>
            </a:r>
            <a:r>
              <a:rPr lang="en-US" sz="1800" b="0" dirty="0" smtClean="0">
                <a:latin typeface="Verdana" panose="020B0604030504040204" pitchFamily="34" charset="0"/>
                <a:ea typeface="Verdana" panose="020B0604030504040204" pitchFamily="34" charset="0"/>
                <a:cs typeface="Verdana" panose="020B0604030504040204" pitchFamily="34" charset="0"/>
              </a:rPr>
              <a:t>.” Cards </a:t>
            </a:r>
            <a:r>
              <a:rPr lang="en-US" sz="1800" b="0" dirty="0">
                <a:latin typeface="Verdana" panose="020B0604030504040204" pitchFamily="34" charset="0"/>
                <a:ea typeface="Verdana" panose="020B0604030504040204" pitchFamily="34" charset="0"/>
                <a:cs typeface="Verdana" panose="020B0604030504040204" pitchFamily="34" charset="0"/>
              </a:rPr>
              <a:t>are </a:t>
            </a:r>
            <a:r>
              <a:rPr lang="en-US" sz="1800" b="0" dirty="0" smtClean="0">
                <a:latin typeface="Verdana" panose="020B0604030504040204" pitchFamily="34" charset="0"/>
                <a:ea typeface="Verdana" panose="020B0604030504040204" pitchFamily="34" charset="0"/>
                <a:cs typeface="Verdana" panose="020B0604030504040204" pitchFamily="34" charset="0"/>
              </a:rPr>
              <a:t>slipped behind </a:t>
            </a:r>
            <a:r>
              <a:rPr lang="en-US" sz="1800" b="0" dirty="0">
                <a:latin typeface="Verdana" panose="020B0604030504040204" pitchFamily="34" charset="0"/>
                <a:ea typeface="Verdana" panose="020B0604030504040204" pitchFamily="34" charset="0"/>
                <a:cs typeface="Verdana" panose="020B0604030504040204" pitchFamily="34" charset="0"/>
              </a:rPr>
              <a:t>each </a:t>
            </a:r>
            <a:r>
              <a:rPr lang="en-US" sz="1800" b="0" dirty="0" smtClean="0">
                <a:latin typeface="Verdana" panose="020B0604030504040204" pitchFamily="34" charset="0"/>
                <a:ea typeface="Verdana" panose="020B0604030504040204" pitchFamily="34" charset="0"/>
                <a:cs typeface="Verdana" panose="020B0604030504040204" pitchFamily="34" charset="0"/>
              </a:rPr>
              <a:t>open window for secure placement</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The second example shows different types of leaf </a:t>
            </a:r>
            <a:r>
              <a:rPr lang="en-US" sz="1800" b="0" dirty="0">
                <a:latin typeface="Verdana" panose="020B0604030504040204" pitchFamily="34" charset="0"/>
                <a:ea typeface="Verdana" panose="020B0604030504040204" pitchFamily="34" charset="0"/>
                <a:cs typeface="Verdana" panose="020B0604030504040204" pitchFamily="34" charset="0"/>
              </a:rPr>
              <a:t>margins paired vertically with their </a:t>
            </a:r>
            <a:r>
              <a:rPr lang="en-US" sz="1800" b="0" dirty="0" smtClean="0">
                <a:latin typeface="Verdana" panose="020B0604030504040204" pitchFamily="34" charset="0"/>
                <a:ea typeface="Verdana" panose="020B0604030504040204" pitchFamily="34" charset="0"/>
                <a:cs typeface="Verdana" panose="020B0604030504040204" pitchFamily="34" charset="0"/>
              </a:rPr>
              <a:t>shape descriptions including “wavy</a:t>
            </a:r>
            <a:r>
              <a:rPr lang="en-US" sz="1800" b="0" dirty="0">
                <a:latin typeface="Verdana" panose="020B0604030504040204" pitchFamily="34" charset="0"/>
                <a:ea typeface="Verdana" panose="020B0604030504040204" pitchFamily="34" charset="0"/>
                <a:cs typeface="Verdana" panose="020B0604030504040204" pitchFamily="34" charset="0"/>
              </a:rPr>
              <a:t>,” “toothed</a:t>
            </a:r>
            <a:r>
              <a:rPr lang="en-US" sz="1800" b="0" dirty="0" smtClean="0">
                <a:latin typeface="Verdana" panose="020B0604030504040204" pitchFamily="34" charset="0"/>
                <a:ea typeface="Verdana" panose="020B0604030504040204" pitchFamily="34" charset="0"/>
                <a:cs typeface="Verdana" panose="020B0604030504040204" pitchFamily="34" charset="0"/>
              </a:rPr>
              <a:t>,” and </a:t>
            </a:r>
            <a:r>
              <a:rPr lang="en-US" sz="1800" b="0" dirty="0">
                <a:latin typeface="Verdana" panose="020B0604030504040204" pitchFamily="34" charset="0"/>
                <a:ea typeface="Verdana" panose="020B0604030504040204" pitchFamily="34" charset="0"/>
                <a:cs typeface="Verdana" panose="020B0604030504040204" pitchFamily="34" charset="0"/>
              </a:rPr>
              <a:t>“smooth.”</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1935279" y="1371600"/>
            <a:ext cx="5084530" cy="2057400"/>
          </a:xfrm>
          <a:prstGeom prst="rect">
            <a:avLst/>
          </a:prstGeom>
        </p:spPr>
      </p:pic>
    </p:spTree>
    <p:extLst>
      <p:ext uri="{BB962C8B-B14F-4D97-AF65-F5344CB8AC3E}">
        <p14:creationId xmlns:p14="http://schemas.microsoft.com/office/powerpoint/2010/main" val="79492047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Related Objects</a:t>
            </a:r>
            <a:endParaRPr lang="en-US" dirty="0"/>
          </a:p>
        </p:txBody>
      </p:sp>
      <p:sp>
        <p:nvSpPr>
          <p:cNvPr id="3" name="Text Placeholder 2"/>
          <p:cNvSpPr>
            <a:spLocks noGrp="1"/>
          </p:cNvSpPr>
          <p:nvPr>
            <p:ph type="body" sz="quarter" idx="10"/>
          </p:nvPr>
        </p:nvSpPr>
        <p:spPr>
          <a:xfrm>
            <a:off x="609600" y="4038600"/>
            <a:ext cx="8040688" cy="19943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3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Preassembled </a:t>
            </a:r>
            <a:r>
              <a:rPr lang="en-US" sz="1800" b="0" dirty="0" smtClean="0">
                <a:latin typeface="Verdana" panose="020B0604030504040204" pitchFamily="34" charset="0"/>
                <a:ea typeface="Verdana" panose="020B0604030504040204" pitchFamily="34" charset="0"/>
                <a:cs typeface="Verdana" panose="020B0604030504040204" pitchFamily="34" charset="0"/>
              </a:rPr>
              <a:t>matching cards </a:t>
            </a:r>
            <a:r>
              <a:rPr lang="en-US" sz="1800" b="0" dirty="0">
                <a:latin typeface="Verdana" panose="020B0604030504040204" pitchFamily="34" charset="0"/>
                <a:ea typeface="Verdana" panose="020B0604030504040204" pitchFamily="34" charset="0"/>
                <a:cs typeface="Verdana" panose="020B0604030504040204" pitchFamily="34" charset="0"/>
              </a:rPr>
              <a:t>are positioned within the open windows of the </a:t>
            </a:r>
            <a:r>
              <a:rPr lang="en-US" sz="1800" b="0" dirty="0" smtClean="0">
                <a:latin typeface="Verdana" panose="020B0604030504040204" pitchFamily="34" charset="0"/>
                <a:ea typeface="Verdana" panose="020B0604030504040204" pitchFamily="34" charset="0"/>
                <a:cs typeface="Verdana" panose="020B0604030504040204" pitchFamily="34" charset="0"/>
              </a:rPr>
              <a:t>frame. Matching cards </a:t>
            </a:r>
            <a:r>
              <a:rPr lang="en-US" sz="1800" b="0" dirty="0">
                <a:latin typeface="Verdana" panose="020B0604030504040204" pitchFamily="34" charset="0"/>
                <a:ea typeface="Verdana" panose="020B0604030504040204" pitchFamily="34" charset="0"/>
                <a:cs typeface="Verdana" panose="020B0604030504040204" pitchFamily="34" charset="0"/>
              </a:rPr>
              <a:t>are built by attaching real objects to the </a:t>
            </a:r>
            <a:r>
              <a:rPr lang="en-US" sz="1800" b="0" dirty="0" smtClean="0">
                <a:latin typeface="Verdana" panose="020B0604030504040204" pitchFamily="34" charset="0"/>
                <a:ea typeface="Verdana" panose="020B0604030504040204" pitchFamily="34" charset="0"/>
                <a:cs typeface="Verdana" panose="020B0604030504040204" pitchFamily="34" charset="0"/>
              </a:rPr>
              <a:t>mounting cards</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The top </a:t>
            </a:r>
            <a:r>
              <a:rPr lang="en-US" sz="1800" b="0" dirty="0">
                <a:latin typeface="Verdana" panose="020B0604030504040204" pitchFamily="34" charset="0"/>
                <a:ea typeface="Verdana" panose="020B0604030504040204" pitchFamily="34" charset="0"/>
                <a:cs typeface="Verdana" panose="020B0604030504040204" pitchFamily="34" charset="0"/>
              </a:rPr>
              <a:t>row, left to </a:t>
            </a:r>
            <a:r>
              <a:rPr lang="en-US" sz="1800" b="0" dirty="0" smtClean="0">
                <a:latin typeface="Verdana" panose="020B0604030504040204" pitchFamily="34" charset="0"/>
                <a:ea typeface="Verdana" panose="020B0604030504040204" pitchFamily="34" charset="0"/>
                <a:cs typeface="Verdana" panose="020B0604030504040204" pitchFamily="34" charset="0"/>
              </a:rPr>
              <a:t>right, shows </a:t>
            </a:r>
            <a:r>
              <a:rPr lang="en-US" sz="1800" b="0" dirty="0">
                <a:latin typeface="Verdana" panose="020B0604030504040204" pitchFamily="34" charset="0"/>
                <a:ea typeface="Verdana" panose="020B0604030504040204" pitchFamily="34" charset="0"/>
                <a:cs typeface="Verdana" panose="020B0604030504040204" pitchFamily="34" charset="0"/>
              </a:rPr>
              <a:t>a spoon, small </a:t>
            </a:r>
            <a:r>
              <a:rPr lang="en-US" sz="1800" b="0" dirty="0" smtClean="0">
                <a:latin typeface="Verdana" panose="020B0604030504040204" pitchFamily="34" charset="0"/>
                <a:ea typeface="Verdana" panose="020B0604030504040204" pitchFamily="34" charset="0"/>
                <a:cs typeface="Verdana" panose="020B0604030504040204" pitchFamily="34" charset="0"/>
              </a:rPr>
              <a:t>toothpaste tube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and bracelet</a:t>
            </a:r>
            <a:r>
              <a:rPr lang="en-US" sz="1800" b="0" dirty="0">
                <a:latin typeface="Verdana" panose="020B0604030504040204" pitchFamily="34" charset="0"/>
                <a:ea typeface="Verdana" panose="020B0604030504040204" pitchFamily="34" charset="0"/>
                <a:cs typeface="Verdana" panose="020B0604030504040204" pitchFamily="34" charset="0"/>
              </a:rPr>
              <a:t>; the </a:t>
            </a:r>
            <a:r>
              <a:rPr lang="en-US" sz="1800" b="0" dirty="0" smtClean="0">
                <a:latin typeface="Verdana" panose="020B0604030504040204" pitchFamily="34" charset="0"/>
                <a:ea typeface="Verdana" panose="020B0604030504040204" pitchFamily="34" charset="0"/>
                <a:cs typeface="Verdana" panose="020B0604030504040204" pitchFamily="34" charset="0"/>
              </a:rPr>
              <a:t>bottom row</a:t>
            </a:r>
            <a:r>
              <a:rPr lang="en-US" sz="1800" b="0" dirty="0">
                <a:latin typeface="Verdana" panose="020B0604030504040204" pitchFamily="34" charset="0"/>
                <a:ea typeface="Verdana" panose="020B0604030504040204" pitchFamily="34" charset="0"/>
                <a:cs typeface="Verdana" panose="020B0604030504040204" pitchFamily="34" charset="0"/>
              </a:rPr>
              <a:t>, left to right, displays </a:t>
            </a:r>
            <a:r>
              <a:rPr lang="en-US" sz="1800" b="0" dirty="0" smtClean="0">
                <a:latin typeface="Verdana" panose="020B0604030504040204" pitchFamily="34" charset="0"/>
                <a:ea typeface="Verdana" panose="020B0604030504040204" pitchFamily="34" charset="0"/>
                <a:cs typeface="Verdana" panose="020B0604030504040204" pitchFamily="34" charset="0"/>
              </a:rPr>
              <a:t>a fork</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toothbrush, and earring. The </a:t>
            </a:r>
            <a:r>
              <a:rPr lang="en-US" sz="1800" b="0" dirty="0">
                <a:latin typeface="Verdana" panose="020B0604030504040204" pitchFamily="34" charset="0"/>
                <a:ea typeface="Verdana" panose="020B0604030504040204" pitchFamily="34" charset="0"/>
                <a:cs typeface="Verdana" panose="020B0604030504040204" pitchFamily="34" charset="0"/>
              </a:rPr>
              <a:t>tactile cards in the top </a:t>
            </a:r>
            <a:r>
              <a:rPr lang="en-US" sz="1800" b="0" dirty="0" smtClean="0">
                <a:latin typeface="Verdana" panose="020B0604030504040204" pitchFamily="34" charset="0"/>
                <a:ea typeface="Verdana" panose="020B0604030504040204" pitchFamily="34" charset="0"/>
                <a:cs typeface="Verdana" panose="020B0604030504040204" pitchFamily="34" charset="0"/>
              </a:rPr>
              <a:t>row align </a:t>
            </a:r>
            <a:r>
              <a:rPr lang="en-US" sz="1800" b="0" dirty="0">
                <a:latin typeface="Verdana" panose="020B0604030504040204" pitchFamily="34" charset="0"/>
                <a:ea typeface="Verdana" panose="020B0604030504040204" pitchFamily="34" charset="0"/>
                <a:cs typeface="Verdana" panose="020B0604030504040204" pitchFamily="34" charset="0"/>
              </a:rPr>
              <a:t>vertically with </a:t>
            </a:r>
            <a:r>
              <a:rPr lang="en-US" sz="1800" b="0" dirty="0" smtClean="0">
                <a:latin typeface="Verdana" panose="020B0604030504040204" pitchFamily="34" charset="0"/>
                <a:ea typeface="Verdana" panose="020B0604030504040204" pitchFamily="34" charset="0"/>
                <a:cs typeface="Verdana" panose="020B0604030504040204" pitchFamily="34" charset="0"/>
              </a:rPr>
              <a:t>their related</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counterparts </a:t>
            </a:r>
            <a:r>
              <a:rPr lang="en-US" sz="1800" b="0" dirty="0">
                <a:latin typeface="Verdana" panose="020B0604030504040204" pitchFamily="34" charset="0"/>
                <a:ea typeface="Verdana" panose="020B0604030504040204" pitchFamily="34" charset="0"/>
                <a:cs typeface="Verdana" panose="020B0604030504040204" pitchFamily="34" charset="0"/>
              </a:rPr>
              <a:t>in the bottom row.</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90799" y="1620972"/>
            <a:ext cx="3480099" cy="2265228"/>
          </a:xfrm>
          <a:prstGeom prst="rect">
            <a:avLst/>
          </a:prstGeom>
        </p:spPr>
      </p:pic>
    </p:spTree>
    <p:extLst>
      <p:ext uri="{BB962C8B-B14F-4D97-AF65-F5344CB8AC3E}">
        <p14:creationId xmlns:p14="http://schemas.microsoft.com/office/powerpoint/2010/main" val="9482861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Activities</a:t>
            </a:r>
            <a:endParaRPr lang="en-US" dirty="0"/>
          </a:p>
        </p:txBody>
      </p:sp>
      <p:sp>
        <p:nvSpPr>
          <p:cNvPr id="3" name="Text Placeholder 2"/>
          <p:cNvSpPr>
            <a:spLocks noGrp="1"/>
          </p:cNvSpPr>
          <p:nvPr>
            <p:ph type="body" sz="quarter" idx="10"/>
          </p:nvPr>
        </p:nvSpPr>
        <p:spPr>
          <a:xfrm>
            <a:off x="722312" y="4267200"/>
            <a:ext cx="8040688" cy="1246495"/>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small 3 x 2 black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Student Model All-In-One Board. </a:t>
            </a:r>
            <a:r>
              <a:rPr lang="en-US" sz="1800" b="0" dirty="0" smtClean="0">
                <a:latin typeface="Verdana" panose="020B0604030504040204" pitchFamily="34" charset="0"/>
                <a:ea typeface="Verdana" panose="020B0604030504040204" pitchFamily="34" charset="0"/>
                <a:cs typeface="Verdana" panose="020B0604030504040204" pitchFamily="34" charset="0"/>
              </a:rPr>
              <a:t>APH Pop-A-Cell cards are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positioned </a:t>
            </a:r>
            <a:r>
              <a:rPr lang="en-US" sz="1800" b="0" dirty="0">
                <a:latin typeface="Verdana" panose="020B0604030504040204" pitchFamily="34" charset="0"/>
                <a:ea typeface="Verdana" panose="020B0604030504040204" pitchFamily="34" charset="0"/>
                <a:cs typeface="Verdana" panose="020B0604030504040204" pitchFamily="34" charset="0"/>
              </a:rPr>
              <a:t>in the </a:t>
            </a:r>
            <a:r>
              <a:rPr lang="en-US" sz="1800" b="0" dirty="0" smtClean="0">
                <a:latin typeface="Verdana" panose="020B0604030504040204" pitchFamily="34" charset="0"/>
                <a:ea typeface="Verdana" panose="020B0604030504040204" pitchFamily="34" charset="0"/>
                <a:cs typeface="Verdana" panose="020B0604030504040204" pitchFamily="34" charset="0"/>
              </a:rPr>
              <a:t>top row </a:t>
            </a:r>
            <a:r>
              <a:rPr lang="en-US" sz="1800" b="0" dirty="0">
                <a:latin typeface="Verdana" panose="020B0604030504040204" pitchFamily="34" charset="0"/>
                <a:ea typeface="Verdana" panose="020B0604030504040204" pitchFamily="34" charset="0"/>
                <a:cs typeface="Verdana" panose="020B0604030504040204" pitchFamily="34" charset="0"/>
              </a:rPr>
              <a:t>with plastic </a:t>
            </a:r>
            <a:r>
              <a:rPr lang="en-US" sz="1800" b="0" dirty="0" smtClean="0">
                <a:latin typeface="Verdana" panose="020B0604030504040204" pitchFamily="34" charset="0"/>
                <a:ea typeface="Verdana" panose="020B0604030504040204" pitchFamily="34" charset="0"/>
                <a:cs typeface="Verdana" panose="020B0604030504040204" pitchFamily="34" charset="0"/>
              </a:rPr>
              <a:t>bubbles pushed </a:t>
            </a:r>
            <a:r>
              <a:rPr lang="en-US" sz="1800" b="0" dirty="0">
                <a:latin typeface="Verdana" panose="020B0604030504040204" pitchFamily="34" charset="0"/>
                <a:ea typeface="Verdana" panose="020B0604030504040204" pitchFamily="34" charset="0"/>
                <a:cs typeface="Verdana" panose="020B0604030504040204" pitchFamily="34" charset="0"/>
              </a:rPr>
              <a:t>upward </a:t>
            </a:r>
            <a:r>
              <a:rPr lang="en-US" sz="1800" b="0" dirty="0" smtClean="0">
                <a:latin typeface="Verdana" panose="020B0604030504040204" pitchFamily="34" charset="0"/>
                <a:ea typeface="Verdana" panose="020B0604030504040204" pitchFamily="34" charset="0"/>
                <a:cs typeface="Verdana" panose="020B0604030504040204" pitchFamily="34" charset="0"/>
              </a:rPr>
              <a:t>to represent </a:t>
            </a:r>
            <a:r>
              <a:rPr lang="en-US" sz="1800" b="0" dirty="0">
                <a:latin typeface="Verdana" panose="020B0604030504040204" pitchFamily="34" charset="0"/>
                <a:ea typeface="Verdana" panose="020B0604030504040204" pitchFamily="34" charset="0"/>
                <a:cs typeface="Verdana" panose="020B0604030504040204" pitchFamily="34" charset="0"/>
              </a:rPr>
              <a:t>the letters A, </a:t>
            </a:r>
            <a:r>
              <a:rPr lang="en-US" sz="1800" b="0" dirty="0" smtClean="0">
                <a:latin typeface="Verdana" panose="020B0604030504040204" pitchFamily="34" charset="0"/>
                <a:ea typeface="Verdana" panose="020B0604030504040204" pitchFamily="34" charset="0"/>
                <a:cs typeface="Verdana" panose="020B0604030504040204" pitchFamily="34" charset="0"/>
              </a:rPr>
              <a:t>B, and </a:t>
            </a:r>
            <a:r>
              <a:rPr lang="en-US" sz="1800" b="0" dirty="0">
                <a:latin typeface="Verdana" panose="020B0604030504040204" pitchFamily="34" charset="0"/>
                <a:ea typeface="Verdana" panose="020B0604030504040204" pitchFamily="34" charset="0"/>
                <a:cs typeface="Verdana" panose="020B0604030504040204" pitchFamily="34" charset="0"/>
              </a:rPr>
              <a:t>C. The </a:t>
            </a:r>
            <a:r>
              <a:rPr lang="en-US" sz="1800" b="0" dirty="0" smtClean="0">
                <a:latin typeface="Verdana" panose="020B0604030504040204" pitchFamily="34" charset="0"/>
                <a:ea typeface="Verdana" panose="020B0604030504040204" pitchFamily="34" charset="0"/>
                <a:cs typeface="Verdana" panose="020B0604030504040204" pitchFamily="34" charset="0"/>
              </a:rPr>
              <a:t>corresponding print </a:t>
            </a:r>
            <a:r>
              <a:rPr lang="en-US" sz="1800" b="0" dirty="0">
                <a:latin typeface="Verdana" panose="020B0604030504040204" pitchFamily="34" charset="0"/>
                <a:ea typeface="Verdana" panose="020B0604030504040204" pitchFamily="34" charset="0"/>
                <a:cs typeface="Verdana" panose="020B0604030504040204" pitchFamily="34" charset="0"/>
              </a:rPr>
              <a:t>letters </a:t>
            </a:r>
            <a:r>
              <a:rPr lang="en-US" sz="1800" b="0" dirty="0" smtClean="0">
                <a:latin typeface="Verdana" panose="020B0604030504040204" pitchFamily="34" charset="0"/>
                <a:ea typeface="Verdana" panose="020B0604030504040204" pitchFamily="34" charset="0"/>
                <a:cs typeface="Verdana" panose="020B0604030504040204" pitchFamily="34" charset="0"/>
              </a:rPr>
              <a:t>are written</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within </a:t>
            </a:r>
            <a:r>
              <a:rPr lang="en-US" sz="1800" b="0" dirty="0">
                <a:latin typeface="Verdana" panose="020B0604030504040204" pitchFamily="34" charset="0"/>
                <a:ea typeface="Verdana" panose="020B0604030504040204" pitchFamily="34" charset="0"/>
                <a:cs typeface="Verdana" panose="020B0604030504040204" pitchFamily="34" charset="0"/>
              </a:rPr>
              <a:t>the 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windows </a:t>
            </a:r>
            <a:r>
              <a:rPr lang="en-US" sz="1800" b="0" dirty="0">
                <a:latin typeface="Verdana" panose="020B0604030504040204" pitchFamily="34" charset="0"/>
                <a:ea typeface="Verdana" panose="020B0604030504040204" pitchFamily="34" charset="0"/>
                <a:cs typeface="Verdana" panose="020B0604030504040204" pitchFamily="34" charset="0"/>
              </a:rPr>
              <a:t>on the </a:t>
            </a:r>
            <a:r>
              <a:rPr lang="en-US" sz="1800" b="0" dirty="0" smtClean="0">
                <a:latin typeface="Verdana" panose="020B0604030504040204" pitchFamily="34" charset="0"/>
                <a:ea typeface="Verdana" panose="020B0604030504040204" pitchFamily="34" charset="0"/>
                <a:cs typeface="Verdana" panose="020B0604030504040204" pitchFamily="34" charset="0"/>
              </a:rPr>
              <a:t>dry-erase surface</a:t>
            </a:r>
            <a:r>
              <a:rPr lang="en-US" sz="1800" b="0" dirty="0">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14600" y="1676400"/>
            <a:ext cx="3548743" cy="2286000"/>
          </a:xfrm>
          <a:prstGeom prst="rect">
            <a:avLst/>
          </a:prstGeom>
        </p:spPr>
      </p:pic>
    </p:spTree>
    <p:extLst>
      <p:ext uri="{BB962C8B-B14F-4D97-AF65-F5344CB8AC3E}">
        <p14:creationId xmlns:p14="http://schemas.microsoft.com/office/powerpoint/2010/main" val="28321587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Activities</a:t>
            </a:r>
            <a:endParaRPr lang="en-US" dirty="0"/>
          </a:p>
        </p:txBody>
      </p:sp>
      <p:sp>
        <p:nvSpPr>
          <p:cNvPr id="3" name="Text Placeholder 2"/>
          <p:cNvSpPr>
            <a:spLocks noGrp="1"/>
          </p:cNvSpPr>
          <p:nvPr>
            <p:ph type="body" sz="quarter" idx="10"/>
          </p:nvPr>
        </p:nvSpPr>
        <p:spPr>
          <a:xfrm>
            <a:off x="722312" y="3840809"/>
            <a:ext cx="8040688" cy="19943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of </a:t>
            </a:r>
            <a:r>
              <a:rPr lang="en-US" sz="1800" b="0" dirty="0">
                <a:latin typeface="Verdana" panose="020B0604030504040204" pitchFamily="34" charset="0"/>
                <a:ea typeface="Verdana" panose="020B0604030504040204" pitchFamily="34" charset="0"/>
                <a:cs typeface="Verdana" panose="020B0604030504040204" pitchFamily="34" charset="0"/>
              </a:rPr>
              <a:t>APH’s All-In-One Board. Print/braille tiles </a:t>
            </a:r>
            <a:r>
              <a:rPr lang="en-US" sz="1800" b="0" dirty="0" smtClean="0">
                <a:latin typeface="Verdana" panose="020B0604030504040204" pitchFamily="34" charset="0"/>
                <a:ea typeface="Verdana" panose="020B0604030504040204" pitchFamily="34" charset="0"/>
                <a:cs typeface="Verdana" panose="020B0604030504040204" pitchFamily="34" charset="0"/>
              </a:rPr>
              <a:t>borrowed from </a:t>
            </a:r>
            <a:r>
              <a:rPr lang="en-US" sz="1800" b="0" dirty="0">
                <a:latin typeface="Verdana" panose="020B0604030504040204" pitchFamily="34" charset="0"/>
                <a:ea typeface="Verdana" panose="020B0604030504040204" pitchFamily="34" charset="0"/>
                <a:cs typeface="Verdana" panose="020B0604030504040204" pitchFamily="34" charset="0"/>
              </a:rPr>
              <a:t>APH’s Word </a:t>
            </a:r>
            <a:r>
              <a:rPr lang="en-US" sz="1800" b="0" dirty="0" err="1">
                <a:latin typeface="Verdana" panose="020B0604030504040204" pitchFamily="34" charset="0"/>
                <a:ea typeface="Verdana" panose="020B0604030504040204" pitchFamily="34" charset="0"/>
                <a:cs typeface="Verdana" panose="020B0604030504040204" pitchFamily="34" charset="0"/>
              </a:rPr>
              <a:t>PlayHouse</a:t>
            </a:r>
            <a:r>
              <a:rPr lang="en-US" sz="1800" b="0" dirty="0">
                <a:latin typeface="Verdana" panose="020B0604030504040204" pitchFamily="34" charset="0"/>
                <a:ea typeface="Verdana" panose="020B0604030504040204" pitchFamily="34" charset="0"/>
                <a:cs typeface="Verdana" panose="020B0604030504040204" pitchFamily="34" charset="0"/>
              </a:rPr>
              <a:t> kit are used to create words </a:t>
            </a:r>
            <a:r>
              <a:rPr lang="en-US" sz="1800" b="0" dirty="0" smtClean="0">
                <a:latin typeface="Verdana" panose="020B0604030504040204" pitchFamily="34" charset="0"/>
                <a:ea typeface="Verdana" panose="020B0604030504040204" pitchFamily="34" charset="0"/>
                <a:cs typeface="Verdana" panose="020B0604030504040204" pitchFamily="34" charset="0"/>
              </a:rPr>
              <a:t>using beginning and ending </a:t>
            </a:r>
            <a:r>
              <a:rPr lang="en-US" sz="1800" b="0" dirty="0">
                <a:latin typeface="Verdana" panose="020B0604030504040204" pitchFamily="34" charset="0"/>
                <a:ea typeface="Verdana" panose="020B0604030504040204" pitchFamily="34" charset="0"/>
                <a:cs typeface="Verdana" panose="020B0604030504040204" pitchFamily="34" charset="0"/>
              </a:rPr>
              <a:t>sounds. The top row displays the </a:t>
            </a:r>
            <a:r>
              <a:rPr lang="en-US" sz="1800" b="0" dirty="0" smtClean="0">
                <a:latin typeface="Verdana" panose="020B0604030504040204" pitchFamily="34" charset="0"/>
                <a:ea typeface="Verdana" panose="020B0604030504040204" pitchFamily="34" charset="0"/>
                <a:cs typeface="Verdana" panose="020B0604030504040204" pitchFamily="34" charset="0"/>
              </a:rPr>
              <a:t>following tiles</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err="1">
                <a:latin typeface="Verdana" panose="020B0604030504040204" pitchFamily="34" charset="0"/>
                <a:ea typeface="Verdana" panose="020B0604030504040204" pitchFamily="34" charset="0"/>
                <a:cs typeface="Verdana" panose="020B0604030504040204" pitchFamily="34" charset="0"/>
              </a:rPr>
              <a:t>bl</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err="1">
                <a:latin typeface="Verdana" panose="020B0604030504040204" pitchFamily="34" charset="0"/>
                <a:ea typeface="Verdana" panose="020B0604030504040204" pitchFamily="34" charset="0"/>
                <a:cs typeface="Verdana" panose="020B0604030504040204" pitchFamily="34" charset="0"/>
              </a:rPr>
              <a:t>st</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err="1">
                <a:latin typeface="Verdana" panose="020B0604030504040204" pitchFamily="34" charset="0"/>
                <a:ea typeface="Verdana" panose="020B0604030504040204" pitchFamily="34" charset="0"/>
                <a:cs typeface="Verdana" panose="020B0604030504040204" pitchFamily="34" charset="0"/>
              </a:rPr>
              <a:t>ch</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err="1">
                <a:latin typeface="Verdana" panose="020B0604030504040204" pitchFamily="34" charset="0"/>
                <a:ea typeface="Verdana" panose="020B0604030504040204" pitchFamily="34" charset="0"/>
                <a:cs typeface="Verdana" panose="020B0604030504040204" pitchFamily="34" charset="0"/>
              </a:rPr>
              <a:t>cr</a:t>
            </a:r>
            <a:r>
              <a:rPr lang="en-US" sz="1800" b="0" dirty="0">
                <a:latin typeface="Verdana" panose="020B0604030504040204" pitchFamily="34" charset="0"/>
                <a:ea typeface="Verdana" panose="020B0604030504040204" pitchFamily="34" charset="0"/>
                <a:cs typeface="Verdana" panose="020B0604030504040204" pitchFamily="34" charset="0"/>
              </a:rPr>
              <a:t>, and </a:t>
            </a:r>
            <a:r>
              <a:rPr lang="en-US" sz="1800" b="0" i="1" dirty="0" smtClean="0">
                <a:latin typeface="Verdana" panose="020B0604030504040204" pitchFamily="34" charset="0"/>
                <a:ea typeface="Verdana" panose="020B0604030504040204" pitchFamily="34" charset="0"/>
                <a:cs typeface="Verdana" panose="020B0604030504040204" pitchFamily="34" charset="0"/>
              </a:rPr>
              <a:t>dr</a:t>
            </a:r>
            <a:r>
              <a:rPr lang="en-US" sz="1800" b="0" dirty="0" smtClean="0">
                <a:latin typeface="Verdana" panose="020B0604030504040204" pitchFamily="34" charset="0"/>
                <a:ea typeface="Verdana" panose="020B0604030504040204" pitchFamily="34" charset="0"/>
                <a:cs typeface="Verdana" panose="020B0604030504040204" pitchFamily="34" charset="0"/>
              </a:rPr>
              <a:t>. The </a:t>
            </a:r>
            <a:r>
              <a:rPr lang="en-US" sz="1800" b="0" dirty="0">
                <a:latin typeface="Verdana" panose="020B0604030504040204" pitchFamily="34" charset="0"/>
                <a:ea typeface="Verdana" panose="020B0604030504040204" pitchFamily="34" charset="0"/>
                <a:cs typeface="Verdana" panose="020B0604030504040204" pitchFamily="34" charset="0"/>
              </a:rPr>
              <a:t>bottom row </a:t>
            </a:r>
            <a:r>
              <a:rPr lang="en-US" sz="1800" b="0" dirty="0" smtClean="0">
                <a:latin typeface="Verdana" panose="020B0604030504040204" pitchFamily="34" charset="0"/>
                <a:ea typeface="Verdana" panose="020B0604030504040204" pitchFamily="34" charset="0"/>
                <a:cs typeface="Verdana" panose="020B0604030504040204" pitchFamily="34" charset="0"/>
              </a:rPr>
              <a:t>displays the </a:t>
            </a:r>
            <a:r>
              <a:rPr lang="en-US" sz="1800" b="0" dirty="0">
                <a:latin typeface="Verdana" panose="020B0604030504040204" pitchFamily="34" charset="0"/>
                <a:ea typeface="Verdana" panose="020B0604030504040204" pitchFamily="34" charset="0"/>
                <a:cs typeface="Verdana" panose="020B0604030504040204" pitchFamily="34" charset="0"/>
              </a:rPr>
              <a:t>following tiles: </a:t>
            </a:r>
            <a:r>
              <a:rPr lang="en-US" sz="1800" b="0" i="1" dirty="0" err="1" smtClean="0">
                <a:latin typeface="Verdana" panose="020B0604030504040204" pitchFamily="34" charset="0"/>
                <a:ea typeface="Verdana" panose="020B0604030504040204" pitchFamily="34" charset="0"/>
                <a:cs typeface="Verdana" panose="020B0604030504040204" pitchFamily="34" charset="0"/>
              </a:rPr>
              <a:t>ush</a:t>
            </a:r>
            <a:r>
              <a:rPr lang="en-US" sz="1800" b="0" dirty="0" smtClean="0">
                <a:latin typeface="Verdana" panose="020B0604030504040204" pitchFamily="34" charset="0"/>
                <a:ea typeface="Verdana" panose="020B0604030504040204" pitchFamily="34" charset="0"/>
                <a:cs typeface="Verdana" panose="020B0604030504040204" pitchFamily="34" charset="0"/>
              </a:rPr>
              <a:t>, </a:t>
            </a:r>
            <a:r>
              <a:rPr lang="en-US" sz="1800" b="0" i="1" dirty="0" smtClean="0">
                <a:latin typeface="Verdana" panose="020B0604030504040204" pitchFamily="34" charset="0"/>
                <a:ea typeface="Verdana" panose="020B0604030504040204" pitchFamily="34" charset="0"/>
                <a:cs typeface="Verdana" panose="020B0604030504040204" pitchFamily="34" charset="0"/>
              </a:rPr>
              <a:t>one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err="1" smtClean="0">
                <a:latin typeface="Verdana" panose="020B0604030504040204" pitchFamily="34" charset="0"/>
                <a:ea typeface="Verdana" panose="020B0604030504040204" pitchFamily="34" charset="0"/>
                <a:cs typeface="Verdana" panose="020B0604030504040204" pitchFamily="34" charset="0"/>
              </a:rPr>
              <a:t>ain</a:t>
            </a:r>
            <a:r>
              <a:rPr lang="en-US" sz="1800" b="0" dirty="0" smtClean="0">
                <a:latin typeface="Verdana" panose="020B0604030504040204" pitchFamily="34" charset="0"/>
                <a:ea typeface="Verdana" panose="020B0604030504040204" pitchFamily="34" charset="0"/>
                <a:cs typeface="Verdana" panose="020B0604030504040204" pitchFamily="34" charset="0"/>
              </a:rPr>
              <a:t>, </a:t>
            </a:r>
            <a:r>
              <a:rPr lang="en-US" sz="1800" b="0" i="1" dirty="0" err="1" smtClean="0">
                <a:latin typeface="Verdana" panose="020B0604030504040204" pitchFamily="34" charset="0"/>
                <a:ea typeface="Verdana" panose="020B0604030504040204" pitchFamily="34" charset="0"/>
                <a:cs typeface="Verdana" panose="020B0604030504040204" pitchFamily="34" charset="0"/>
              </a:rPr>
              <a:t>ane</a:t>
            </a:r>
            <a:r>
              <a:rPr lang="en-US" sz="1800" b="0" dirty="0">
                <a:latin typeface="Verdana" panose="020B0604030504040204" pitchFamily="34" charset="0"/>
                <a:ea typeface="Verdana" panose="020B0604030504040204" pitchFamily="34" charset="0"/>
                <a:cs typeface="Verdana" panose="020B0604030504040204" pitchFamily="34" charset="0"/>
              </a:rPr>
              <a:t>, and </a:t>
            </a:r>
            <a:r>
              <a:rPr lang="en-US" sz="1800" b="0" i="1" dirty="0">
                <a:latin typeface="Verdana" panose="020B0604030504040204" pitchFamily="34" charset="0"/>
                <a:ea typeface="Verdana" panose="020B0604030504040204" pitchFamily="34" charset="0"/>
                <a:cs typeface="Verdana" panose="020B0604030504040204" pitchFamily="34" charset="0"/>
              </a:rPr>
              <a:t>ink</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By blending </a:t>
            </a:r>
            <a:r>
              <a:rPr lang="en-US" sz="1800" b="0" dirty="0">
                <a:latin typeface="Verdana" panose="020B0604030504040204" pitchFamily="34" charset="0"/>
                <a:ea typeface="Verdana" panose="020B0604030504040204" pitchFamily="34" charset="0"/>
                <a:cs typeface="Verdana" panose="020B0604030504040204" pitchFamily="34" charset="0"/>
              </a:rPr>
              <a:t>the </a:t>
            </a:r>
            <a:r>
              <a:rPr lang="en-US" sz="1800" b="0" dirty="0" smtClean="0">
                <a:latin typeface="Verdana" panose="020B0604030504040204" pitchFamily="34" charset="0"/>
                <a:ea typeface="Verdana" panose="020B0604030504040204" pitchFamily="34" charset="0"/>
                <a:cs typeface="Verdana" panose="020B0604030504040204" pitchFamily="34" charset="0"/>
              </a:rPr>
              <a:t>beginning sounds </a:t>
            </a:r>
            <a:r>
              <a:rPr lang="en-US" sz="1800" b="0" dirty="0">
                <a:latin typeface="Verdana" panose="020B0604030504040204" pitchFamily="34" charset="0"/>
                <a:ea typeface="Verdana" panose="020B0604030504040204" pitchFamily="34" charset="0"/>
                <a:cs typeface="Verdana" panose="020B0604030504040204" pitchFamily="34" charset="0"/>
              </a:rPr>
              <a:t>in the top row </a:t>
            </a:r>
            <a:r>
              <a:rPr lang="en-US" sz="1800" b="0" dirty="0" smtClean="0">
                <a:latin typeface="Verdana" panose="020B0604030504040204" pitchFamily="34" charset="0"/>
                <a:ea typeface="Verdana" panose="020B0604030504040204" pitchFamily="34" charset="0"/>
                <a:cs typeface="Verdana" panose="020B0604030504040204" pitchFamily="34" charset="0"/>
              </a:rPr>
              <a:t>with the </a:t>
            </a:r>
            <a:r>
              <a:rPr lang="en-US" sz="1800" b="0" dirty="0">
                <a:latin typeface="Verdana" panose="020B0604030504040204" pitchFamily="34" charset="0"/>
                <a:ea typeface="Verdana" panose="020B0604030504040204" pitchFamily="34" charset="0"/>
                <a:cs typeface="Verdana" panose="020B0604030504040204" pitchFamily="34" charset="0"/>
              </a:rPr>
              <a:t>sounds in the </a:t>
            </a:r>
            <a:r>
              <a:rPr lang="en-US" sz="1800" b="0" dirty="0" smtClean="0">
                <a:latin typeface="Verdana" panose="020B0604030504040204" pitchFamily="34" charset="0"/>
                <a:ea typeface="Verdana" panose="020B0604030504040204" pitchFamily="34" charset="0"/>
                <a:cs typeface="Verdana" panose="020B0604030504040204" pitchFamily="34" charset="0"/>
              </a:rPr>
              <a:t>bottom row</a:t>
            </a:r>
            <a:r>
              <a:rPr lang="en-US" sz="1800" b="0" dirty="0">
                <a:latin typeface="Verdana" panose="020B0604030504040204" pitchFamily="34" charset="0"/>
                <a:ea typeface="Verdana" panose="020B0604030504040204" pitchFamily="34" charset="0"/>
                <a:cs typeface="Verdana" panose="020B0604030504040204" pitchFamily="34" charset="0"/>
              </a:rPr>
              <a:t>, the following </a:t>
            </a:r>
            <a:r>
              <a:rPr lang="en-US" sz="1800" b="0" dirty="0" smtClean="0">
                <a:latin typeface="Verdana" panose="020B0604030504040204" pitchFamily="34" charset="0"/>
                <a:ea typeface="Verdana" panose="020B0604030504040204" pitchFamily="34" charset="0"/>
                <a:cs typeface="Verdana" panose="020B0604030504040204" pitchFamily="34" charset="0"/>
              </a:rPr>
              <a:t>words are </a:t>
            </a:r>
            <a:r>
              <a:rPr lang="en-US" sz="1800" b="0" dirty="0">
                <a:latin typeface="Verdana" panose="020B0604030504040204" pitchFamily="34" charset="0"/>
                <a:ea typeface="Verdana" panose="020B0604030504040204" pitchFamily="34" charset="0"/>
                <a:cs typeface="Verdana" panose="020B0604030504040204" pitchFamily="34" charset="0"/>
              </a:rPr>
              <a:t>formed: </a:t>
            </a:r>
            <a:r>
              <a:rPr lang="en-US" sz="1800" b="0" i="1" dirty="0">
                <a:latin typeface="Verdana" panose="020B0604030504040204" pitchFamily="34" charset="0"/>
                <a:ea typeface="Verdana" panose="020B0604030504040204" pitchFamily="34" charset="0"/>
                <a:cs typeface="Verdana" panose="020B0604030504040204" pitchFamily="34" charset="0"/>
              </a:rPr>
              <a:t>blush</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smtClean="0">
                <a:latin typeface="Verdana" panose="020B0604030504040204" pitchFamily="34" charset="0"/>
                <a:ea typeface="Verdana" panose="020B0604030504040204" pitchFamily="34" charset="0"/>
                <a:cs typeface="Verdana" panose="020B0604030504040204" pitchFamily="34" charset="0"/>
              </a:rPr>
              <a:t>stone</a:t>
            </a:r>
            <a:r>
              <a:rPr lang="en-US" sz="1800" b="0" dirty="0" smtClean="0">
                <a:latin typeface="Verdana" panose="020B0604030504040204" pitchFamily="34" charset="0"/>
                <a:ea typeface="Verdana" panose="020B0604030504040204" pitchFamily="34" charset="0"/>
                <a:cs typeface="Verdana" panose="020B0604030504040204" pitchFamily="34" charset="0"/>
              </a:rPr>
              <a:t>, </a:t>
            </a:r>
            <a:r>
              <a:rPr lang="en-US" sz="1800" b="0" i="1" dirty="0" smtClean="0">
                <a:latin typeface="Verdana" panose="020B0604030504040204" pitchFamily="34" charset="0"/>
                <a:ea typeface="Verdana" panose="020B0604030504040204" pitchFamily="34" charset="0"/>
                <a:cs typeface="Verdana" panose="020B0604030504040204" pitchFamily="34" charset="0"/>
              </a:rPr>
              <a:t>chain</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i="1" dirty="0">
                <a:latin typeface="Verdana" panose="020B0604030504040204" pitchFamily="34" charset="0"/>
                <a:ea typeface="Verdana" panose="020B0604030504040204" pitchFamily="34" charset="0"/>
                <a:cs typeface="Verdana" panose="020B0604030504040204" pitchFamily="34" charset="0"/>
              </a:rPr>
              <a:t>crane</a:t>
            </a:r>
            <a:r>
              <a:rPr lang="en-US" sz="1800" b="0" dirty="0">
                <a:latin typeface="Verdana" panose="020B0604030504040204" pitchFamily="34" charset="0"/>
                <a:ea typeface="Verdana" panose="020B0604030504040204" pitchFamily="34" charset="0"/>
                <a:cs typeface="Verdana" panose="020B0604030504040204" pitchFamily="34" charset="0"/>
              </a:rPr>
              <a:t>, and </a:t>
            </a:r>
            <a:r>
              <a:rPr lang="en-US" sz="1800" b="0" i="1" dirty="0">
                <a:latin typeface="Verdana" panose="020B0604030504040204" pitchFamily="34" charset="0"/>
                <a:ea typeface="Verdana" panose="020B0604030504040204" pitchFamily="34" charset="0"/>
                <a:cs typeface="Verdana" panose="020B0604030504040204" pitchFamily="34" charset="0"/>
              </a:rPr>
              <a:t>drink</a:t>
            </a:r>
            <a:r>
              <a:rPr lang="en-US" sz="1800" b="0" dirty="0">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90800" y="1143000"/>
            <a:ext cx="3657600" cy="2449794"/>
          </a:xfrm>
          <a:prstGeom prst="rect">
            <a:avLst/>
          </a:prstGeom>
        </p:spPr>
      </p:pic>
    </p:spTree>
    <p:extLst>
      <p:ext uri="{BB962C8B-B14F-4D97-AF65-F5344CB8AC3E}">
        <p14:creationId xmlns:p14="http://schemas.microsoft.com/office/powerpoint/2010/main" val="231438577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Retelling Stories</a:t>
            </a:r>
            <a:endParaRPr lang="en-US" dirty="0"/>
          </a:p>
        </p:txBody>
      </p:sp>
      <p:sp>
        <p:nvSpPr>
          <p:cNvPr id="3" name="Text Placeholder 2"/>
          <p:cNvSpPr>
            <a:spLocks noGrp="1"/>
          </p:cNvSpPr>
          <p:nvPr>
            <p:ph type="body" sz="quarter" idx="10"/>
          </p:nvPr>
        </p:nvSpPr>
        <p:spPr>
          <a:xfrm>
            <a:off x="551656" y="4191000"/>
            <a:ext cx="8040688" cy="1745093"/>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small 3 x 2 white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APH’s Student Model All-In-One Board. </a:t>
            </a:r>
            <a:r>
              <a:rPr lang="en-US" sz="1800" b="0" dirty="0" smtClean="0">
                <a:latin typeface="Verdana" panose="020B0604030504040204" pitchFamily="34" charset="0"/>
                <a:ea typeface="Verdana" panose="020B0604030504040204" pitchFamily="34" charset="0"/>
                <a:cs typeface="Verdana" panose="020B0604030504040204" pitchFamily="34" charset="0"/>
              </a:rPr>
              <a:t>Real objects of tactile/print </a:t>
            </a:r>
            <a:r>
              <a:rPr lang="en-US" sz="1800" b="0" dirty="0">
                <a:latin typeface="Verdana" panose="020B0604030504040204" pitchFamily="34" charset="0"/>
                <a:ea typeface="Verdana" panose="020B0604030504040204" pitchFamily="34" charset="0"/>
                <a:cs typeface="Verdana" panose="020B0604030504040204" pitchFamily="34" charset="0"/>
              </a:rPr>
              <a:t>pictures encountered on a page </a:t>
            </a:r>
            <a:r>
              <a:rPr lang="en-US" sz="1800" b="0" dirty="0" smtClean="0">
                <a:latin typeface="Verdana" panose="020B0604030504040204" pitchFamily="34" charset="0"/>
                <a:ea typeface="Verdana" panose="020B0604030504040204" pitchFamily="34" charset="0"/>
                <a:cs typeface="Verdana" panose="020B0604030504040204" pitchFamily="34" charset="0"/>
              </a:rPr>
              <a:t>of APH’s storybook </a:t>
            </a:r>
            <a:r>
              <a:rPr lang="en-US" sz="1800" b="0" i="1" dirty="0" smtClean="0">
                <a:latin typeface="Verdana" panose="020B0604030504040204" pitchFamily="34" charset="0"/>
                <a:ea typeface="Verdana" panose="020B0604030504040204" pitchFamily="34" charset="0"/>
                <a:cs typeface="Verdana" panose="020B0604030504040204" pitchFamily="34" charset="0"/>
              </a:rPr>
              <a:t>Jennifer’s </a:t>
            </a:r>
            <a:r>
              <a:rPr lang="en-US" sz="1800" b="0" i="1" dirty="0">
                <a:latin typeface="Verdana" panose="020B0604030504040204" pitchFamily="34" charset="0"/>
                <a:ea typeface="Verdana" panose="020B0604030504040204" pitchFamily="34" charset="0"/>
                <a:cs typeface="Verdana" panose="020B0604030504040204" pitchFamily="34" charset="0"/>
              </a:rPr>
              <a:t>Messes </a:t>
            </a:r>
            <a:r>
              <a:rPr lang="en-US" sz="1800" b="0" dirty="0">
                <a:latin typeface="Verdana" panose="020B0604030504040204" pitchFamily="34" charset="0"/>
                <a:ea typeface="Verdana" panose="020B0604030504040204" pitchFamily="34" charset="0"/>
                <a:cs typeface="Verdana" panose="020B0604030504040204" pitchFamily="34" charset="0"/>
              </a:rPr>
              <a:t>are shown within the </a:t>
            </a:r>
            <a:r>
              <a:rPr lang="en-US" sz="1800" b="0" dirty="0" smtClean="0">
                <a:latin typeface="Verdana" panose="020B0604030504040204" pitchFamily="34" charset="0"/>
                <a:ea typeface="Verdana" panose="020B0604030504040204" pitchFamily="34" charset="0"/>
                <a:cs typeface="Verdana" panose="020B0604030504040204" pitchFamily="34" charset="0"/>
              </a:rPr>
              <a:t>frame’s windows</a:t>
            </a:r>
            <a:r>
              <a:rPr lang="en-US" sz="1800" b="0" dirty="0">
                <a:latin typeface="Verdana" panose="020B0604030504040204" pitchFamily="34" charset="0"/>
                <a:ea typeface="Verdana" panose="020B0604030504040204" pitchFamily="34" charset="0"/>
                <a:cs typeface="Verdana" panose="020B0604030504040204" pitchFamily="34" charset="0"/>
              </a:rPr>
              <a:t>. The top </a:t>
            </a:r>
            <a:r>
              <a:rPr lang="en-US" sz="1800" b="0" dirty="0" smtClean="0">
                <a:latin typeface="Verdana" panose="020B0604030504040204" pitchFamily="34" charset="0"/>
                <a:ea typeface="Verdana" panose="020B0604030504040204" pitchFamily="34" charset="0"/>
                <a:cs typeface="Verdana" panose="020B0604030504040204" pitchFamily="34" charset="0"/>
              </a:rPr>
              <a:t>row features </a:t>
            </a:r>
            <a:r>
              <a:rPr lang="en-US" sz="1800" b="0" dirty="0">
                <a:latin typeface="Verdana" panose="020B0604030504040204" pitchFamily="34" charset="0"/>
                <a:ea typeface="Verdana" panose="020B0604030504040204" pitchFamily="34" charset="0"/>
                <a:cs typeface="Verdana" panose="020B0604030504040204" pitchFamily="34" charset="0"/>
              </a:rPr>
              <a:t>a card with real cereal and a </a:t>
            </a:r>
            <a:r>
              <a:rPr lang="en-US" sz="1800" b="0" dirty="0" smtClean="0">
                <a:latin typeface="Verdana" panose="020B0604030504040204" pitchFamily="34" charset="0"/>
                <a:ea typeface="Verdana" panose="020B0604030504040204" pitchFamily="34" charset="0"/>
                <a:cs typeface="Verdana" panose="020B0604030504040204" pitchFamily="34" charset="0"/>
              </a:rPr>
              <a:t>card with </a:t>
            </a:r>
            <a:r>
              <a:rPr lang="en-US" sz="1800" b="0" dirty="0">
                <a:latin typeface="Verdana" panose="020B0604030504040204" pitchFamily="34" charset="0"/>
                <a:ea typeface="Verdana" panose="020B0604030504040204" pitchFamily="34" charset="0"/>
                <a:cs typeface="Verdana" panose="020B0604030504040204" pitchFamily="34" charset="0"/>
              </a:rPr>
              <a:t>a real pretzel; </a:t>
            </a:r>
            <a:r>
              <a:rPr lang="en-US" sz="1800" b="0" dirty="0" smtClean="0">
                <a:latin typeface="Verdana" panose="020B0604030504040204" pitchFamily="34" charset="0"/>
                <a:ea typeface="Verdana" panose="020B0604030504040204" pitchFamily="34" charset="0"/>
                <a:cs typeface="Verdana" panose="020B0604030504040204" pitchFamily="34" charset="0"/>
              </a:rPr>
              <a:t>the bottom </a:t>
            </a:r>
            <a:r>
              <a:rPr lang="en-US" sz="1800" b="0" dirty="0">
                <a:latin typeface="Verdana" panose="020B0604030504040204" pitchFamily="34" charset="0"/>
                <a:ea typeface="Verdana" panose="020B0604030504040204" pitchFamily="34" charset="0"/>
                <a:cs typeface="Verdana" panose="020B0604030504040204" pitchFamily="34" charset="0"/>
              </a:rPr>
              <a:t>row features a card with a </a:t>
            </a:r>
            <a:r>
              <a:rPr lang="en-US" sz="1800" b="0" dirty="0" smtClean="0">
                <a:latin typeface="Verdana" panose="020B0604030504040204" pitchFamily="34" charset="0"/>
                <a:ea typeface="Verdana" panose="020B0604030504040204" pitchFamily="34" charset="0"/>
                <a:cs typeface="Verdana" panose="020B0604030504040204" pitchFamily="34" charset="0"/>
              </a:rPr>
              <a:t>broken crayon </a:t>
            </a:r>
            <a:r>
              <a:rPr lang="en-US" sz="1800" b="0" dirty="0">
                <a:latin typeface="Verdana" panose="020B0604030504040204" pitchFamily="34" charset="0"/>
                <a:ea typeface="Verdana" panose="020B0604030504040204" pitchFamily="34" charset="0"/>
                <a:cs typeface="Verdana" panose="020B0604030504040204" pitchFamily="34" charset="0"/>
              </a:rPr>
              <a:t>and broken </a:t>
            </a:r>
            <a:r>
              <a:rPr lang="en-US" sz="1800" b="0" dirty="0" smtClean="0">
                <a:latin typeface="Verdana" panose="020B0604030504040204" pitchFamily="34" charset="0"/>
                <a:ea typeface="Verdana" panose="020B0604030504040204" pitchFamily="34" charset="0"/>
                <a:cs typeface="Verdana" panose="020B0604030504040204" pitchFamily="34" charset="0"/>
              </a:rPr>
              <a:t>hair barrette </a:t>
            </a:r>
            <a:r>
              <a:rPr lang="en-US" sz="1800" b="0" dirty="0">
                <a:latin typeface="Verdana" panose="020B0604030504040204" pitchFamily="34" charset="0"/>
                <a:ea typeface="Verdana" panose="020B0604030504040204" pitchFamily="34" charset="0"/>
                <a:cs typeface="Verdana" panose="020B0604030504040204" pitchFamily="34" charset="0"/>
              </a:rPr>
              <a:t>(as shown in the storybook).</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514600" y="1371600"/>
            <a:ext cx="3512457" cy="2514600"/>
          </a:xfrm>
          <a:prstGeom prst="rect">
            <a:avLst/>
          </a:prstGeom>
        </p:spPr>
      </p:pic>
    </p:spTree>
    <p:extLst>
      <p:ext uri="{BB962C8B-B14F-4D97-AF65-F5344CB8AC3E}">
        <p14:creationId xmlns:p14="http://schemas.microsoft.com/office/powerpoint/2010/main" val="16170890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by Shape</a:t>
            </a:r>
            <a:endParaRPr lang="en-US" dirty="0"/>
          </a:p>
        </p:txBody>
      </p:sp>
      <p:pic>
        <p:nvPicPr>
          <p:cNvPr id="4" name="Picture 3"/>
          <p:cNvPicPr>
            <a:picLocks noChangeAspect="1"/>
          </p:cNvPicPr>
          <p:nvPr/>
        </p:nvPicPr>
        <p:blipFill>
          <a:blip r:embed="rId2"/>
          <a:stretch>
            <a:fillRect/>
          </a:stretch>
        </p:blipFill>
        <p:spPr>
          <a:xfrm>
            <a:off x="1981200" y="1295400"/>
            <a:ext cx="4561681" cy="2799588"/>
          </a:xfrm>
          <a:prstGeom prst="rect">
            <a:avLst/>
          </a:prstGeom>
        </p:spPr>
      </p:pic>
      <p:sp>
        <p:nvSpPr>
          <p:cNvPr id="3" name="Text Placeholder 2"/>
          <p:cNvSpPr>
            <a:spLocks noGrp="1"/>
          </p:cNvSpPr>
          <p:nvPr>
            <p:ph type="body" sz="quarter" idx="10"/>
          </p:nvPr>
        </p:nvSpPr>
        <p:spPr>
          <a:xfrm>
            <a:off x="609600" y="4079748"/>
            <a:ext cx="8040688" cy="19943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top row </a:t>
            </a:r>
            <a:r>
              <a:rPr lang="en-US" sz="1800" b="0" dirty="0" smtClean="0">
                <a:latin typeface="Verdana" panose="020B0604030504040204" pitchFamily="34" charset="0"/>
                <a:ea typeface="Verdana" panose="020B0604030504040204" pitchFamily="34" charset="0"/>
                <a:cs typeface="Verdana" panose="020B0604030504040204" pitchFamily="34" charset="0"/>
              </a:rPr>
              <a:t>windows display </a:t>
            </a:r>
            <a:r>
              <a:rPr lang="en-US" sz="1800" b="0" dirty="0">
                <a:latin typeface="Verdana" panose="020B0604030504040204" pitchFamily="34" charset="0"/>
                <a:ea typeface="Verdana" panose="020B0604030504040204" pitchFamily="34" charset="0"/>
                <a:cs typeface="Verdana" panose="020B0604030504040204" pitchFamily="34" charset="0"/>
              </a:rPr>
              <a:t>five different shapes (borrowed from APH’s Picture </a:t>
            </a:r>
            <a:r>
              <a:rPr lang="en-US" sz="1800" b="0" dirty="0" smtClean="0">
                <a:latin typeface="Verdana" panose="020B0604030504040204" pitchFamily="34" charset="0"/>
                <a:ea typeface="Verdana" panose="020B0604030504040204" pitchFamily="34" charset="0"/>
                <a:cs typeface="Verdana" panose="020B0604030504040204" pitchFamily="34" charset="0"/>
              </a:rPr>
              <a:t>Maker kits</a:t>
            </a:r>
            <a:r>
              <a:rPr lang="en-US" sz="1800" b="0" dirty="0">
                <a:latin typeface="Verdana" panose="020B0604030504040204" pitchFamily="34" charset="0"/>
                <a:ea typeface="Verdana" panose="020B0604030504040204" pitchFamily="34" charset="0"/>
                <a:cs typeface="Verdana" panose="020B0604030504040204" pitchFamily="34" charset="0"/>
              </a:rPr>
              <a:t>) including a white circle, a </a:t>
            </a:r>
            <a:r>
              <a:rPr lang="en-US" sz="1800" b="0" dirty="0" smtClean="0">
                <a:latin typeface="Verdana" panose="020B0604030504040204" pitchFamily="34" charset="0"/>
                <a:ea typeface="Verdana" panose="020B0604030504040204" pitchFamily="34" charset="0"/>
                <a:cs typeface="Verdana" panose="020B0604030504040204" pitchFamily="34" charset="0"/>
              </a:rPr>
              <a:t>blue oval</a:t>
            </a:r>
            <a:r>
              <a:rPr lang="en-US" sz="1800" b="0" dirty="0">
                <a:latin typeface="Verdana" panose="020B0604030504040204" pitchFamily="34" charset="0"/>
                <a:ea typeface="Verdana" panose="020B0604030504040204" pitchFamily="34" charset="0"/>
                <a:cs typeface="Verdana" panose="020B0604030504040204" pitchFamily="34" charset="0"/>
              </a:rPr>
              <a:t>, a white rectangle, </a:t>
            </a:r>
            <a:r>
              <a:rPr lang="en-US" sz="1800" b="0" dirty="0" smtClean="0">
                <a:latin typeface="Verdana" panose="020B0604030504040204" pitchFamily="34" charset="0"/>
                <a:ea typeface="Verdana" panose="020B0604030504040204" pitchFamily="34" charset="0"/>
                <a:cs typeface="Verdana" panose="020B0604030504040204" pitchFamily="34" charset="0"/>
              </a:rPr>
              <a:t>a red </a:t>
            </a:r>
            <a:r>
              <a:rPr lang="en-US" sz="1800" b="0" dirty="0">
                <a:latin typeface="Verdana" panose="020B0604030504040204" pitchFamily="34" charset="0"/>
                <a:ea typeface="Verdana" panose="020B0604030504040204" pitchFamily="34" charset="0"/>
                <a:cs typeface="Verdana" panose="020B0604030504040204" pitchFamily="34" charset="0"/>
              </a:rPr>
              <a:t>triangle, and a gold </a:t>
            </a:r>
            <a:r>
              <a:rPr lang="en-US" sz="1800" b="0" dirty="0" smtClean="0">
                <a:latin typeface="Verdana" panose="020B0604030504040204" pitchFamily="34" charset="0"/>
                <a:ea typeface="Verdana" panose="020B0604030504040204" pitchFamily="34" charset="0"/>
                <a:cs typeface="Verdana" panose="020B0604030504040204" pitchFamily="34" charset="0"/>
              </a:rPr>
              <a:t>square. The </a:t>
            </a:r>
            <a:r>
              <a:rPr lang="en-US" sz="1800" b="0" dirty="0">
                <a:latin typeface="Verdana" panose="020B0604030504040204" pitchFamily="34" charset="0"/>
                <a:ea typeface="Verdana" panose="020B0604030504040204" pitchFamily="34" charset="0"/>
                <a:cs typeface="Verdana" panose="020B0604030504040204" pitchFamily="34" charset="0"/>
              </a:rPr>
              <a:t>bottom row windows </a:t>
            </a:r>
            <a:r>
              <a:rPr lang="en-US" sz="1800" b="0" dirty="0" smtClean="0">
                <a:latin typeface="Verdana" panose="020B0604030504040204" pitchFamily="34" charset="0"/>
                <a:ea typeface="Verdana" panose="020B0604030504040204" pitchFamily="34" charset="0"/>
                <a:cs typeface="Verdana" panose="020B0604030504040204" pitchFamily="34" charset="0"/>
              </a:rPr>
              <a:t>display permanently </a:t>
            </a:r>
            <a:r>
              <a:rPr lang="en-US" sz="1800" b="0" dirty="0">
                <a:latin typeface="Verdana" panose="020B0604030504040204" pitchFamily="34" charset="0"/>
                <a:ea typeface="Verdana" panose="020B0604030504040204" pitchFamily="34" charset="0"/>
                <a:cs typeface="Verdana" panose="020B0604030504040204" pitchFamily="34" charset="0"/>
              </a:rPr>
              <a:t>assembled </a:t>
            </a:r>
            <a:r>
              <a:rPr lang="en-US" sz="1800" b="0" dirty="0" smtClean="0">
                <a:latin typeface="Verdana" panose="020B0604030504040204" pitchFamily="34" charset="0"/>
                <a:ea typeface="Verdana" panose="020B0604030504040204" pitchFamily="34" charset="0"/>
                <a:cs typeface="Verdana" panose="020B0604030504040204" pitchFamily="34" charset="0"/>
              </a:rPr>
              <a:t>cards that </a:t>
            </a:r>
            <a:r>
              <a:rPr lang="en-US" sz="1800" b="0" dirty="0">
                <a:latin typeface="Verdana" panose="020B0604030504040204" pitchFamily="34" charset="0"/>
                <a:ea typeface="Verdana" panose="020B0604030504040204" pitchFamily="34" charset="0"/>
                <a:cs typeface="Verdana" panose="020B0604030504040204" pitchFamily="34" charset="0"/>
              </a:rPr>
              <a:t>show the same shapes </a:t>
            </a:r>
            <a:r>
              <a:rPr lang="en-US" sz="1800" b="0" dirty="0" smtClean="0">
                <a:latin typeface="Verdana" panose="020B0604030504040204" pitchFamily="34" charset="0"/>
                <a:ea typeface="Verdana" panose="020B0604030504040204" pitchFamily="34" charset="0"/>
                <a:cs typeface="Verdana" panose="020B0604030504040204" pitchFamily="34" charset="0"/>
              </a:rPr>
              <a:t>in raised outline </a:t>
            </a:r>
            <a:r>
              <a:rPr lang="en-US" sz="1800" b="0" dirty="0">
                <a:latin typeface="Verdana" panose="020B0604030504040204" pitchFamily="34" charset="0"/>
                <a:ea typeface="Verdana" panose="020B0604030504040204" pitchFamily="34" charset="0"/>
                <a:cs typeface="Verdana" panose="020B0604030504040204" pitchFamily="34" charset="0"/>
              </a:rPr>
              <a:t>form (created </a:t>
            </a:r>
            <a:r>
              <a:rPr lang="en-US" sz="1800" b="0" dirty="0" smtClean="0">
                <a:latin typeface="Verdana" panose="020B0604030504040204" pitchFamily="34" charset="0"/>
                <a:ea typeface="Verdana" panose="020B0604030504040204" pitchFamily="34" charset="0"/>
                <a:cs typeface="Verdana" panose="020B0604030504040204" pitchFamily="34" charset="0"/>
              </a:rPr>
              <a:t>with waxed </a:t>
            </a:r>
            <a:r>
              <a:rPr lang="en-US" sz="1800" b="0" dirty="0">
                <a:latin typeface="Verdana" panose="020B0604030504040204" pitchFamily="34" charset="0"/>
                <a:ea typeface="Verdana" panose="020B0604030504040204" pitchFamily="34" charset="0"/>
                <a:cs typeface="Verdana" panose="020B0604030504040204" pitchFamily="34" charset="0"/>
              </a:rPr>
              <a:t>yarn) affixed to the </a:t>
            </a:r>
            <a:r>
              <a:rPr lang="en-US" sz="1800" b="0" dirty="0" smtClean="0">
                <a:latin typeface="Verdana" panose="020B0604030504040204" pitchFamily="34" charset="0"/>
                <a:ea typeface="Verdana" panose="020B0604030504040204" pitchFamily="34" charset="0"/>
                <a:cs typeface="Verdana" panose="020B0604030504040204" pitchFamily="34" charset="0"/>
              </a:rPr>
              <a:t>white mounting </a:t>
            </a:r>
            <a:r>
              <a:rPr lang="en-US" sz="1800" b="0" dirty="0">
                <a:latin typeface="Verdana" panose="020B0604030504040204" pitchFamily="34" charset="0"/>
                <a:ea typeface="Verdana" panose="020B0604030504040204" pitchFamily="34" charset="0"/>
                <a:cs typeface="Verdana" panose="020B0604030504040204" pitchFamily="34" charset="0"/>
              </a:rPr>
              <a:t>cards.</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488970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Activities</a:t>
            </a:r>
            <a:endParaRPr lang="en-US" dirty="0"/>
          </a:p>
        </p:txBody>
      </p:sp>
      <p:sp>
        <p:nvSpPr>
          <p:cNvPr id="3" name="Text Placeholder 2"/>
          <p:cNvSpPr>
            <a:spLocks noGrp="1"/>
          </p:cNvSpPr>
          <p:nvPr>
            <p:ph type="body" sz="quarter" idx="10"/>
          </p:nvPr>
        </p:nvSpPr>
        <p:spPr>
          <a:xfrm>
            <a:off x="722312" y="4114800"/>
            <a:ext cx="8040688" cy="20497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small 3 x 2 white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Student Model All-In-One </a:t>
            </a:r>
            <a:r>
              <a:rPr lang="en-US" sz="1800" b="0" dirty="0" smtClean="0">
                <a:latin typeface="Verdana" panose="020B0604030504040204" pitchFamily="34" charset="0"/>
                <a:ea typeface="Verdana" panose="020B0604030504040204" pitchFamily="34" charset="0"/>
                <a:cs typeface="Verdana" panose="020B0604030504040204" pitchFamily="34" charset="0"/>
              </a:rPr>
              <a:t>Board. Preassembled tactile communication </a:t>
            </a:r>
            <a:r>
              <a:rPr lang="en-US" sz="1800" b="0" dirty="0">
                <a:latin typeface="Verdana" panose="020B0604030504040204" pitchFamily="34" charset="0"/>
                <a:ea typeface="Verdana" panose="020B0604030504040204" pitchFamily="34" charset="0"/>
                <a:cs typeface="Verdana" panose="020B0604030504040204" pitchFamily="34" charset="0"/>
              </a:rPr>
              <a:t>cards are </a:t>
            </a:r>
            <a:r>
              <a:rPr lang="en-US" sz="1800" b="0" dirty="0" smtClean="0">
                <a:latin typeface="Verdana" panose="020B0604030504040204" pitchFamily="34" charset="0"/>
                <a:ea typeface="Verdana" panose="020B0604030504040204" pitchFamily="34" charset="0"/>
                <a:cs typeface="Verdana" panose="020B0604030504040204" pitchFamily="34" charset="0"/>
              </a:rPr>
              <a:t>positioned within </a:t>
            </a:r>
            <a:r>
              <a:rPr lang="en-US" sz="1800" b="0" dirty="0">
                <a:latin typeface="Verdana" panose="020B0604030504040204" pitchFamily="34" charset="0"/>
                <a:ea typeface="Verdana" panose="020B0604030504040204" pitchFamily="34" charset="0"/>
                <a:cs typeface="Verdana" panose="020B0604030504040204" pitchFamily="34" charset="0"/>
              </a:rPr>
              <a:t>the open windows of </a:t>
            </a:r>
            <a:r>
              <a:rPr lang="en-US" sz="1800" b="0" dirty="0" smtClean="0">
                <a:latin typeface="Verdana" panose="020B0604030504040204" pitchFamily="34" charset="0"/>
                <a:ea typeface="Verdana" panose="020B0604030504040204" pitchFamily="34" charset="0"/>
                <a:cs typeface="Verdana" panose="020B0604030504040204" pitchFamily="34" charset="0"/>
              </a:rPr>
              <a:t>the frame. The </a:t>
            </a:r>
            <a:r>
              <a:rPr lang="en-US" sz="1800" b="0" dirty="0">
                <a:latin typeface="Verdana" panose="020B0604030504040204" pitchFamily="34" charset="0"/>
                <a:ea typeface="Verdana" panose="020B0604030504040204" pitchFamily="34" charset="0"/>
                <a:cs typeface="Verdana" panose="020B0604030504040204" pitchFamily="34" charset="0"/>
              </a:rPr>
              <a:t>top row shows </a:t>
            </a:r>
            <a:r>
              <a:rPr lang="en-US" sz="1800" b="0" dirty="0" smtClean="0">
                <a:latin typeface="Verdana" panose="020B0604030504040204" pitchFamily="34" charset="0"/>
                <a:ea typeface="Verdana" panose="020B0604030504040204" pitchFamily="34" charset="0"/>
                <a:cs typeface="Verdana" panose="020B0604030504040204" pitchFamily="34" charset="0"/>
              </a:rPr>
              <a:t>the tactile </a:t>
            </a:r>
            <a:r>
              <a:rPr lang="en-US" sz="1800" b="0" dirty="0">
                <a:latin typeface="Verdana" panose="020B0604030504040204" pitchFamily="34" charset="0"/>
                <a:ea typeface="Verdana" panose="020B0604030504040204" pitchFamily="34" charset="0"/>
                <a:cs typeface="Verdana" panose="020B0604030504040204" pitchFamily="34" charset="0"/>
              </a:rPr>
              <a:t>communication </a:t>
            </a:r>
            <a:r>
              <a:rPr lang="en-US" sz="1800" b="0" dirty="0" smtClean="0">
                <a:latin typeface="Verdana" panose="020B0604030504040204" pitchFamily="34" charset="0"/>
                <a:ea typeface="Verdana" panose="020B0604030504040204" pitchFamily="34" charset="0"/>
                <a:cs typeface="Verdana" panose="020B0604030504040204" pitchFamily="34" charset="0"/>
              </a:rPr>
              <a:t>cards “Yesterday</a:t>
            </a:r>
            <a:r>
              <a:rPr lang="en-US" sz="1800" b="0" dirty="0">
                <a:latin typeface="Verdana" panose="020B0604030504040204" pitchFamily="34" charset="0"/>
                <a:ea typeface="Verdana" panose="020B0604030504040204" pitchFamily="34" charset="0"/>
                <a:cs typeface="Verdana" panose="020B0604030504040204" pitchFamily="34" charset="0"/>
              </a:rPr>
              <a:t>,” “Today,” </a:t>
            </a:r>
            <a:r>
              <a:rPr lang="en-US" sz="1800" b="0" dirty="0" smtClean="0">
                <a:latin typeface="Verdana" panose="020B0604030504040204" pitchFamily="34" charset="0"/>
                <a:ea typeface="Verdana" panose="020B0604030504040204" pitchFamily="34" charset="0"/>
                <a:cs typeface="Verdana" panose="020B0604030504040204" pitchFamily="34" charset="0"/>
              </a:rPr>
              <a:t>and “Tomorrow</a:t>
            </a:r>
            <a:r>
              <a:rPr lang="en-US" sz="1800" b="0" dirty="0">
                <a:latin typeface="Verdana" panose="020B0604030504040204" pitchFamily="34" charset="0"/>
                <a:ea typeface="Verdana" panose="020B0604030504040204" pitchFamily="34" charset="0"/>
                <a:cs typeface="Verdana" panose="020B0604030504040204" pitchFamily="34" charset="0"/>
              </a:rPr>
              <a:t>.” The 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shows the tactile </a:t>
            </a:r>
            <a:r>
              <a:rPr lang="en-US" sz="1800" b="0" dirty="0">
                <a:latin typeface="Verdana" panose="020B0604030504040204" pitchFamily="34" charset="0"/>
                <a:ea typeface="Verdana" panose="020B0604030504040204" pitchFamily="34" charset="0"/>
                <a:cs typeface="Verdana" panose="020B0604030504040204" pitchFamily="34" charset="0"/>
              </a:rPr>
              <a:t>cards “Music</a:t>
            </a:r>
            <a:r>
              <a:rPr lang="en-US" sz="1800" b="0" dirty="0" smtClean="0">
                <a:latin typeface="Verdana" panose="020B0604030504040204" pitchFamily="34" charset="0"/>
                <a:ea typeface="Verdana" panose="020B0604030504040204" pitchFamily="34" charset="0"/>
                <a:cs typeface="Verdana" panose="020B0604030504040204" pitchFamily="34" charset="0"/>
              </a:rPr>
              <a:t>,” “</a:t>
            </a:r>
            <a:r>
              <a:rPr lang="en-US" sz="1800" b="0" dirty="0">
                <a:latin typeface="Verdana" panose="020B0604030504040204" pitchFamily="34" charset="0"/>
                <a:ea typeface="Verdana" panose="020B0604030504040204" pitchFamily="34" charset="0"/>
                <a:cs typeface="Verdana" panose="020B0604030504040204" pitchFamily="34" charset="0"/>
              </a:rPr>
              <a:t>Gym,” and “Art.” Each </a:t>
            </a:r>
            <a:r>
              <a:rPr lang="en-US" sz="1800" b="0" dirty="0" smtClean="0">
                <a:latin typeface="Verdana" panose="020B0604030504040204" pitchFamily="34" charset="0"/>
                <a:ea typeface="Verdana" panose="020B0604030504040204" pitchFamily="34" charset="0"/>
                <a:cs typeface="Verdana" panose="020B0604030504040204" pitchFamily="34" charset="0"/>
              </a:rPr>
              <a:t>tactile communication card aligns vertically </a:t>
            </a:r>
            <a:r>
              <a:rPr lang="en-US" sz="1800" b="0" dirty="0">
                <a:latin typeface="Verdana" panose="020B0604030504040204" pitchFamily="34" charset="0"/>
                <a:ea typeface="Verdana" panose="020B0604030504040204" pitchFamily="34" charset="0"/>
                <a:cs typeface="Verdana" panose="020B0604030504040204" pitchFamily="34" charset="0"/>
              </a:rPr>
              <a:t>with the card </a:t>
            </a:r>
            <a:r>
              <a:rPr lang="en-US" sz="1800" b="0" dirty="0" smtClean="0">
                <a:latin typeface="Verdana" panose="020B0604030504040204" pitchFamily="34" charset="0"/>
                <a:ea typeface="Verdana" panose="020B0604030504040204" pitchFamily="34" charset="0"/>
                <a:cs typeface="Verdana" panose="020B0604030504040204" pitchFamily="34" charset="0"/>
              </a:rPr>
              <a:t>displaying the </a:t>
            </a:r>
            <a:r>
              <a:rPr lang="en-US" sz="1800" b="0" dirty="0">
                <a:latin typeface="Verdana" panose="020B0604030504040204" pitchFamily="34" charset="0"/>
                <a:ea typeface="Verdana" panose="020B0604030504040204" pitchFamily="34" charset="0"/>
                <a:cs typeface="Verdana" panose="020B0604030504040204" pitchFamily="34" charset="0"/>
              </a:rPr>
              <a:t>planned activity for that day.</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666999" y="1295400"/>
            <a:ext cx="3685309" cy="2743200"/>
          </a:xfrm>
          <a:prstGeom prst="rect">
            <a:avLst/>
          </a:prstGeom>
        </p:spPr>
      </p:pic>
    </p:spTree>
    <p:extLst>
      <p:ext uri="{BB962C8B-B14F-4D97-AF65-F5344CB8AC3E}">
        <p14:creationId xmlns:p14="http://schemas.microsoft.com/office/powerpoint/2010/main" val="32554614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Activities</a:t>
            </a:r>
            <a:endParaRPr lang="en-US" dirty="0"/>
          </a:p>
        </p:txBody>
      </p:sp>
      <p:pic>
        <p:nvPicPr>
          <p:cNvPr id="4" name="Picture 3"/>
          <p:cNvPicPr>
            <a:picLocks noChangeAspect="1"/>
          </p:cNvPicPr>
          <p:nvPr/>
        </p:nvPicPr>
        <p:blipFill>
          <a:blip r:embed="rId2"/>
          <a:stretch>
            <a:fillRect/>
          </a:stretch>
        </p:blipFill>
        <p:spPr>
          <a:xfrm>
            <a:off x="2362200" y="1066800"/>
            <a:ext cx="4048939" cy="2590800"/>
          </a:xfrm>
          <a:prstGeom prst="rect">
            <a:avLst/>
          </a:prstGeom>
        </p:spPr>
      </p:pic>
      <p:sp>
        <p:nvSpPr>
          <p:cNvPr id="5" name="Text Placeholder 2"/>
          <p:cNvSpPr>
            <a:spLocks noGrp="1"/>
          </p:cNvSpPr>
          <p:nvPr>
            <p:ph type="body" sz="quarter" idx="10"/>
          </p:nvPr>
        </p:nvSpPr>
        <p:spPr>
          <a:xfrm>
            <a:off x="685800" y="3657600"/>
            <a:ext cx="8040688" cy="2492990"/>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Preassembled </a:t>
            </a:r>
            <a:r>
              <a:rPr lang="en-US" sz="1800" b="0" dirty="0" smtClean="0">
                <a:latin typeface="Verdana" panose="020B0604030504040204" pitchFamily="34" charset="0"/>
                <a:ea typeface="Verdana" panose="020B0604030504040204" pitchFamily="34" charset="0"/>
                <a:cs typeface="Verdana" panose="020B0604030504040204" pitchFamily="34" charset="0"/>
              </a:rPr>
              <a:t>tactile communication </a:t>
            </a:r>
            <a:r>
              <a:rPr lang="en-US" sz="1800" b="0" dirty="0">
                <a:latin typeface="Verdana" panose="020B0604030504040204" pitchFamily="34" charset="0"/>
                <a:ea typeface="Verdana" panose="020B0604030504040204" pitchFamily="34" charset="0"/>
                <a:cs typeface="Verdana" panose="020B0604030504040204" pitchFamily="34" charset="0"/>
              </a:rPr>
              <a:t>cards are positioned within the open windows </a:t>
            </a:r>
            <a:r>
              <a:rPr lang="en-US" sz="1800" b="0" dirty="0" smtClean="0">
                <a:latin typeface="Verdana" panose="020B0604030504040204" pitchFamily="34" charset="0"/>
                <a:ea typeface="Verdana" panose="020B0604030504040204" pitchFamily="34" charset="0"/>
                <a:cs typeface="Verdana" panose="020B0604030504040204" pitchFamily="34" charset="0"/>
              </a:rPr>
              <a:t>of the </a:t>
            </a:r>
            <a:r>
              <a:rPr lang="en-US" sz="1800" b="0" dirty="0">
                <a:latin typeface="Verdana" panose="020B0604030504040204" pitchFamily="34" charset="0"/>
                <a:ea typeface="Verdana" panose="020B0604030504040204" pitchFamily="34" charset="0"/>
                <a:cs typeface="Verdana" panose="020B0604030504040204" pitchFamily="34" charset="0"/>
              </a:rPr>
              <a:t>frame. The bottom row shows the tactile communication </a:t>
            </a:r>
            <a:r>
              <a:rPr lang="en-US" sz="1800" b="0" dirty="0" smtClean="0">
                <a:latin typeface="Verdana" panose="020B0604030504040204" pitchFamily="34" charset="0"/>
                <a:ea typeface="Verdana" panose="020B0604030504040204" pitchFamily="34" charset="0"/>
                <a:cs typeface="Verdana" panose="020B0604030504040204" pitchFamily="34" charset="0"/>
              </a:rPr>
              <a:t>cards “Monday</a:t>
            </a:r>
            <a:r>
              <a:rPr lang="en-US" sz="1800" b="0" dirty="0">
                <a:latin typeface="Verdana" panose="020B0604030504040204" pitchFamily="34" charset="0"/>
                <a:ea typeface="Verdana" panose="020B0604030504040204" pitchFamily="34" charset="0"/>
                <a:cs typeface="Verdana" panose="020B0604030504040204" pitchFamily="34" charset="0"/>
              </a:rPr>
              <a:t>,” “Tuesday,” “Wednesday,” “Thursday,” and “Friday</a:t>
            </a:r>
            <a:r>
              <a:rPr lang="en-US" sz="1800" b="0" dirty="0" smtClean="0">
                <a:latin typeface="Verdana" panose="020B0604030504040204" pitchFamily="34" charset="0"/>
                <a:ea typeface="Verdana" panose="020B0604030504040204" pitchFamily="34" charset="0"/>
                <a:cs typeface="Verdana" panose="020B0604030504040204" pitchFamily="34" charset="0"/>
              </a:rPr>
              <a:t>.” The top row </a:t>
            </a:r>
            <a:r>
              <a:rPr lang="en-US" sz="1800" b="0" dirty="0">
                <a:latin typeface="Verdana" panose="020B0604030504040204" pitchFamily="34" charset="0"/>
                <a:ea typeface="Verdana" panose="020B0604030504040204" pitchFamily="34" charset="0"/>
                <a:cs typeface="Verdana" panose="020B0604030504040204" pitchFamily="34" charset="0"/>
              </a:rPr>
              <a:t>shows the tactile communication cards “VI Teacher</a:t>
            </a:r>
            <a:r>
              <a:rPr lang="en-US" sz="1800" b="0" dirty="0" smtClean="0">
                <a:latin typeface="Verdana" panose="020B0604030504040204" pitchFamily="34" charset="0"/>
                <a:ea typeface="Verdana" panose="020B0604030504040204" pitchFamily="34" charset="0"/>
                <a:cs typeface="Verdana" panose="020B0604030504040204" pitchFamily="34" charset="0"/>
              </a:rPr>
              <a:t>,” “</a:t>
            </a:r>
            <a:r>
              <a:rPr lang="en-US" sz="1800" b="0" dirty="0">
                <a:latin typeface="Verdana" panose="020B0604030504040204" pitchFamily="34" charset="0"/>
                <a:ea typeface="Verdana" panose="020B0604030504040204" pitchFamily="34" charset="0"/>
                <a:cs typeface="Verdana" panose="020B0604030504040204" pitchFamily="34" charset="0"/>
              </a:rPr>
              <a:t>O&amp;M Instructor,” “PE Teacher,” “Speech Therapist,” </a:t>
            </a:r>
            <a:r>
              <a:rPr lang="en-US" sz="1800" b="0" dirty="0" smtClean="0">
                <a:latin typeface="Verdana" panose="020B0604030504040204" pitchFamily="34" charset="0"/>
                <a:ea typeface="Verdana" panose="020B0604030504040204" pitchFamily="34" charset="0"/>
                <a:cs typeface="Verdana" panose="020B0604030504040204" pitchFamily="34" charset="0"/>
              </a:rPr>
              <a:t>and “Physical Therapist</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Each tactile </a:t>
            </a:r>
            <a:r>
              <a:rPr lang="en-US" sz="1800" b="0" dirty="0">
                <a:latin typeface="Verdana" panose="020B0604030504040204" pitchFamily="34" charset="0"/>
                <a:ea typeface="Verdana" panose="020B0604030504040204" pitchFamily="34" charset="0"/>
                <a:cs typeface="Verdana" panose="020B0604030504040204" pitchFamily="34" charset="0"/>
              </a:rPr>
              <a:t>card in the top </a:t>
            </a:r>
            <a:r>
              <a:rPr lang="en-US" sz="1800" b="0" dirty="0" smtClean="0">
                <a:latin typeface="Verdana" panose="020B0604030504040204" pitchFamily="34" charset="0"/>
                <a:ea typeface="Verdana" panose="020B0604030504040204" pitchFamily="34" charset="0"/>
                <a:cs typeface="Verdana" panose="020B0604030504040204" pitchFamily="34" charset="0"/>
              </a:rPr>
              <a:t>row should </a:t>
            </a:r>
            <a:r>
              <a:rPr lang="en-US" sz="1800" b="0" dirty="0">
                <a:latin typeface="Verdana" panose="020B0604030504040204" pitchFamily="34" charset="0"/>
                <a:ea typeface="Verdana" panose="020B0604030504040204" pitchFamily="34" charset="0"/>
                <a:cs typeface="Verdana" panose="020B0604030504040204" pitchFamily="34" charset="0"/>
              </a:rPr>
              <a:t>align vertically </a:t>
            </a:r>
            <a:r>
              <a:rPr lang="en-US" sz="1800" b="0" dirty="0" smtClean="0">
                <a:latin typeface="Verdana" panose="020B0604030504040204" pitchFamily="34" charset="0"/>
                <a:ea typeface="Verdana" panose="020B0604030504040204" pitchFamily="34" charset="0"/>
                <a:cs typeface="Verdana" panose="020B0604030504040204" pitchFamily="34" charset="0"/>
              </a:rPr>
              <a:t>with the </a:t>
            </a:r>
            <a:r>
              <a:rPr lang="en-US" sz="1800" b="0" dirty="0">
                <a:latin typeface="Verdana" panose="020B0604030504040204" pitchFamily="34" charset="0"/>
                <a:ea typeface="Verdana" panose="020B0604030504040204" pitchFamily="34" charset="0"/>
                <a:cs typeface="Verdana" panose="020B0604030504040204" pitchFamily="34" charset="0"/>
              </a:rPr>
              <a:t>tactile </a:t>
            </a:r>
            <a:r>
              <a:rPr lang="en-US" sz="1800" b="0" dirty="0" smtClean="0">
                <a:latin typeface="Verdana" panose="020B0604030504040204" pitchFamily="34" charset="0"/>
                <a:ea typeface="Verdana" panose="020B0604030504040204" pitchFamily="34" charset="0"/>
                <a:cs typeface="Verdana" panose="020B0604030504040204" pitchFamily="34" charset="0"/>
              </a:rPr>
              <a:t>communication card </a:t>
            </a:r>
            <a:r>
              <a:rPr lang="en-US" sz="1800" b="0" dirty="0">
                <a:latin typeface="Verdana" panose="020B0604030504040204" pitchFamily="34" charset="0"/>
                <a:ea typeface="Verdana" panose="020B0604030504040204" pitchFamily="34" charset="0"/>
                <a:cs typeface="Verdana" panose="020B0604030504040204" pitchFamily="34" charset="0"/>
              </a:rPr>
              <a:t>displaying the day </a:t>
            </a:r>
            <a:r>
              <a:rPr lang="en-US" sz="1800" b="0" dirty="0" smtClean="0">
                <a:latin typeface="Verdana" panose="020B0604030504040204" pitchFamily="34" charset="0"/>
                <a:ea typeface="Verdana" panose="020B0604030504040204" pitchFamily="34" charset="0"/>
                <a:cs typeface="Verdana" panose="020B0604030504040204" pitchFamily="34" charset="0"/>
              </a:rPr>
              <a:t>of the </a:t>
            </a:r>
            <a:r>
              <a:rPr lang="en-US" sz="1800" b="0" dirty="0">
                <a:latin typeface="Verdana" panose="020B0604030504040204" pitchFamily="34" charset="0"/>
                <a:ea typeface="Verdana" panose="020B0604030504040204" pitchFamily="34" charset="0"/>
                <a:cs typeface="Verdana" panose="020B0604030504040204" pitchFamily="34" charset="0"/>
              </a:rPr>
              <a:t>week that the </a:t>
            </a:r>
            <a:r>
              <a:rPr lang="en-US" sz="1800" b="0" dirty="0" smtClean="0">
                <a:latin typeface="Verdana" panose="020B0604030504040204" pitchFamily="34" charset="0"/>
                <a:ea typeface="Verdana" panose="020B0604030504040204" pitchFamily="34" charset="0"/>
                <a:cs typeface="Verdana" panose="020B0604030504040204" pitchFamily="34" charset="0"/>
              </a:rPr>
              <a:t>student meets </a:t>
            </a:r>
            <a:r>
              <a:rPr lang="en-US" sz="1800" b="0" dirty="0">
                <a:latin typeface="Verdana" panose="020B0604030504040204" pitchFamily="34" charset="0"/>
                <a:ea typeface="Verdana" panose="020B0604030504040204" pitchFamily="34" charset="0"/>
                <a:cs typeface="Verdana" panose="020B0604030504040204" pitchFamily="34" charset="0"/>
              </a:rPr>
              <a:t>with the instructor.</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66917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CVI Considerations</a:t>
            </a:r>
            <a:endParaRPr lang="en-US" dirty="0"/>
          </a:p>
        </p:txBody>
      </p:sp>
      <p:pic>
        <p:nvPicPr>
          <p:cNvPr id="4" name="Picture 3"/>
          <p:cNvPicPr>
            <a:picLocks noChangeAspect="1"/>
          </p:cNvPicPr>
          <p:nvPr/>
        </p:nvPicPr>
        <p:blipFill>
          <a:blip r:embed="rId2"/>
          <a:stretch>
            <a:fillRect/>
          </a:stretch>
        </p:blipFill>
        <p:spPr>
          <a:xfrm>
            <a:off x="2438400" y="1066800"/>
            <a:ext cx="3689516" cy="2590800"/>
          </a:xfrm>
          <a:prstGeom prst="rect">
            <a:avLst/>
          </a:prstGeom>
        </p:spPr>
      </p:pic>
      <p:sp>
        <p:nvSpPr>
          <p:cNvPr id="5" name="Text Placeholder 4"/>
          <p:cNvSpPr>
            <a:spLocks noGrp="1"/>
          </p:cNvSpPr>
          <p:nvPr>
            <p:ph type="body" sz="quarter" idx="10"/>
          </p:nvPr>
        </p:nvSpPr>
        <p:spPr>
          <a:xfrm>
            <a:off x="551656" y="3790819"/>
            <a:ext cx="8040688" cy="2492990"/>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An assessment will determine the accommodations that </a:t>
            </a:r>
            <a:r>
              <a:rPr lang="en-US" sz="1800" b="0" dirty="0" smtClean="0">
                <a:latin typeface="Verdana" panose="020B0604030504040204" pitchFamily="34" charset="0"/>
                <a:ea typeface="Verdana" panose="020B0604030504040204" pitchFamily="34" charset="0"/>
                <a:cs typeface="Verdana" panose="020B0604030504040204" pitchFamily="34" charset="0"/>
              </a:rPr>
              <a:t>are necessary</a:t>
            </a:r>
            <a:r>
              <a:rPr lang="en-US" sz="1800" b="0" dirty="0">
                <a:latin typeface="Verdana" panose="020B0604030504040204" pitchFamily="34" charset="0"/>
                <a:ea typeface="Verdana" panose="020B0604030504040204" pitchFamily="34" charset="0"/>
                <a:cs typeface="Verdana" panose="020B0604030504040204" pitchFamily="34" charset="0"/>
              </a:rPr>
              <a:t>. Students who demonstrate many CVI </a:t>
            </a:r>
            <a:r>
              <a:rPr lang="en-US" sz="1800" b="0" dirty="0" smtClean="0">
                <a:latin typeface="Verdana" panose="020B0604030504040204" pitchFamily="34" charset="0"/>
                <a:ea typeface="Verdana" panose="020B0604030504040204" pitchFamily="34" charset="0"/>
                <a:cs typeface="Verdana" panose="020B0604030504040204" pitchFamily="34" charset="0"/>
              </a:rPr>
              <a:t>characteristics may </a:t>
            </a:r>
            <a:r>
              <a:rPr lang="en-US" sz="1800" b="0" dirty="0">
                <a:latin typeface="Verdana" panose="020B0604030504040204" pitchFamily="34" charset="0"/>
                <a:ea typeface="Verdana" panose="020B0604030504040204" pitchFamily="34" charset="0"/>
                <a:cs typeface="Verdana" panose="020B0604030504040204" pitchFamily="34" charset="0"/>
              </a:rPr>
              <a:t>need to use the black frames to ensure that their </a:t>
            </a:r>
            <a:r>
              <a:rPr lang="en-US" sz="1800" b="0" dirty="0" smtClean="0">
                <a:latin typeface="Verdana" panose="020B0604030504040204" pitchFamily="34" charset="0"/>
                <a:ea typeface="Verdana" panose="020B0604030504040204" pitchFamily="34" charset="0"/>
                <a:cs typeface="Verdana" panose="020B0604030504040204" pitchFamily="34" charset="0"/>
              </a:rPr>
              <a:t>visual attention </a:t>
            </a:r>
            <a:r>
              <a:rPr lang="en-US" sz="1800" b="0" dirty="0">
                <a:latin typeface="Verdana" panose="020B0604030504040204" pitchFamily="34" charset="0"/>
                <a:ea typeface="Verdana" panose="020B0604030504040204" pitchFamily="34" charset="0"/>
                <a:cs typeface="Verdana" panose="020B0604030504040204" pitchFamily="34" charset="0"/>
              </a:rPr>
              <a:t>is drawn to the object, not to the frame. These </a:t>
            </a:r>
            <a:r>
              <a:rPr lang="en-US" sz="1800" b="0" dirty="0" smtClean="0">
                <a:latin typeface="Verdana" panose="020B0604030504040204" pitchFamily="34" charset="0"/>
                <a:ea typeface="Verdana" panose="020B0604030504040204" pitchFamily="34" charset="0"/>
                <a:cs typeface="Verdana" panose="020B0604030504040204" pitchFamily="34" charset="0"/>
              </a:rPr>
              <a:t>students will </a:t>
            </a:r>
            <a:r>
              <a:rPr lang="en-US" sz="1800" b="0" dirty="0">
                <a:latin typeface="Verdana" panose="020B0604030504040204" pitchFamily="34" charset="0"/>
                <a:ea typeface="Verdana" panose="020B0604030504040204" pitchFamily="34" charset="0"/>
                <a:cs typeface="Verdana" panose="020B0604030504040204" pitchFamily="34" charset="0"/>
              </a:rPr>
              <a:t>need </a:t>
            </a:r>
            <a:r>
              <a:rPr lang="en-US" sz="1800" b="0" dirty="0" smtClean="0">
                <a:latin typeface="Verdana" panose="020B0604030504040204" pitchFamily="34" charset="0"/>
                <a:ea typeface="Verdana" panose="020B0604030504040204" pitchFamily="34" charset="0"/>
                <a:cs typeface="Verdana" panose="020B0604030504040204" pitchFamily="34" charset="0"/>
              </a:rPr>
              <a:t>fewer choices </a:t>
            </a:r>
            <a:r>
              <a:rPr lang="en-US" sz="1800" b="0" dirty="0">
                <a:latin typeface="Verdana" panose="020B0604030504040204" pitchFamily="34" charset="0"/>
                <a:ea typeface="Verdana" panose="020B0604030504040204" pitchFamily="34" charset="0"/>
                <a:cs typeface="Verdana" panose="020B0604030504040204" pitchFamily="34" charset="0"/>
              </a:rPr>
              <a:t>presented at one time due to their </a:t>
            </a:r>
            <a:r>
              <a:rPr lang="en-US" sz="1800" b="0" dirty="0" smtClean="0">
                <a:latin typeface="Verdana" panose="020B0604030504040204" pitchFamily="34" charset="0"/>
                <a:ea typeface="Verdana" panose="020B0604030504040204" pitchFamily="34" charset="0"/>
                <a:cs typeface="Verdana" panose="020B0604030504040204" pitchFamily="34" charset="0"/>
              </a:rPr>
              <a:t>need for </a:t>
            </a:r>
            <a:r>
              <a:rPr lang="en-US" sz="1800" b="0" dirty="0">
                <a:latin typeface="Verdana" panose="020B0604030504040204" pitchFamily="34" charset="0"/>
                <a:ea typeface="Verdana" panose="020B0604030504040204" pitchFamily="34" charset="0"/>
                <a:cs typeface="Verdana" panose="020B0604030504040204" pitchFamily="34" charset="0"/>
              </a:rPr>
              <a:t>low </a:t>
            </a:r>
            <a:r>
              <a:rPr lang="en-US" sz="1800" b="0" dirty="0" smtClean="0">
                <a:latin typeface="Verdana" panose="020B0604030504040204" pitchFamily="34" charset="0"/>
                <a:ea typeface="Verdana" panose="020B0604030504040204" pitchFamily="34" charset="0"/>
                <a:cs typeface="Verdana" panose="020B0604030504040204" pitchFamily="34" charset="0"/>
              </a:rPr>
              <a:t>complexity. In this example</a:t>
            </a:r>
            <a:r>
              <a:rPr lang="en-US" sz="1800" b="0" dirty="0">
                <a:latin typeface="Verdana" panose="020B0604030504040204" pitchFamily="34" charset="0"/>
                <a:ea typeface="Verdana" panose="020B0604030504040204" pitchFamily="34" charset="0"/>
                <a:cs typeface="Verdana" panose="020B0604030504040204" pitchFamily="34" charset="0"/>
              </a:rPr>
              <a:t>, a color matching </a:t>
            </a:r>
            <a:r>
              <a:rPr lang="en-US" sz="1800" b="0" dirty="0" smtClean="0">
                <a:latin typeface="Verdana" panose="020B0604030504040204" pitchFamily="34" charset="0"/>
                <a:ea typeface="Verdana" panose="020B0604030504040204" pitchFamily="34" charset="0"/>
                <a:cs typeface="Verdana" panose="020B0604030504040204" pitchFamily="34" charset="0"/>
              </a:rPr>
              <a:t>task is </a:t>
            </a:r>
            <a:r>
              <a:rPr lang="en-US" sz="1800" b="0" dirty="0">
                <a:latin typeface="Verdana" panose="020B0604030504040204" pitchFamily="34" charset="0"/>
                <a:ea typeface="Verdana" panose="020B0604030504040204" pitchFamily="34" charset="0"/>
                <a:cs typeface="Verdana" panose="020B0604030504040204" pitchFamily="34" charset="0"/>
              </a:rPr>
              <a:t>performed using </a:t>
            </a:r>
            <a:r>
              <a:rPr lang="en-US" sz="1800" b="0" dirty="0" smtClean="0">
                <a:latin typeface="Verdana" panose="020B0604030504040204" pitchFamily="34" charset="0"/>
                <a:ea typeface="Verdana" panose="020B0604030504040204" pitchFamily="34" charset="0"/>
                <a:cs typeface="Verdana" panose="020B0604030504040204" pitchFamily="34" charset="0"/>
              </a:rPr>
              <a:t>mounting cards </a:t>
            </a:r>
            <a:r>
              <a:rPr lang="en-US" sz="1800" b="0" dirty="0">
                <a:latin typeface="Verdana" panose="020B0604030504040204" pitchFamily="34" charset="0"/>
                <a:ea typeface="Verdana" panose="020B0604030504040204" pitchFamily="34" charset="0"/>
                <a:cs typeface="Verdana" panose="020B0604030504040204" pitchFamily="34" charset="0"/>
              </a:rPr>
              <a:t>with various colors </a:t>
            </a:r>
            <a:r>
              <a:rPr lang="en-US" sz="1800" b="0" dirty="0" smtClean="0">
                <a:latin typeface="Verdana" panose="020B0604030504040204" pitchFamily="34" charset="0"/>
                <a:ea typeface="Verdana" panose="020B0604030504040204" pitchFamily="34" charset="0"/>
                <a:cs typeface="Verdana" panose="020B0604030504040204" pitchFamily="34" charset="0"/>
              </a:rPr>
              <a:t>of tied-on </a:t>
            </a:r>
            <a:r>
              <a:rPr lang="en-US" sz="1800" b="0" dirty="0">
                <a:latin typeface="Verdana" panose="020B0604030504040204" pitchFamily="34" charset="0"/>
                <a:ea typeface="Verdana" panose="020B0604030504040204" pitchFamily="34" charset="0"/>
                <a:cs typeface="Verdana" panose="020B0604030504040204" pitchFamily="34" charset="0"/>
              </a:rPr>
              <a:t>ribbon and black </a:t>
            </a:r>
            <a:r>
              <a:rPr lang="en-US" sz="1800" b="0" dirty="0" smtClean="0">
                <a:latin typeface="Verdana" panose="020B0604030504040204" pitchFamily="34" charset="0"/>
                <a:ea typeface="Verdana" panose="020B0604030504040204" pitchFamily="34" charset="0"/>
                <a:cs typeface="Verdana" panose="020B0604030504040204" pitchFamily="34" charset="0"/>
              </a:rPr>
              <a:t>frame cutouts</a:t>
            </a:r>
            <a:r>
              <a:rPr lang="en-US" sz="1800" b="0" dirty="0">
                <a:latin typeface="Verdana" panose="020B0604030504040204" pitchFamily="34" charset="0"/>
                <a:ea typeface="Verdana" panose="020B0604030504040204" pitchFamily="34" charset="0"/>
                <a:cs typeface="Verdana" panose="020B0604030504040204" pitchFamily="34" charset="0"/>
              </a:rPr>
              <a:t>. The small 3 x 2 </a:t>
            </a:r>
            <a:r>
              <a:rPr lang="en-US" sz="1800" b="0" dirty="0" smtClean="0">
                <a:latin typeface="Verdana" panose="020B0604030504040204" pitchFamily="34" charset="0"/>
                <a:ea typeface="Verdana" panose="020B0604030504040204" pitchFamily="34" charset="0"/>
                <a:cs typeface="Verdana" panose="020B0604030504040204" pitchFamily="34" charset="0"/>
              </a:rPr>
              <a:t>black frame </a:t>
            </a:r>
            <a:r>
              <a:rPr lang="en-US" sz="1800" b="0" dirty="0">
                <a:latin typeface="Verdana" panose="020B0604030504040204" pitchFamily="34" charset="0"/>
                <a:ea typeface="Verdana" panose="020B0604030504040204" pitchFamily="34" charset="0"/>
                <a:cs typeface="Verdana" panose="020B0604030504040204" pitchFamily="34" charset="0"/>
              </a:rPr>
              <a:t>is positioned on </a:t>
            </a:r>
            <a:r>
              <a:rPr lang="en-US" sz="1800" b="0" dirty="0" smtClean="0">
                <a:latin typeface="Verdana" panose="020B0604030504040204" pitchFamily="34" charset="0"/>
                <a:ea typeface="Verdana" panose="020B0604030504040204" pitchFamily="34" charset="0"/>
                <a:cs typeface="Verdana" panose="020B0604030504040204" pitchFamily="34" charset="0"/>
              </a:rPr>
              <a:t>the magnetic </a:t>
            </a:r>
            <a:r>
              <a:rPr lang="en-US" sz="1800" b="0" dirty="0">
                <a:latin typeface="Verdana" panose="020B0604030504040204" pitchFamily="34" charset="0"/>
                <a:ea typeface="Verdana" panose="020B0604030504040204" pitchFamily="34" charset="0"/>
                <a:cs typeface="Verdana" panose="020B0604030504040204" pitchFamily="34" charset="0"/>
              </a:rPr>
              <a:t>side of </a:t>
            </a:r>
            <a:r>
              <a:rPr lang="en-US" sz="1800" b="0" dirty="0" smtClean="0">
                <a:latin typeface="Verdana" panose="020B0604030504040204" pitchFamily="34" charset="0"/>
                <a:ea typeface="Verdana" panose="020B0604030504040204" pitchFamily="34" charset="0"/>
                <a:cs typeface="Verdana" panose="020B0604030504040204" pitchFamily="34" charset="0"/>
              </a:rPr>
              <a:t>the Student</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Model </a:t>
            </a:r>
            <a:r>
              <a:rPr lang="en-US" sz="1800" b="0" dirty="0">
                <a:latin typeface="Verdana" panose="020B0604030504040204" pitchFamily="34" charset="0"/>
                <a:ea typeface="Verdana" panose="020B0604030504040204" pitchFamily="34" charset="0"/>
                <a:cs typeface="Verdana" panose="020B0604030504040204" pitchFamily="34" charset="0"/>
              </a:rPr>
              <a:t>All-In-One Board. Matching cards with pink </a:t>
            </a:r>
            <a:r>
              <a:rPr lang="en-US" sz="1800" b="0" dirty="0" smtClean="0">
                <a:latin typeface="Verdana" panose="020B0604030504040204" pitchFamily="34" charset="0"/>
                <a:ea typeface="Verdana" panose="020B0604030504040204" pitchFamily="34" charset="0"/>
                <a:cs typeface="Verdana" panose="020B0604030504040204" pitchFamily="34" charset="0"/>
              </a:rPr>
              <a:t>ribbon align</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vertically </a:t>
            </a:r>
            <a:r>
              <a:rPr lang="en-US" sz="1800" b="0" dirty="0">
                <a:latin typeface="Verdana" panose="020B0604030504040204" pitchFamily="34" charset="0"/>
                <a:ea typeface="Verdana" panose="020B0604030504040204" pitchFamily="34" charset="0"/>
                <a:cs typeface="Verdana" panose="020B0604030504040204" pitchFamily="34" charset="0"/>
              </a:rPr>
              <a:t>above and below the raised black bar of the frame.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701102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p:cNvSpPr txBox="1">
            <a:spLocks/>
          </p:cNvSpPr>
          <p:nvPr/>
        </p:nvSpPr>
        <p:spPr>
          <a:xfrm>
            <a:off x="533400" y="685800"/>
            <a:ext cx="8040688" cy="5410200"/>
          </a:xfrm>
          <a:prstGeom prst="rect">
            <a:avLst/>
          </a:prstGeom>
        </p:spPr>
        <p:txBody>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latin typeface="Verdana" panose="020B0604030504040204" pitchFamily="34" charset="0"/>
                <a:ea typeface="Verdana" panose="020B0604030504040204" pitchFamily="34" charset="0"/>
                <a:cs typeface="Verdana" panose="020B0604030504040204" pitchFamily="34" charset="0"/>
              </a:rPr>
              <a:t>For more information about MATCH-IT-UP Frames, please visit APH’s Web site: </a:t>
            </a:r>
            <a:r>
              <a:rPr lang="en-US" sz="1800" dirty="0" smtClean="0">
                <a:latin typeface="Verdana" panose="020B0604030504040204" pitchFamily="34" charset="0"/>
                <a:ea typeface="Verdana" panose="020B0604030504040204" pitchFamily="34" charset="0"/>
                <a:cs typeface="Verdana" panose="020B0604030504040204" pitchFamily="34" charset="0"/>
                <a:hlinkClick r:id="rId4"/>
              </a:rPr>
              <a:t>www.aph.org</a:t>
            </a: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1800"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1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MATCH-IT-UP  FRAMES</a:t>
            </a:r>
          </a:p>
          <a:p>
            <a:pPr marL="0" indent="0" algn="ctr">
              <a:buNone/>
            </a:pPr>
            <a:r>
              <a:rPr lang="en-US" sz="1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Large Set (Catalog # 1-08827-00)</a:t>
            </a:r>
          </a:p>
          <a:p>
            <a:pPr marL="0" indent="0" algn="ctr">
              <a:buNone/>
            </a:pPr>
            <a:r>
              <a:rPr lang="en-US" sz="18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Small Set (Catalog # 1-08828-00)</a:t>
            </a:r>
          </a:p>
          <a:p>
            <a:pPr marL="0" indent="0" algn="ctr">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18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1800" dirty="0" smtClean="0">
                <a:latin typeface="Verdana" panose="020B0604030504040204" pitchFamily="34" charset="0"/>
                <a:ea typeface="Verdana" panose="020B0604030504040204" pitchFamily="34" charset="0"/>
                <a:cs typeface="Verdana" panose="020B0604030504040204" pitchFamily="34" charset="0"/>
              </a:rPr>
              <a:t>Presentation prepared by</a:t>
            </a:r>
          </a:p>
          <a:p>
            <a:pPr marL="0" indent="0" algn="ctr">
              <a:buNone/>
            </a:pPr>
            <a:r>
              <a:rPr lang="en-US" sz="1800" i="1" dirty="0" smtClean="0">
                <a:latin typeface="Verdana" panose="020B0604030504040204" pitchFamily="34" charset="0"/>
                <a:ea typeface="Verdana" panose="020B0604030504040204" pitchFamily="34" charset="0"/>
                <a:cs typeface="Verdana" panose="020B0604030504040204" pitchFamily="34" charset="0"/>
              </a:rPr>
              <a:t>Karen J. Poppe</a:t>
            </a:r>
          </a:p>
          <a:p>
            <a:pPr marL="0" indent="0" algn="ctr">
              <a:buNone/>
            </a:pPr>
            <a:r>
              <a:rPr lang="en-US" sz="1800" dirty="0" smtClean="0">
                <a:latin typeface="Verdana" panose="020B0604030504040204" pitchFamily="34" charset="0"/>
                <a:ea typeface="Verdana" panose="020B0604030504040204" pitchFamily="34" charset="0"/>
                <a:cs typeface="Verdana" panose="020B0604030504040204" pitchFamily="34" charset="0"/>
              </a:rPr>
              <a:t>APH Tactile Literacy Project </a:t>
            </a:r>
            <a:r>
              <a:rPr lang="en-US" sz="1800" dirty="0" smtClean="0">
                <a:latin typeface="Verdana" panose="020B0604030504040204" pitchFamily="34" charset="0"/>
                <a:ea typeface="Verdana" panose="020B0604030504040204" pitchFamily="34" charset="0"/>
                <a:cs typeface="Verdana" panose="020B0604030504040204" pitchFamily="34" charset="0"/>
              </a:rPr>
              <a:t>Leader</a:t>
            </a:r>
            <a:endParaRPr lang="en-US" sz="18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0523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by Shape</a:t>
            </a:r>
            <a:endParaRPr lang="en-US" dirty="0"/>
          </a:p>
        </p:txBody>
      </p:sp>
      <p:sp>
        <p:nvSpPr>
          <p:cNvPr id="3" name="Text Placeholder 2"/>
          <p:cNvSpPr>
            <a:spLocks noGrp="1"/>
          </p:cNvSpPr>
          <p:nvPr>
            <p:ph type="body" sz="quarter" idx="10"/>
          </p:nvPr>
        </p:nvSpPr>
        <p:spPr>
          <a:xfrm>
            <a:off x="457200" y="4495800"/>
            <a:ext cx="8040688" cy="1495794"/>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black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magnetic/dry-erase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The top row </a:t>
            </a:r>
            <a:r>
              <a:rPr lang="en-US" sz="1800" b="0" dirty="0" smtClean="0">
                <a:latin typeface="Verdana" panose="020B0604030504040204" pitchFamily="34" charset="0"/>
                <a:ea typeface="Verdana" panose="020B0604030504040204" pitchFamily="34" charset="0"/>
                <a:cs typeface="Verdana" panose="020B0604030504040204" pitchFamily="34" charset="0"/>
              </a:rPr>
              <a:t>windows display </a:t>
            </a:r>
            <a:r>
              <a:rPr lang="en-US" sz="1800" b="0" dirty="0">
                <a:latin typeface="Verdana" panose="020B0604030504040204" pitchFamily="34" charset="0"/>
                <a:ea typeface="Verdana" panose="020B0604030504040204" pitchFamily="34" charset="0"/>
                <a:cs typeface="Verdana" panose="020B0604030504040204" pitchFamily="34" charset="0"/>
              </a:rPr>
              <a:t>blue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magnetic-backed foam </a:t>
            </a:r>
            <a:r>
              <a:rPr lang="en-US" sz="1800" b="0" dirty="0">
                <a:latin typeface="Verdana" panose="020B0604030504040204" pitchFamily="34" charset="0"/>
                <a:ea typeface="Verdana" panose="020B0604030504040204" pitchFamily="34" charset="0"/>
                <a:cs typeface="Verdana" panose="020B0604030504040204" pitchFamily="34" charset="0"/>
              </a:rPr>
              <a:t>shapes; shapes include </a:t>
            </a:r>
            <a:r>
              <a:rPr lang="en-US" sz="1800" b="0" dirty="0" smtClean="0">
                <a:latin typeface="Verdana" panose="020B0604030504040204" pitchFamily="34" charset="0"/>
                <a:ea typeface="Verdana" panose="020B0604030504040204" pitchFamily="34" charset="0"/>
                <a:cs typeface="Verdana" panose="020B0604030504040204" pitchFamily="34" charset="0"/>
              </a:rPr>
              <a:t>a circle</a:t>
            </a:r>
            <a:r>
              <a:rPr lang="en-US" sz="1800" b="0" dirty="0">
                <a:latin typeface="Verdana" panose="020B0604030504040204" pitchFamily="34" charset="0"/>
                <a:ea typeface="Verdana" panose="020B0604030504040204" pitchFamily="34" charset="0"/>
                <a:cs typeface="Verdana" panose="020B0604030504040204" pitchFamily="34" charset="0"/>
              </a:rPr>
              <a:t>, a heart, a square, a triangle, and a </a:t>
            </a:r>
            <a:r>
              <a:rPr lang="en-US" sz="1800" b="0" dirty="0" smtClean="0">
                <a:latin typeface="Verdana" panose="020B0604030504040204" pitchFamily="34" charset="0"/>
                <a:ea typeface="Verdana" panose="020B0604030504040204" pitchFamily="34" charset="0"/>
                <a:cs typeface="Verdana" panose="020B0604030504040204" pitchFamily="34" charset="0"/>
              </a:rPr>
              <a:t>star. The </a:t>
            </a:r>
            <a:r>
              <a:rPr lang="en-US" sz="1800" b="0" dirty="0">
                <a:latin typeface="Verdana" panose="020B0604030504040204" pitchFamily="34" charset="0"/>
                <a:ea typeface="Verdana" panose="020B0604030504040204" pitchFamily="34" charset="0"/>
                <a:cs typeface="Verdana" panose="020B0604030504040204" pitchFamily="34" charset="0"/>
              </a:rPr>
              <a:t>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windows </a:t>
            </a:r>
            <a:r>
              <a:rPr lang="en-US" sz="1800" b="0" dirty="0">
                <a:latin typeface="Verdana" panose="020B0604030504040204" pitchFamily="34" charset="0"/>
                <a:ea typeface="Verdana" panose="020B0604030504040204" pitchFamily="34" charset="0"/>
                <a:cs typeface="Verdana" panose="020B0604030504040204" pitchFamily="34" charset="0"/>
              </a:rPr>
              <a:t>display green magnetic-backed foam shapes </a:t>
            </a:r>
            <a:r>
              <a:rPr lang="en-US" sz="1800" b="0" dirty="0" smtClean="0">
                <a:latin typeface="Verdana" panose="020B0604030504040204" pitchFamily="34" charset="0"/>
                <a:ea typeface="Verdana" panose="020B0604030504040204" pitchFamily="34" charset="0"/>
                <a:cs typeface="Verdana" panose="020B0604030504040204" pitchFamily="34" charset="0"/>
              </a:rPr>
              <a:t>which are vertically </a:t>
            </a:r>
            <a:r>
              <a:rPr lang="en-US" sz="1800" b="0" dirty="0">
                <a:latin typeface="Verdana" panose="020B0604030504040204" pitchFamily="34" charset="0"/>
                <a:ea typeface="Verdana" panose="020B0604030504040204" pitchFamily="34" charset="0"/>
                <a:cs typeface="Verdana" panose="020B0604030504040204" pitchFamily="34" charset="0"/>
              </a:rPr>
              <a:t>aligned with the corresponding shapes in the </a:t>
            </a:r>
            <a:r>
              <a:rPr lang="en-US" sz="1800" b="0" dirty="0" smtClean="0">
                <a:latin typeface="Verdana" panose="020B0604030504040204" pitchFamily="34" charset="0"/>
                <a:ea typeface="Verdana" panose="020B0604030504040204" pitchFamily="34" charset="0"/>
                <a:cs typeface="Verdana" panose="020B0604030504040204" pitchFamily="34" charset="0"/>
              </a:rPr>
              <a:t>top row</a:t>
            </a:r>
            <a:r>
              <a:rPr lang="en-US" sz="1800" b="0" dirty="0">
                <a:latin typeface="Verdana" panose="020B0604030504040204" pitchFamily="34" charset="0"/>
                <a:ea typeface="Verdana" panose="020B0604030504040204" pitchFamily="34" charset="0"/>
                <a:cs typeface="Verdana" panose="020B0604030504040204" pitchFamily="34" charset="0"/>
              </a:rPr>
              <a:t>.</a:t>
            </a:r>
          </a:p>
        </p:txBody>
      </p:sp>
      <p:pic>
        <p:nvPicPr>
          <p:cNvPr id="4" name="Picture 3"/>
          <p:cNvPicPr>
            <a:picLocks noChangeAspect="1"/>
          </p:cNvPicPr>
          <p:nvPr/>
        </p:nvPicPr>
        <p:blipFill>
          <a:blip r:embed="rId2"/>
          <a:stretch>
            <a:fillRect/>
          </a:stretch>
        </p:blipFill>
        <p:spPr>
          <a:xfrm>
            <a:off x="2133600" y="1600200"/>
            <a:ext cx="4359826" cy="2667000"/>
          </a:xfrm>
          <a:prstGeom prst="rect">
            <a:avLst/>
          </a:prstGeom>
        </p:spPr>
      </p:pic>
    </p:spTree>
    <p:extLst>
      <p:ext uri="{BB962C8B-B14F-4D97-AF65-F5344CB8AC3E}">
        <p14:creationId xmlns:p14="http://schemas.microsoft.com/office/powerpoint/2010/main" val="28115733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Matching</a:t>
            </a:r>
            <a:endParaRPr lang="en-US" dirty="0"/>
          </a:p>
        </p:txBody>
      </p:sp>
      <p:sp>
        <p:nvSpPr>
          <p:cNvPr id="3" name="Text Placeholder 2"/>
          <p:cNvSpPr>
            <a:spLocks noGrp="1"/>
          </p:cNvSpPr>
          <p:nvPr>
            <p:ph type="body" sz="quarter" idx="10"/>
          </p:nvPr>
        </p:nvSpPr>
        <p:spPr>
          <a:xfrm>
            <a:off x="536416" y="4495800"/>
            <a:ext cx="8226584" cy="1745093"/>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3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a:t>
            </a:r>
            <a:r>
              <a:rPr lang="en-US" sz="1800" b="0" dirty="0">
                <a:latin typeface="Verdana" panose="020B0604030504040204" pitchFamily="34" charset="0"/>
                <a:ea typeface="Verdana" panose="020B0604030504040204" pitchFamily="34" charset="0"/>
                <a:cs typeface="Verdana" panose="020B0604030504040204" pitchFamily="34" charset="0"/>
              </a:rPr>
              <a:t> </a:t>
            </a:r>
            <a:r>
              <a:rPr lang="en-US" sz="1800" b="0" dirty="0" smtClean="0">
                <a:latin typeface="Verdana" panose="020B0604030504040204" pitchFamily="34" charset="0"/>
                <a:ea typeface="Verdana" panose="020B0604030504040204" pitchFamily="34" charset="0"/>
                <a:cs typeface="Verdana" panose="020B0604030504040204" pitchFamily="34" charset="0"/>
              </a:rPr>
              <a:t>side </a:t>
            </a:r>
            <a:r>
              <a:rPr lang="en-US" sz="1800" b="0" dirty="0">
                <a:latin typeface="Verdana" panose="020B0604030504040204" pitchFamily="34" charset="0"/>
                <a:ea typeface="Verdana" panose="020B0604030504040204" pitchFamily="34" charset="0"/>
                <a:cs typeface="Verdana" panose="020B0604030504040204" pitchFamily="34" charset="0"/>
              </a:rPr>
              <a:t>of </a:t>
            </a:r>
            <a:r>
              <a:rPr lang="en-US" sz="1800" b="0" dirty="0" smtClean="0">
                <a:latin typeface="Verdana" panose="020B0604030504040204" pitchFamily="34" charset="0"/>
                <a:ea typeface="Verdana" panose="020B0604030504040204" pitchFamily="34" charset="0"/>
                <a:cs typeface="Verdana" panose="020B0604030504040204" pitchFamily="34" charset="0"/>
              </a:rPr>
              <a:t>APH’s All-In-One </a:t>
            </a:r>
            <a:r>
              <a:rPr lang="en-US" sz="1800" b="0" dirty="0">
                <a:latin typeface="Verdana" panose="020B0604030504040204" pitchFamily="34" charset="0"/>
                <a:ea typeface="Verdana" panose="020B0604030504040204" pitchFamily="34" charset="0"/>
                <a:cs typeface="Verdana" panose="020B0604030504040204" pitchFamily="34" charset="0"/>
              </a:rPr>
              <a:t>Board. Real cups </a:t>
            </a:r>
            <a:r>
              <a:rPr lang="en-US" sz="1800" b="0" dirty="0" smtClean="0">
                <a:latin typeface="Verdana" panose="020B0604030504040204" pitchFamily="34" charset="0"/>
                <a:ea typeface="Verdana" panose="020B0604030504040204" pitchFamily="34" charset="0"/>
                <a:cs typeface="Verdana" panose="020B0604030504040204" pitchFamily="34" charset="0"/>
              </a:rPr>
              <a:t>are positioned </a:t>
            </a:r>
            <a:r>
              <a:rPr lang="en-US" sz="1800" b="0" dirty="0">
                <a:latin typeface="Verdana" panose="020B0604030504040204" pitchFamily="34" charset="0"/>
                <a:ea typeface="Verdana" panose="020B0604030504040204" pitchFamily="34" charset="0"/>
                <a:cs typeface="Verdana" panose="020B0604030504040204" pitchFamily="34" charset="0"/>
              </a:rPr>
              <a:t>within the windows of the top row. </a:t>
            </a:r>
            <a:r>
              <a:rPr lang="en-US" sz="1800" b="0" dirty="0" smtClean="0">
                <a:latin typeface="Verdana" panose="020B0604030504040204" pitchFamily="34" charset="0"/>
                <a:ea typeface="Verdana" panose="020B0604030504040204" pitchFamily="34" charset="0"/>
                <a:cs typeface="Verdana" panose="020B0604030504040204" pitchFamily="34" charset="0"/>
              </a:rPr>
              <a:t>The colors </a:t>
            </a:r>
            <a:r>
              <a:rPr lang="en-US" sz="1800" b="0" dirty="0">
                <a:latin typeface="Verdana" panose="020B0604030504040204" pitchFamily="34" charset="0"/>
                <a:ea typeface="Verdana" panose="020B0604030504040204" pitchFamily="34" charset="0"/>
                <a:cs typeface="Verdana" panose="020B0604030504040204" pitchFamily="34" charset="0"/>
              </a:rPr>
              <a:t>of </a:t>
            </a:r>
            <a:r>
              <a:rPr lang="en-US" sz="1800" b="0" dirty="0" smtClean="0">
                <a:latin typeface="Verdana" panose="020B0604030504040204" pitchFamily="34" charset="0"/>
                <a:ea typeface="Verdana" panose="020B0604030504040204" pitchFamily="34" charset="0"/>
                <a:cs typeface="Verdana" panose="020B0604030504040204" pitchFamily="34" charset="0"/>
              </a:rPr>
              <a:t>the cups</a:t>
            </a:r>
            <a:r>
              <a:rPr lang="en-US" sz="1800" b="0" dirty="0">
                <a:latin typeface="Verdana" panose="020B0604030504040204" pitchFamily="34" charset="0"/>
                <a:ea typeface="Verdana" panose="020B0604030504040204" pitchFamily="34" charset="0"/>
                <a:cs typeface="Verdana" panose="020B0604030504040204" pitchFamily="34" charset="0"/>
              </a:rPr>
              <a:t>, from left to right, are blue, yellow, and pink. Rubber </a:t>
            </a:r>
            <a:r>
              <a:rPr lang="en-US" sz="1800" b="0" dirty="0" smtClean="0">
                <a:latin typeface="Verdana" panose="020B0604030504040204" pitchFamily="34" charset="0"/>
                <a:ea typeface="Verdana" panose="020B0604030504040204" pitchFamily="34" charset="0"/>
                <a:cs typeface="Verdana" panose="020B0604030504040204" pitchFamily="34" charset="0"/>
              </a:rPr>
              <a:t>balls, with </a:t>
            </a:r>
            <a:r>
              <a:rPr lang="en-US" sz="1800" b="0" dirty="0">
                <a:latin typeface="Verdana" panose="020B0604030504040204" pitchFamily="34" charset="0"/>
                <a:ea typeface="Verdana" panose="020B0604030504040204" pitchFamily="34" charset="0"/>
                <a:cs typeface="Verdana" panose="020B0604030504040204" pitchFamily="34" charset="0"/>
              </a:rPr>
              <a:t>the same corresponding colors, are positioned within </a:t>
            </a:r>
            <a:r>
              <a:rPr lang="en-US" sz="1800" b="0" dirty="0" smtClean="0">
                <a:latin typeface="Verdana" panose="020B0604030504040204" pitchFamily="34" charset="0"/>
                <a:ea typeface="Verdana" panose="020B0604030504040204" pitchFamily="34" charset="0"/>
                <a:cs typeface="Verdana" panose="020B0604030504040204" pitchFamily="34" charset="0"/>
              </a:rPr>
              <a:t>the windows </a:t>
            </a:r>
            <a:r>
              <a:rPr lang="en-US" sz="1800" b="0" dirty="0">
                <a:latin typeface="Verdana" panose="020B0604030504040204" pitchFamily="34" charset="0"/>
                <a:ea typeface="Verdana" panose="020B0604030504040204" pitchFamily="34" charset="0"/>
                <a:cs typeface="Verdana" panose="020B0604030504040204" pitchFamily="34" charset="0"/>
              </a:rPr>
              <a:t>of the </a:t>
            </a:r>
            <a:r>
              <a:rPr lang="en-US" sz="1800" b="0" dirty="0" smtClean="0">
                <a:latin typeface="Verdana" panose="020B0604030504040204" pitchFamily="34" charset="0"/>
                <a:ea typeface="Verdana" panose="020B0604030504040204" pitchFamily="34" charset="0"/>
                <a:cs typeface="Verdana" panose="020B0604030504040204" pitchFamily="34" charset="0"/>
              </a:rPr>
              <a:t>bottom row</a:t>
            </a:r>
            <a:r>
              <a:rPr lang="en-US" sz="1800" b="0" dirty="0">
                <a:latin typeface="Verdana" panose="020B0604030504040204" pitchFamily="34" charset="0"/>
                <a:ea typeface="Verdana" panose="020B0604030504040204" pitchFamily="34" charset="0"/>
                <a:cs typeface="Verdana" panose="020B0604030504040204" pitchFamily="34" charset="0"/>
              </a:rPr>
              <a:t>. Hook tabs have been applied </a:t>
            </a:r>
            <a:r>
              <a:rPr lang="en-US" sz="1800" b="0" dirty="0" smtClean="0">
                <a:latin typeface="Verdana" panose="020B0604030504040204" pitchFamily="34" charset="0"/>
                <a:ea typeface="Verdana" panose="020B0604030504040204" pitchFamily="34" charset="0"/>
                <a:cs typeface="Verdana" panose="020B0604030504040204" pitchFamily="34" charset="0"/>
              </a:rPr>
              <a:t>to the </a:t>
            </a:r>
            <a:r>
              <a:rPr lang="en-US" sz="1800" b="0" dirty="0">
                <a:latin typeface="Verdana" panose="020B0604030504040204" pitchFamily="34" charset="0"/>
                <a:ea typeface="Verdana" panose="020B0604030504040204" pitchFamily="34" charset="0"/>
                <a:cs typeface="Verdana" panose="020B0604030504040204" pitchFamily="34" charset="0"/>
              </a:rPr>
              <a:t>objects to hold them securely to the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a:t>
            </a:r>
            <a:r>
              <a:rPr lang="en-US" sz="1800" b="0" dirty="0">
                <a:latin typeface="Verdana" panose="020B0604030504040204" pitchFamily="34" charset="0"/>
                <a:ea typeface="Verdana" panose="020B0604030504040204" pitchFamily="34" charset="0"/>
                <a:cs typeface="Verdana" panose="020B0604030504040204" pitchFamily="34" charset="0"/>
              </a:rPr>
              <a:t>surface.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1828800" y="1371600"/>
            <a:ext cx="4672012" cy="2971471"/>
          </a:xfrm>
          <a:prstGeom prst="rect">
            <a:avLst/>
          </a:prstGeom>
        </p:spPr>
      </p:pic>
    </p:spTree>
    <p:extLst>
      <p:ext uri="{BB962C8B-B14F-4D97-AF65-F5344CB8AC3E}">
        <p14:creationId xmlns:p14="http://schemas.microsoft.com/office/powerpoint/2010/main" val="360623532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Sequencing</a:t>
            </a:r>
            <a:endParaRPr lang="en-US" dirty="0"/>
          </a:p>
        </p:txBody>
      </p:sp>
      <p:sp>
        <p:nvSpPr>
          <p:cNvPr id="3" name="Text Placeholder 2"/>
          <p:cNvSpPr>
            <a:spLocks noGrp="1"/>
          </p:cNvSpPr>
          <p:nvPr>
            <p:ph type="body" sz="quarter" idx="10"/>
          </p:nvPr>
        </p:nvSpPr>
        <p:spPr>
          <a:xfrm>
            <a:off x="457200" y="4724400"/>
            <a:ext cx="8040688" cy="1246495"/>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3 x 2 black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magnetic/dry-erase </a:t>
            </a:r>
            <a:r>
              <a:rPr lang="en-US" sz="1800" b="0" dirty="0">
                <a:latin typeface="Verdana" panose="020B0604030504040204" pitchFamily="34" charset="0"/>
                <a:ea typeface="Verdana" panose="020B0604030504040204" pitchFamily="34" charset="0"/>
                <a:cs typeface="Verdana" panose="020B0604030504040204" pitchFamily="34" charset="0"/>
              </a:rPr>
              <a:t>side </a:t>
            </a:r>
            <a:r>
              <a:rPr lang="en-US" sz="1800" b="0" dirty="0" smtClean="0">
                <a:latin typeface="Verdana" panose="020B0604030504040204" pitchFamily="34" charset="0"/>
                <a:ea typeface="Verdana" panose="020B0604030504040204" pitchFamily="34" charset="0"/>
                <a:cs typeface="Verdana" panose="020B0604030504040204" pitchFamily="34" charset="0"/>
              </a:rPr>
              <a:t>of APH’s </a:t>
            </a:r>
            <a:r>
              <a:rPr lang="en-US" sz="1800" b="0" dirty="0">
                <a:latin typeface="Verdana" panose="020B0604030504040204" pitchFamily="34" charset="0"/>
                <a:ea typeface="Verdana" panose="020B0604030504040204" pitchFamily="34" charset="0"/>
                <a:cs typeface="Verdana" panose="020B0604030504040204" pitchFamily="34" charset="0"/>
              </a:rPr>
              <a:t>All-In-One Board. Magnetic red </a:t>
            </a:r>
            <a:r>
              <a:rPr lang="en-US" sz="1800" b="0" dirty="0" smtClean="0">
                <a:latin typeface="Verdana" panose="020B0604030504040204" pitchFamily="34" charset="0"/>
                <a:ea typeface="Verdana" panose="020B0604030504040204" pitchFamily="34" charset="0"/>
                <a:cs typeface="Verdana" panose="020B0604030504040204" pitchFamily="34" charset="0"/>
              </a:rPr>
              <a:t>circles (borrowed </a:t>
            </a:r>
            <a:r>
              <a:rPr lang="en-US" sz="1800" b="0" dirty="0">
                <a:latin typeface="Verdana" panose="020B0604030504040204" pitchFamily="34" charset="0"/>
                <a:ea typeface="Verdana" panose="020B0604030504040204" pitchFamily="34" charset="0"/>
                <a:cs typeface="Verdana" panose="020B0604030504040204" pitchFamily="34" charset="0"/>
              </a:rPr>
              <a:t>from APH’s </a:t>
            </a:r>
            <a:r>
              <a:rPr lang="en-US" sz="1800" b="0" dirty="0" smtClean="0">
                <a:latin typeface="Verdana" panose="020B0604030504040204" pitchFamily="34" charset="0"/>
                <a:ea typeface="Verdana" panose="020B0604030504040204" pitchFamily="34" charset="0"/>
                <a:cs typeface="Verdana" panose="020B0604030504040204" pitchFamily="34" charset="0"/>
              </a:rPr>
              <a:t>Textured Sorting </a:t>
            </a:r>
            <a:r>
              <a:rPr lang="en-US" sz="1800" b="0" dirty="0">
                <a:latin typeface="Verdana" panose="020B0604030504040204" pitchFamily="34" charset="0"/>
                <a:ea typeface="Verdana" panose="020B0604030504040204" pitchFamily="34" charset="0"/>
                <a:cs typeface="Verdana" panose="020B0604030504040204" pitchFamily="34" charset="0"/>
              </a:rPr>
              <a:t>Circles and Shapes kit) </a:t>
            </a:r>
            <a:r>
              <a:rPr lang="en-US" sz="1800" b="0" dirty="0" smtClean="0">
                <a:latin typeface="Verdana" panose="020B0604030504040204" pitchFamily="34" charset="0"/>
                <a:ea typeface="Verdana" panose="020B0604030504040204" pitchFamily="34" charset="0"/>
                <a:cs typeface="Verdana" panose="020B0604030504040204" pitchFamily="34" charset="0"/>
              </a:rPr>
              <a:t>are displayed </a:t>
            </a:r>
            <a:r>
              <a:rPr lang="en-US" sz="1800" b="0" dirty="0">
                <a:latin typeface="Verdana" panose="020B0604030504040204" pitchFamily="34" charset="0"/>
                <a:ea typeface="Verdana" panose="020B0604030504040204" pitchFamily="34" charset="0"/>
                <a:cs typeface="Verdana" panose="020B0604030504040204" pitchFamily="34" charset="0"/>
              </a:rPr>
              <a:t>in order of increasing </a:t>
            </a:r>
            <a:r>
              <a:rPr lang="en-US" sz="1800" b="0" dirty="0" smtClean="0">
                <a:latin typeface="Verdana" panose="020B0604030504040204" pitchFamily="34" charset="0"/>
                <a:ea typeface="Verdana" panose="020B0604030504040204" pitchFamily="34" charset="0"/>
                <a:cs typeface="Verdana" panose="020B0604030504040204" pitchFamily="34" charset="0"/>
              </a:rPr>
              <a:t>quantity (1 </a:t>
            </a:r>
            <a:r>
              <a:rPr lang="en-US" sz="1800" b="0" dirty="0">
                <a:latin typeface="Verdana" panose="020B0604030504040204" pitchFamily="34" charset="0"/>
                <a:ea typeface="Verdana" panose="020B0604030504040204" pitchFamily="34" charset="0"/>
                <a:cs typeface="Verdana" panose="020B0604030504040204" pitchFamily="34" charset="0"/>
              </a:rPr>
              <a:t>to 3) in the top </a:t>
            </a:r>
            <a:r>
              <a:rPr lang="en-US" sz="1800" b="0" dirty="0" smtClean="0">
                <a:latin typeface="Verdana" panose="020B0604030504040204" pitchFamily="34" charset="0"/>
                <a:ea typeface="Verdana" panose="020B0604030504040204" pitchFamily="34" charset="0"/>
                <a:cs typeface="Verdana" panose="020B0604030504040204" pitchFamily="34" charset="0"/>
              </a:rPr>
              <a:t>row and </a:t>
            </a:r>
            <a:r>
              <a:rPr lang="en-US" sz="1800" b="0" dirty="0">
                <a:latin typeface="Verdana" panose="020B0604030504040204" pitchFamily="34" charset="0"/>
                <a:ea typeface="Verdana" panose="020B0604030504040204" pitchFamily="34" charset="0"/>
                <a:cs typeface="Verdana" panose="020B0604030504040204" pitchFamily="34" charset="0"/>
              </a:rPr>
              <a:t>continued in the bottom row. The magnetic </a:t>
            </a:r>
            <a:r>
              <a:rPr lang="en-US" sz="1800" b="0" dirty="0" smtClean="0">
                <a:latin typeface="Verdana" panose="020B0604030504040204" pitchFamily="34" charset="0"/>
                <a:ea typeface="Verdana" panose="020B0604030504040204" pitchFamily="34" charset="0"/>
                <a:cs typeface="Verdana" panose="020B0604030504040204" pitchFamily="34" charset="0"/>
              </a:rPr>
              <a:t>circles are </a:t>
            </a:r>
            <a:r>
              <a:rPr lang="en-US" sz="1800" b="0" dirty="0">
                <a:latin typeface="Verdana" panose="020B0604030504040204" pitchFamily="34" charset="0"/>
                <a:ea typeface="Verdana" panose="020B0604030504040204" pitchFamily="34" charset="0"/>
                <a:cs typeface="Verdana" panose="020B0604030504040204" pitchFamily="34" charset="0"/>
              </a:rPr>
              <a:t>all </a:t>
            </a:r>
            <a:r>
              <a:rPr lang="en-US" sz="1800" b="0" dirty="0" smtClean="0">
                <a:latin typeface="Verdana" panose="020B0604030504040204" pitchFamily="34" charset="0"/>
                <a:ea typeface="Verdana" panose="020B0604030504040204" pitchFamily="34" charset="0"/>
                <a:cs typeface="Verdana" panose="020B0604030504040204" pitchFamily="34" charset="0"/>
              </a:rPr>
              <a:t>red in </a:t>
            </a:r>
            <a:r>
              <a:rPr lang="en-US" sz="1800" b="0" dirty="0">
                <a:latin typeface="Verdana" panose="020B0604030504040204" pitchFamily="34" charset="0"/>
                <a:ea typeface="Verdana" panose="020B0604030504040204" pitchFamily="34" charset="0"/>
                <a:cs typeface="Verdana" panose="020B0604030504040204" pitchFamily="34" charset="0"/>
              </a:rPr>
              <a:t>color, but vary in size.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2"/>
          <a:stretch>
            <a:fillRect/>
          </a:stretch>
        </p:blipFill>
        <p:spPr>
          <a:xfrm>
            <a:off x="1981200" y="1600200"/>
            <a:ext cx="4595812" cy="2886900"/>
          </a:xfrm>
          <a:prstGeom prst="rect">
            <a:avLst/>
          </a:prstGeom>
        </p:spPr>
      </p:pic>
    </p:spTree>
    <p:extLst>
      <p:ext uri="{BB962C8B-B14F-4D97-AF65-F5344CB8AC3E}">
        <p14:creationId xmlns:p14="http://schemas.microsoft.com/office/powerpoint/2010/main" val="230305387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Sequencing</a:t>
            </a:r>
            <a:endParaRPr lang="en-US" dirty="0"/>
          </a:p>
        </p:txBody>
      </p:sp>
      <p:sp>
        <p:nvSpPr>
          <p:cNvPr id="3" name="Text Placeholder 2"/>
          <p:cNvSpPr>
            <a:spLocks noGrp="1"/>
          </p:cNvSpPr>
          <p:nvPr>
            <p:ph type="body" sz="quarter" idx="10"/>
          </p:nvPr>
        </p:nvSpPr>
        <p:spPr>
          <a:xfrm>
            <a:off x="551656" y="4419600"/>
            <a:ext cx="8040688" cy="1495794"/>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This example shows a pattern sequence of gingerbread </a:t>
            </a:r>
            <a:r>
              <a:rPr lang="en-US" sz="1800" b="0" dirty="0" smtClean="0">
                <a:latin typeface="Verdana" panose="020B0604030504040204" pitchFamily="34" charset="0"/>
                <a:ea typeface="Verdana" panose="020B0604030504040204" pitchFamily="34" charset="0"/>
                <a:cs typeface="Verdana" panose="020B0604030504040204" pitchFamily="34" charset="0"/>
              </a:rPr>
              <a:t>men cutouts within </a:t>
            </a:r>
            <a:r>
              <a:rPr lang="en-US" sz="1800" b="0" dirty="0">
                <a:latin typeface="Verdana" panose="020B0604030504040204" pitchFamily="34" charset="0"/>
                <a:ea typeface="Verdana" panose="020B0604030504040204" pitchFamily="34" charset="0"/>
                <a:cs typeface="Verdana" panose="020B0604030504040204" pitchFamily="34" charset="0"/>
              </a:rPr>
              <a:t>the windows of the large 3 x 2 black </a:t>
            </a:r>
            <a:r>
              <a:rPr lang="en-US" sz="1800" b="0" dirty="0" smtClean="0">
                <a:latin typeface="Verdana" panose="020B0604030504040204" pitchFamily="34" charset="0"/>
                <a:ea typeface="Verdana" panose="020B0604030504040204" pitchFamily="34" charset="0"/>
                <a:cs typeface="Verdana" panose="020B0604030504040204" pitchFamily="34" charset="0"/>
              </a:rPr>
              <a:t>frame positioned </a:t>
            </a:r>
            <a:r>
              <a:rPr lang="en-US" sz="1800" b="0" dirty="0">
                <a:latin typeface="Verdana" panose="020B0604030504040204" pitchFamily="34" charset="0"/>
                <a:ea typeface="Verdana" panose="020B0604030504040204" pitchFamily="34" charset="0"/>
                <a:cs typeface="Verdana" panose="020B0604030504040204" pitchFamily="34" charset="0"/>
              </a:rPr>
              <a:t>on </a:t>
            </a:r>
            <a:r>
              <a:rPr lang="en-US" sz="1800" b="0" dirty="0" smtClean="0">
                <a:latin typeface="Verdana" panose="020B0604030504040204" pitchFamily="34" charset="0"/>
                <a:ea typeface="Verdana" panose="020B0604030504040204" pitchFamily="34" charset="0"/>
                <a:cs typeface="Verdana" panose="020B0604030504040204" pitchFamily="34" charset="0"/>
              </a:rPr>
              <a:t>the magnetic/dry-erase </a:t>
            </a:r>
            <a:r>
              <a:rPr lang="en-US" sz="1800" b="0" dirty="0">
                <a:latin typeface="Verdana" panose="020B0604030504040204" pitchFamily="34" charset="0"/>
                <a:ea typeface="Verdana" panose="020B0604030504040204" pitchFamily="34" charset="0"/>
                <a:cs typeface="Verdana" panose="020B0604030504040204" pitchFamily="34" charset="0"/>
              </a:rPr>
              <a:t>side of APH’s </a:t>
            </a:r>
            <a:r>
              <a:rPr lang="en-US" sz="1800" b="0" dirty="0" smtClean="0">
                <a:latin typeface="Verdana" panose="020B0604030504040204" pitchFamily="34" charset="0"/>
                <a:ea typeface="Verdana" panose="020B0604030504040204" pitchFamily="34" charset="0"/>
                <a:cs typeface="Verdana" panose="020B0604030504040204" pitchFamily="34" charset="0"/>
              </a:rPr>
              <a:t>All-in-One </a:t>
            </a:r>
            <a:r>
              <a:rPr lang="en-US" sz="1800" b="0" dirty="0">
                <a:latin typeface="Verdana" panose="020B0604030504040204" pitchFamily="34" charset="0"/>
                <a:ea typeface="Verdana" panose="020B0604030504040204" pitchFamily="34" charset="0"/>
                <a:cs typeface="Verdana" panose="020B0604030504040204" pitchFamily="34" charset="0"/>
              </a:rPr>
              <a:t>Board. A </a:t>
            </a:r>
            <a:r>
              <a:rPr lang="en-US" sz="1800" b="0" dirty="0" smtClean="0">
                <a:latin typeface="Verdana" panose="020B0604030504040204" pitchFamily="34" charset="0"/>
                <a:ea typeface="Verdana" panose="020B0604030504040204" pitchFamily="34" charset="0"/>
                <a:cs typeface="Verdana" panose="020B0604030504040204" pitchFamily="34" charset="0"/>
              </a:rPr>
              <a:t>new tactile/print feature </a:t>
            </a:r>
            <a:r>
              <a:rPr lang="en-US" sz="1800" b="0" dirty="0">
                <a:latin typeface="Verdana" panose="020B0604030504040204" pitchFamily="34" charset="0"/>
                <a:ea typeface="Verdana" panose="020B0604030504040204" pitchFamily="34" charset="0"/>
                <a:cs typeface="Verdana" panose="020B0604030504040204" pitchFamily="34" charset="0"/>
              </a:rPr>
              <a:t>(e.g., bow tie, </a:t>
            </a:r>
            <a:r>
              <a:rPr lang="en-US" sz="1800" b="0" dirty="0" smtClean="0">
                <a:latin typeface="Verdana" panose="020B0604030504040204" pitchFamily="34" charset="0"/>
                <a:ea typeface="Verdana" panose="020B0604030504040204" pitchFamily="34" charset="0"/>
                <a:cs typeface="Verdana" panose="020B0604030504040204" pitchFamily="34" charset="0"/>
              </a:rPr>
              <a:t>zigzag line </a:t>
            </a:r>
            <a:r>
              <a:rPr lang="en-US" sz="1800" b="0" dirty="0">
                <a:latin typeface="Verdana" panose="020B0604030504040204" pitchFamily="34" charset="0"/>
                <a:ea typeface="Verdana" panose="020B0604030504040204" pitchFamily="34" charset="0"/>
                <a:cs typeface="Verdana" panose="020B0604030504040204" pitchFamily="34" charset="0"/>
              </a:rPr>
              <a:t>on arm, and button) </a:t>
            </a:r>
            <a:r>
              <a:rPr lang="en-US" sz="1800" b="0" dirty="0" smtClean="0">
                <a:latin typeface="Verdana" panose="020B0604030504040204" pitchFamily="34" charset="0"/>
                <a:ea typeface="Verdana" panose="020B0604030504040204" pitchFamily="34" charset="0"/>
                <a:cs typeface="Verdana" panose="020B0604030504040204" pitchFamily="34" charset="0"/>
              </a:rPr>
              <a:t>is added </a:t>
            </a:r>
            <a:r>
              <a:rPr lang="en-US" sz="1800" b="0" dirty="0">
                <a:latin typeface="Verdana" panose="020B0604030504040204" pitchFamily="34" charset="0"/>
                <a:ea typeface="Verdana" panose="020B0604030504040204" pitchFamily="34" charset="0"/>
                <a:cs typeface="Verdana" panose="020B0604030504040204" pitchFamily="34" charset="0"/>
              </a:rPr>
              <a:t>from one </a:t>
            </a:r>
            <a:r>
              <a:rPr lang="en-US" sz="1800" b="0" dirty="0" smtClean="0">
                <a:latin typeface="Verdana" panose="020B0604030504040204" pitchFamily="34" charset="0"/>
                <a:ea typeface="Verdana" panose="020B0604030504040204" pitchFamily="34" charset="0"/>
                <a:cs typeface="Verdana" panose="020B0604030504040204" pitchFamily="34" charset="0"/>
              </a:rPr>
              <a:t>gingerbread man </a:t>
            </a:r>
            <a:r>
              <a:rPr lang="en-US" sz="1800" b="0" dirty="0">
                <a:latin typeface="Verdana" panose="020B0604030504040204" pitchFamily="34" charset="0"/>
                <a:ea typeface="Verdana" panose="020B0604030504040204" pitchFamily="34" charset="0"/>
                <a:cs typeface="Verdana" panose="020B0604030504040204" pitchFamily="34" charset="0"/>
              </a:rPr>
              <a:t>to the next. The </a:t>
            </a:r>
            <a:r>
              <a:rPr lang="en-US" sz="1800" b="0" dirty="0" smtClean="0">
                <a:latin typeface="Verdana" panose="020B0604030504040204" pitchFamily="34" charset="0"/>
                <a:ea typeface="Verdana" panose="020B0604030504040204" pitchFamily="34" charset="0"/>
                <a:cs typeface="Verdana" panose="020B0604030504040204" pitchFamily="34" charset="0"/>
              </a:rPr>
              <a:t>pattern begins in the </a:t>
            </a:r>
            <a:r>
              <a:rPr lang="en-US" sz="1800" b="0" dirty="0">
                <a:latin typeface="Verdana" panose="020B0604030504040204" pitchFamily="34" charset="0"/>
                <a:ea typeface="Verdana" panose="020B0604030504040204" pitchFamily="34" charset="0"/>
                <a:cs typeface="Verdana" panose="020B0604030504040204" pitchFamily="34" charset="0"/>
              </a:rPr>
              <a:t>top left </a:t>
            </a:r>
            <a:r>
              <a:rPr lang="en-US" sz="1800" b="0" dirty="0" smtClean="0">
                <a:latin typeface="Verdana" panose="020B0604030504040204" pitchFamily="34" charset="0"/>
                <a:ea typeface="Verdana" panose="020B0604030504040204" pitchFamily="34" charset="0"/>
                <a:cs typeface="Verdana" panose="020B0604030504040204" pitchFamily="34" charset="0"/>
              </a:rPr>
              <a:t>window and </a:t>
            </a:r>
            <a:r>
              <a:rPr lang="en-US" sz="1800" b="0" dirty="0">
                <a:latin typeface="Verdana" panose="020B0604030504040204" pitchFamily="34" charset="0"/>
                <a:ea typeface="Verdana" panose="020B0604030504040204" pitchFamily="34" charset="0"/>
                <a:cs typeface="Verdana" panose="020B0604030504040204" pitchFamily="34" charset="0"/>
              </a:rPr>
              <a:t>continues, left to right, </a:t>
            </a:r>
            <a:r>
              <a:rPr lang="en-US" sz="1800" b="0" dirty="0" smtClean="0">
                <a:latin typeface="Verdana" panose="020B0604030504040204" pitchFamily="34" charset="0"/>
                <a:ea typeface="Verdana" panose="020B0604030504040204" pitchFamily="34" charset="0"/>
                <a:cs typeface="Verdana" panose="020B0604030504040204" pitchFamily="34" charset="0"/>
              </a:rPr>
              <a:t>in the </a:t>
            </a:r>
            <a:r>
              <a:rPr lang="en-US" sz="1800" b="0" dirty="0">
                <a:latin typeface="Verdana" panose="020B0604030504040204" pitchFamily="34" charset="0"/>
                <a:ea typeface="Verdana" panose="020B0604030504040204" pitchFamily="34" charset="0"/>
                <a:cs typeface="Verdana" panose="020B0604030504040204" pitchFamily="34" charset="0"/>
              </a:rPr>
              <a:t>bottom row.</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438400" y="1524000"/>
            <a:ext cx="3810000" cy="2621064"/>
          </a:xfrm>
          <a:prstGeom prst="rect">
            <a:avLst/>
          </a:prstGeom>
        </p:spPr>
      </p:pic>
    </p:spTree>
    <p:extLst>
      <p:ext uri="{BB962C8B-B14F-4D97-AF65-F5344CB8AC3E}">
        <p14:creationId xmlns:p14="http://schemas.microsoft.com/office/powerpoint/2010/main" val="21859057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Sequencing</a:t>
            </a:r>
            <a:endParaRPr lang="en-US" dirty="0"/>
          </a:p>
        </p:txBody>
      </p:sp>
      <p:sp>
        <p:nvSpPr>
          <p:cNvPr id="3" name="Text Placeholder 2"/>
          <p:cNvSpPr>
            <a:spLocks noGrp="1"/>
          </p:cNvSpPr>
          <p:nvPr>
            <p:ph type="body" sz="quarter" idx="10"/>
          </p:nvPr>
        </p:nvSpPr>
        <p:spPr>
          <a:xfrm>
            <a:off x="745172" y="4058748"/>
            <a:ext cx="8040688" cy="2299091"/>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3 x 2 black frame is positioned on the </a:t>
            </a:r>
            <a:r>
              <a:rPr lang="en-US" sz="1800" b="0" dirty="0" smtClean="0">
                <a:latin typeface="Verdana" panose="020B0604030504040204" pitchFamily="34" charset="0"/>
                <a:ea typeface="Verdana" panose="020B0604030504040204" pitchFamily="34" charset="0"/>
                <a:cs typeface="Verdana" panose="020B0604030504040204" pitchFamily="34" charset="0"/>
              </a:rPr>
              <a:t>magnetic/dry-erase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A yellow acetate sheet </a:t>
            </a:r>
            <a:r>
              <a:rPr lang="en-US" sz="1800" b="0" dirty="0" smtClean="0">
                <a:latin typeface="Verdana" panose="020B0604030504040204" pitchFamily="34" charset="0"/>
                <a:ea typeface="Verdana" panose="020B0604030504040204" pitchFamily="34" charset="0"/>
                <a:cs typeface="Verdana" panose="020B0604030504040204" pitchFamily="34" charset="0"/>
              </a:rPr>
              <a:t>is positioned underneath </a:t>
            </a:r>
            <a:r>
              <a:rPr lang="en-US" sz="1800" b="0" dirty="0">
                <a:latin typeface="Verdana" panose="020B0604030504040204" pitchFamily="34" charset="0"/>
                <a:ea typeface="Verdana" panose="020B0604030504040204" pitchFamily="34" charset="0"/>
                <a:cs typeface="Verdana" panose="020B0604030504040204" pitchFamily="34" charset="0"/>
              </a:rPr>
              <a:t>the frame to provide extra visual </a:t>
            </a:r>
            <a:r>
              <a:rPr lang="en-US" sz="1800" b="0" dirty="0" smtClean="0">
                <a:latin typeface="Verdana" panose="020B0604030504040204" pitchFamily="34" charset="0"/>
                <a:ea typeface="Verdana" panose="020B0604030504040204" pitchFamily="34" charset="0"/>
                <a:cs typeface="Verdana" panose="020B0604030504040204" pitchFamily="34" charset="0"/>
              </a:rPr>
              <a:t>contrast for </a:t>
            </a:r>
            <a:r>
              <a:rPr lang="en-US" sz="1800" b="0" dirty="0">
                <a:latin typeface="Verdana" panose="020B0604030504040204" pitchFamily="34" charset="0"/>
                <a:ea typeface="Verdana" panose="020B0604030504040204" pitchFamily="34" charset="0"/>
                <a:cs typeface="Verdana" panose="020B0604030504040204" pitchFamily="34" charset="0"/>
              </a:rPr>
              <a:t>the spider web cards positioned in the frames. Six spider </a:t>
            </a:r>
            <a:r>
              <a:rPr lang="en-US" sz="1800" b="0" dirty="0" smtClean="0">
                <a:latin typeface="Verdana" panose="020B0604030504040204" pitchFamily="34" charset="0"/>
                <a:ea typeface="Verdana" panose="020B0604030504040204" pitchFamily="34" charset="0"/>
                <a:cs typeface="Verdana" panose="020B0604030504040204" pitchFamily="34" charset="0"/>
              </a:rPr>
              <a:t>web cards </a:t>
            </a:r>
            <a:r>
              <a:rPr lang="en-US" sz="1800" b="0" dirty="0">
                <a:latin typeface="Verdana" panose="020B0604030504040204" pitchFamily="34" charset="0"/>
                <a:ea typeface="Verdana" panose="020B0604030504040204" pitchFamily="34" charset="0"/>
                <a:cs typeface="Verdana" panose="020B0604030504040204" pitchFamily="34" charset="0"/>
              </a:rPr>
              <a:t>(</a:t>
            </a:r>
            <a:r>
              <a:rPr lang="en-US" sz="1800" b="0" dirty="0" smtClean="0">
                <a:latin typeface="Verdana" panose="020B0604030504040204" pitchFamily="34" charset="0"/>
                <a:ea typeface="Verdana" panose="020B0604030504040204" pitchFamily="34" charset="0"/>
                <a:cs typeface="Verdana" panose="020B0604030504040204" pitchFamily="34" charset="0"/>
              </a:rPr>
              <a:t>borrowed from </a:t>
            </a:r>
            <a:r>
              <a:rPr lang="en-US" sz="1800" b="0" dirty="0">
                <a:latin typeface="Verdana" panose="020B0604030504040204" pitchFamily="34" charset="0"/>
                <a:ea typeface="Verdana" panose="020B0604030504040204" pitchFamily="34" charset="0"/>
                <a:cs typeface="Verdana" panose="020B0604030504040204" pitchFamily="34" charset="0"/>
              </a:rPr>
              <a:t>APH’s Sense of Science: ANIMALS kit) </a:t>
            </a:r>
            <a:r>
              <a:rPr lang="en-US" sz="1800" b="0" dirty="0" smtClean="0">
                <a:latin typeface="Verdana" panose="020B0604030504040204" pitchFamily="34" charset="0"/>
                <a:ea typeface="Verdana" panose="020B0604030504040204" pitchFamily="34" charset="0"/>
                <a:cs typeface="Verdana" panose="020B0604030504040204" pitchFamily="34" charset="0"/>
              </a:rPr>
              <a:t>are shown </a:t>
            </a:r>
            <a:r>
              <a:rPr lang="en-US" sz="1800" b="0" dirty="0">
                <a:latin typeface="Verdana" panose="020B0604030504040204" pitchFamily="34" charset="0"/>
                <a:ea typeface="Verdana" panose="020B0604030504040204" pitchFamily="34" charset="0"/>
                <a:cs typeface="Verdana" panose="020B0604030504040204" pitchFamily="34" charset="0"/>
              </a:rPr>
              <a:t>in order </a:t>
            </a:r>
            <a:r>
              <a:rPr lang="en-US" sz="1800" b="0" dirty="0" smtClean="0">
                <a:latin typeface="Verdana" panose="020B0604030504040204" pitchFamily="34" charset="0"/>
                <a:ea typeface="Verdana" panose="020B0604030504040204" pitchFamily="34" charset="0"/>
                <a:cs typeface="Verdana" panose="020B0604030504040204" pitchFamily="34" charset="0"/>
              </a:rPr>
              <a:t>of increasing </a:t>
            </a:r>
            <a:r>
              <a:rPr lang="en-US" sz="1800" b="0" dirty="0">
                <a:latin typeface="Verdana" panose="020B0604030504040204" pitchFamily="34" charset="0"/>
                <a:ea typeface="Verdana" panose="020B0604030504040204" pitchFamily="34" charset="0"/>
                <a:cs typeface="Verdana" panose="020B0604030504040204" pitchFamily="34" charset="0"/>
              </a:rPr>
              <a:t>size beginning in the upper row (</a:t>
            </a:r>
            <a:r>
              <a:rPr lang="en-US" sz="1800" b="0" dirty="0" smtClean="0">
                <a:latin typeface="Verdana" panose="020B0604030504040204" pitchFamily="34" charset="0"/>
                <a:ea typeface="Verdana" panose="020B0604030504040204" pitchFamily="34" charset="0"/>
                <a:cs typeface="Verdana" panose="020B0604030504040204" pitchFamily="34" charset="0"/>
              </a:rPr>
              <a:t>left to </a:t>
            </a:r>
            <a:r>
              <a:rPr lang="en-US" sz="1800" b="0" dirty="0">
                <a:latin typeface="Verdana" panose="020B0604030504040204" pitchFamily="34" charset="0"/>
                <a:ea typeface="Verdana" panose="020B0604030504040204" pitchFamily="34" charset="0"/>
                <a:cs typeface="Verdana" panose="020B0604030504040204" pitchFamily="34" charset="0"/>
              </a:rPr>
              <a:t>right), and </a:t>
            </a:r>
            <a:r>
              <a:rPr lang="en-US" sz="1800" b="0" dirty="0" smtClean="0">
                <a:latin typeface="Verdana" panose="020B0604030504040204" pitchFamily="34" charset="0"/>
                <a:ea typeface="Verdana" panose="020B0604030504040204" pitchFamily="34" charset="0"/>
                <a:cs typeface="Verdana" panose="020B0604030504040204" pitchFamily="34" charset="0"/>
              </a:rPr>
              <a:t>then continuing (left </a:t>
            </a:r>
            <a:r>
              <a:rPr lang="en-US" sz="1800" b="0" dirty="0">
                <a:latin typeface="Verdana" panose="020B0604030504040204" pitchFamily="34" charset="0"/>
                <a:ea typeface="Verdana" panose="020B0604030504040204" pitchFamily="34" charset="0"/>
                <a:cs typeface="Verdana" panose="020B0604030504040204" pitchFamily="34" charset="0"/>
              </a:rPr>
              <a:t>to right) within the </a:t>
            </a:r>
            <a:r>
              <a:rPr lang="en-US" sz="1800" b="0" dirty="0" smtClean="0">
                <a:latin typeface="Verdana" panose="020B0604030504040204" pitchFamily="34" charset="0"/>
                <a:ea typeface="Verdana" panose="020B0604030504040204" pitchFamily="34" charset="0"/>
                <a:cs typeface="Verdana" panose="020B0604030504040204" pitchFamily="34" charset="0"/>
              </a:rPr>
              <a:t>windows of </a:t>
            </a:r>
            <a:r>
              <a:rPr lang="en-US" sz="1800" b="0" dirty="0">
                <a:latin typeface="Verdana" panose="020B0604030504040204" pitchFamily="34" charset="0"/>
                <a:ea typeface="Verdana" panose="020B0604030504040204" pitchFamily="34" charset="0"/>
                <a:cs typeface="Verdana" panose="020B0604030504040204" pitchFamily="34" charset="0"/>
              </a:rPr>
              <a:t>the bottom row. </a:t>
            </a:r>
            <a:r>
              <a:rPr lang="en-US" sz="1800" b="0" dirty="0" smtClean="0">
                <a:latin typeface="Verdana" panose="020B0604030504040204" pitchFamily="34" charset="0"/>
                <a:ea typeface="Verdana" panose="020B0604030504040204" pitchFamily="34" charset="0"/>
                <a:cs typeface="Verdana" panose="020B0604030504040204" pitchFamily="34" charset="0"/>
              </a:rPr>
              <a:t>The cards cling </a:t>
            </a:r>
            <a:r>
              <a:rPr lang="en-US" sz="1800" b="0" dirty="0">
                <a:latin typeface="Verdana" panose="020B0604030504040204" pitchFamily="34" charset="0"/>
                <a:ea typeface="Verdana" panose="020B0604030504040204" pitchFamily="34" charset="0"/>
                <a:cs typeface="Verdana" panose="020B0604030504040204" pitchFamily="34" charset="0"/>
              </a:rPr>
              <a:t>to the acetate layer </a:t>
            </a:r>
            <a:r>
              <a:rPr lang="en-US" sz="1800" b="0" dirty="0" smtClean="0">
                <a:latin typeface="Verdana" panose="020B0604030504040204" pitchFamily="34" charset="0"/>
                <a:ea typeface="Verdana" panose="020B0604030504040204" pitchFamily="34" charset="0"/>
                <a:cs typeface="Verdana" panose="020B0604030504040204" pitchFamily="34" charset="0"/>
              </a:rPr>
              <a:t>and are </a:t>
            </a:r>
            <a:r>
              <a:rPr lang="en-US" sz="1800" b="0" dirty="0">
                <a:latin typeface="Verdana" panose="020B0604030504040204" pitchFamily="34" charset="0"/>
                <a:ea typeface="Verdana" panose="020B0604030504040204" pitchFamily="34" charset="0"/>
                <a:cs typeface="Verdana" panose="020B0604030504040204" pitchFamily="34" charset="0"/>
              </a:rPr>
              <a:t>slipped behind each </a:t>
            </a:r>
            <a:r>
              <a:rPr lang="en-US" sz="1800" b="0" dirty="0" smtClean="0">
                <a:latin typeface="Verdana" panose="020B0604030504040204" pitchFamily="34" charset="0"/>
                <a:ea typeface="Verdana" panose="020B0604030504040204" pitchFamily="34" charset="0"/>
                <a:cs typeface="Verdana" panose="020B0604030504040204" pitchFamily="34" charset="0"/>
              </a:rPr>
              <a:t>open window </a:t>
            </a:r>
            <a:r>
              <a:rPr lang="en-US" sz="1800" b="0" dirty="0">
                <a:latin typeface="Verdana" panose="020B0604030504040204" pitchFamily="34" charset="0"/>
                <a:ea typeface="Verdana" panose="020B0604030504040204" pitchFamily="34" charset="0"/>
                <a:cs typeface="Verdana" panose="020B0604030504040204" pitchFamily="34" charset="0"/>
              </a:rPr>
              <a:t>for secure placement.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133600" y="1295400"/>
            <a:ext cx="4226298" cy="2763348"/>
          </a:xfrm>
          <a:prstGeom prst="rect">
            <a:avLst/>
          </a:prstGeom>
        </p:spPr>
      </p:pic>
    </p:spTree>
    <p:extLst>
      <p:ext uri="{BB962C8B-B14F-4D97-AF65-F5344CB8AC3E}">
        <p14:creationId xmlns:p14="http://schemas.microsoft.com/office/powerpoint/2010/main" val="38073797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Completion</a:t>
            </a:r>
            <a:endParaRPr lang="en-US" dirty="0"/>
          </a:p>
        </p:txBody>
      </p:sp>
      <p:sp>
        <p:nvSpPr>
          <p:cNvPr id="3" name="Text Placeholder 2"/>
          <p:cNvSpPr>
            <a:spLocks noGrp="1"/>
          </p:cNvSpPr>
          <p:nvPr>
            <p:ph type="body" sz="quarter" idx="10"/>
          </p:nvPr>
        </p:nvSpPr>
        <p:spPr>
          <a:xfrm>
            <a:off x="551656" y="4343400"/>
            <a:ext cx="8040688" cy="1994392"/>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of APH’s </a:t>
            </a:r>
            <a:r>
              <a:rPr lang="en-US" sz="1800" b="0" dirty="0">
                <a:latin typeface="Verdana" panose="020B0604030504040204" pitchFamily="34" charset="0"/>
                <a:ea typeface="Verdana" panose="020B0604030504040204" pitchFamily="34" charset="0"/>
                <a:cs typeface="Verdana" panose="020B0604030504040204" pitchFamily="34" charset="0"/>
              </a:rPr>
              <a:t>All-In-One Board. In the first four </a:t>
            </a:r>
            <a:r>
              <a:rPr lang="en-US" sz="1800" b="0" dirty="0" smtClean="0">
                <a:latin typeface="Verdana" panose="020B0604030504040204" pitchFamily="34" charset="0"/>
                <a:ea typeface="Verdana" panose="020B0604030504040204" pitchFamily="34" charset="0"/>
                <a:cs typeface="Verdana" panose="020B0604030504040204" pitchFamily="34" charset="0"/>
              </a:rPr>
              <a:t>windows of </a:t>
            </a:r>
            <a:r>
              <a:rPr lang="en-US" sz="1800" b="0" dirty="0">
                <a:latin typeface="Verdana" panose="020B0604030504040204" pitchFamily="34" charset="0"/>
                <a:ea typeface="Verdana" panose="020B0604030504040204" pitchFamily="34" charset="0"/>
                <a:cs typeface="Verdana" panose="020B0604030504040204" pitchFamily="34" charset="0"/>
              </a:rPr>
              <a:t>the top row, </a:t>
            </a:r>
            <a:r>
              <a:rPr lang="en-US" sz="1800" b="0" dirty="0" smtClean="0">
                <a:latin typeface="Verdana" panose="020B0604030504040204" pitchFamily="34" charset="0"/>
                <a:ea typeface="Verdana" panose="020B0604030504040204" pitchFamily="34" charset="0"/>
                <a:cs typeface="Verdana" panose="020B0604030504040204" pitchFamily="34" charset="0"/>
              </a:rPr>
              <a:t>hook-backed craft </a:t>
            </a:r>
            <a:r>
              <a:rPr lang="en-US" sz="1800" b="0" dirty="0">
                <a:latin typeface="Verdana" panose="020B0604030504040204" pitchFamily="34" charset="0"/>
                <a:ea typeface="Verdana" panose="020B0604030504040204" pitchFamily="34" charset="0"/>
                <a:cs typeface="Verdana" panose="020B0604030504040204" pitchFamily="34" charset="0"/>
              </a:rPr>
              <a:t>eyes and curved </a:t>
            </a:r>
            <a:r>
              <a:rPr lang="en-US" sz="1800" b="0" dirty="0" smtClean="0">
                <a:latin typeface="Verdana" panose="020B0604030504040204" pitchFamily="34" charset="0"/>
                <a:ea typeface="Verdana" panose="020B0604030504040204" pitchFamily="34" charset="0"/>
                <a:cs typeface="Verdana" panose="020B0604030504040204" pitchFamily="34" charset="0"/>
              </a:rPr>
              <a:t>pieces (borrowed </a:t>
            </a:r>
            <a:r>
              <a:rPr lang="en-US" sz="1800" b="0" dirty="0">
                <a:latin typeface="Verdana" panose="020B0604030504040204" pitchFamily="34" charset="0"/>
                <a:ea typeface="Verdana" panose="020B0604030504040204" pitchFamily="34" charset="0"/>
                <a:cs typeface="Verdana" panose="020B0604030504040204" pitchFamily="34" charset="0"/>
              </a:rPr>
              <a:t>from APH’s Picture Maker kits) </a:t>
            </a:r>
            <a:r>
              <a:rPr lang="en-US" sz="1800" b="0" dirty="0" smtClean="0">
                <a:latin typeface="Verdana" panose="020B0604030504040204" pitchFamily="34" charset="0"/>
                <a:ea typeface="Verdana" panose="020B0604030504040204" pitchFamily="34" charset="0"/>
                <a:cs typeface="Verdana" panose="020B0604030504040204" pitchFamily="34" charset="0"/>
              </a:rPr>
              <a:t>are used </a:t>
            </a:r>
            <a:r>
              <a:rPr lang="en-US" sz="1800" b="0" dirty="0">
                <a:latin typeface="Verdana" panose="020B0604030504040204" pitchFamily="34" charset="0"/>
                <a:ea typeface="Verdana" panose="020B0604030504040204" pitchFamily="34" charset="0"/>
                <a:cs typeface="Verdana" panose="020B0604030504040204" pitchFamily="34" charset="0"/>
              </a:rPr>
              <a:t>to show </a:t>
            </a:r>
            <a:r>
              <a:rPr lang="en-US" sz="1800" b="0" dirty="0" smtClean="0">
                <a:latin typeface="Verdana" panose="020B0604030504040204" pitchFamily="34" charset="0"/>
                <a:ea typeface="Verdana" panose="020B0604030504040204" pitchFamily="34" charset="0"/>
                <a:cs typeface="Verdana" panose="020B0604030504040204" pitchFamily="34" charset="0"/>
              </a:rPr>
              <a:t>a repeating </a:t>
            </a:r>
            <a:r>
              <a:rPr lang="en-US" sz="1800" b="0" dirty="0">
                <a:latin typeface="Verdana" panose="020B0604030504040204" pitchFamily="34" charset="0"/>
                <a:ea typeface="Verdana" panose="020B0604030504040204" pitchFamily="34" charset="0"/>
                <a:cs typeface="Verdana" panose="020B0604030504040204" pitchFamily="34" charset="0"/>
              </a:rPr>
              <a:t>pattern of alternating smiley and frowny faces. </a:t>
            </a:r>
            <a:r>
              <a:rPr lang="en-US" sz="1800" b="0" dirty="0" smtClean="0">
                <a:latin typeface="Verdana" panose="020B0604030504040204" pitchFamily="34" charset="0"/>
                <a:ea typeface="Verdana" panose="020B0604030504040204" pitchFamily="34" charset="0"/>
                <a:cs typeface="Verdana" panose="020B0604030504040204" pitchFamily="34" charset="0"/>
              </a:rPr>
              <a:t>The fifth </a:t>
            </a:r>
            <a:r>
              <a:rPr lang="en-US" sz="1800" b="0" dirty="0">
                <a:latin typeface="Verdana" panose="020B0604030504040204" pitchFamily="34" charset="0"/>
                <a:ea typeface="Verdana" panose="020B0604030504040204" pitchFamily="34" charset="0"/>
                <a:cs typeface="Verdana" panose="020B0604030504040204" pitchFamily="34" charset="0"/>
              </a:rPr>
              <a:t>window is left blank so </a:t>
            </a:r>
            <a:r>
              <a:rPr lang="en-US" sz="1800" b="0" dirty="0" smtClean="0">
                <a:latin typeface="Verdana" panose="020B0604030504040204" pitchFamily="34" charset="0"/>
                <a:ea typeface="Verdana" panose="020B0604030504040204" pitchFamily="34" charset="0"/>
                <a:cs typeface="Verdana" panose="020B0604030504040204" pitchFamily="34" charset="0"/>
              </a:rPr>
              <a:t>the student </a:t>
            </a:r>
            <a:r>
              <a:rPr lang="en-US" sz="1800" b="0" dirty="0">
                <a:latin typeface="Verdana" panose="020B0604030504040204" pitchFamily="34" charset="0"/>
                <a:ea typeface="Verdana" panose="020B0604030504040204" pitchFamily="34" charset="0"/>
                <a:cs typeface="Verdana" panose="020B0604030504040204" pitchFamily="34" charset="0"/>
              </a:rPr>
              <a:t>can insert a smiley </a:t>
            </a:r>
            <a:r>
              <a:rPr lang="en-US" sz="1800" b="0" dirty="0" smtClean="0">
                <a:latin typeface="Verdana" panose="020B0604030504040204" pitchFamily="34" charset="0"/>
                <a:ea typeface="Verdana" panose="020B0604030504040204" pitchFamily="34" charset="0"/>
                <a:cs typeface="Verdana" panose="020B0604030504040204" pitchFamily="34" charset="0"/>
              </a:rPr>
              <a:t>face that completes </a:t>
            </a:r>
            <a:r>
              <a:rPr lang="en-US" sz="1800" b="0" dirty="0">
                <a:latin typeface="Verdana" panose="020B0604030504040204" pitchFamily="34" charset="0"/>
                <a:ea typeface="Verdana" panose="020B0604030504040204" pitchFamily="34" charset="0"/>
                <a:cs typeface="Verdana" panose="020B0604030504040204" pitchFamily="34" charset="0"/>
              </a:rPr>
              <a:t>the </a:t>
            </a:r>
            <a:r>
              <a:rPr lang="en-US" sz="1800" b="0" dirty="0" smtClean="0">
                <a:latin typeface="Verdana" panose="020B0604030504040204" pitchFamily="34" charset="0"/>
                <a:ea typeface="Verdana" panose="020B0604030504040204" pitchFamily="34" charset="0"/>
                <a:cs typeface="Verdana" panose="020B0604030504040204" pitchFamily="34" charset="0"/>
              </a:rPr>
              <a:t>pattern. If </a:t>
            </a:r>
            <a:r>
              <a:rPr lang="en-US" sz="1800" b="0" dirty="0">
                <a:latin typeface="Verdana" panose="020B0604030504040204" pitchFamily="34" charset="0"/>
                <a:ea typeface="Verdana" panose="020B0604030504040204" pitchFamily="34" charset="0"/>
                <a:cs typeface="Verdana" panose="020B0604030504040204" pitchFamily="34" charset="0"/>
              </a:rPr>
              <a:t>desired, the pattern can </a:t>
            </a:r>
            <a:r>
              <a:rPr lang="en-US" sz="1800" b="0" dirty="0" smtClean="0">
                <a:latin typeface="Verdana" panose="020B0604030504040204" pitchFamily="34" charset="0"/>
                <a:ea typeface="Verdana" panose="020B0604030504040204" pitchFamily="34" charset="0"/>
                <a:cs typeface="Verdana" panose="020B0604030504040204" pitchFamily="34" charset="0"/>
              </a:rPr>
              <a:t>be continued</a:t>
            </a:r>
            <a:r>
              <a:rPr lang="en-US" sz="1800" b="0" dirty="0">
                <a:latin typeface="Verdana" panose="020B0604030504040204" pitchFamily="34" charset="0"/>
                <a:ea typeface="Verdana" panose="020B0604030504040204" pitchFamily="34" charset="0"/>
                <a:cs typeface="Verdana" panose="020B0604030504040204" pitchFamily="34" charset="0"/>
              </a:rPr>
              <a:t>, from left </a:t>
            </a:r>
            <a:r>
              <a:rPr lang="en-US" sz="1800" b="0" dirty="0" smtClean="0">
                <a:latin typeface="Verdana" panose="020B0604030504040204" pitchFamily="34" charset="0"/>
                <a:ea typeface="Verdana" panose="020B0604030504040204" pitchFamily="34" charset="0"/>
                <a:cs typeface="Verdana" panose="020B0604030504040204" pitchFamily="34" charset="0"/>
              </a:rPr>
              <a:t>to right, within </a:t>
            </a:r>
            <a:r>
              <a:rPr lang="en-US" sz="1800" b="0" dirty="0">
                <a:latin typeface="Verdana" panose="020B0604030504040204" pitchFamily="34" charset="0"/>
                <a:ea typeface="Verdana" panose="020B0604030504040204" pitchFamily="34" charset="0"/>
                <a:cs typeface="Verdana" panose="020B0604030504040204" pitchFamily="34" charset="0"/>
              </a:rPr>
              <a:t>the bottom row </a:t>
            </a:r>
            <a:r>
              <a:rPr lang="en-US" sz="1800" b="0" dirty="0" smtClean="0">
                <a:latin typeface="Verdana" panose="020B0604030504040204" pitchFamily="34" charset="0"/>
                <a:ea typeface="Verdana" panose="020B0604030504040204" pitchFamily="34" charset="0"/>
                <a:cs typeface="Verdana" panose="020B0604030504040204" pitchFamily="34" charset="0"/>
              </a:rPr>
              <a:t>of windows</a:t>
            </a:r>
            <a:r>
              <a:rPr lang="en-US" sz="1800" b="0" dirty="0">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2133600" y="1371600"/>
            <a:ext cx="4235207" cy="2562225"/>
          </a:xfrm>
          <a:prstGeom prst="rect">
            <a:avLst/>
          </a:prstGeom>
        </p:spPr>
      </p:pic>
    </p:spTree>
    <p:extLst>
      <p:ext uri="{BB962C8B-B14F-4D97-AF65-F5344CB8AC3E}">
        <p14:creationId xmlns:p14="http://schemas.microsoft.com/office/powerpoint/2010/main" val="39187996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Duplication</a:t>
            </a:r>
            <a:endParaRPr lang="en-US" dirty="0"/>
          </a:p>
        </p:txBody>
      </p:sp>
      <p:pic>
        <p:nvPicPr>
          <p:cNvPr id="4" name="Picture 3"/>
          <p:cNvPicPr>
            <a:picLocks noChangeAspect="1"/>
          </p:cNvPicPr>
          <p:nvPr/>
        </p:nvPicPr>
        <p:blipFill>
          <a:blip r:embed="rId2"/>
          <a:stretch>
            <a:fillRect/>
          </a:stretch>
        </p:blipFill>
        <p:spPr>
          <a:xfrm>
            <a:off x="2667000" y="1224641"/>
            <a:ext cx="3584305" cy="2362383"/>
          </a:xfrm>
          <a:prstGeom prst="rect">
            <a:avLst/>
          </a:prstGeom>
        </p:spPr>
      </p:pic>
      <p:sp>
        <p:nvSpPr>
          <p:cNvPr id="3" name="Text Placeholder 2"/>
          <p:cNvSpPr>
            <a:spLocks noGrp="1"/>
          </p:cNvSpPr>
          <p:nvPr>
            <p:ph type="body" sz="quarter" idx="10"/>
          </p:nvPr>
        </p:nvSpPr>
        <p:spPr>
          <a:xfrm>
            <a:off x="551656" y="3594644"/>
            <a:ext cx="8040688" cy="2991588"/>
          </a:xfrm>
        </p:spPr>
        <p:txBody>
          <a:bodyPr/>
          <a:lstStyle/>
          <a:p>
            <a:r>
              <a:rPr lang="en-US" sz="1800" b="0" dirty="0">
                <a:latin typeface="Verdana" panose="020B0604030504040204" pitchFamily="34" charset="0"/>
                <a:ea typeface="Verdana" panose="020B0604030504040204" pitchFamily="34" charset="0"/>
                <a:cs typeface="Verdana" panose="020B0604030504040204" pitchFamily="34" charset="0"/>
              </a:rPr>
              <a:t>The large 5 x 2 yellow frame is positioned on the black </a:t>
            </a:r>
            <a:r>
              <a:rPr lang="en-US" sz="1800" b="0" dirty="0" smtClean="0">
                <a:latin typeface="Verdana" panose="020B0604030504040204" pitchFamily="34" charset="0"/>
                <a:ea typeface="Verdana" panose="020B0604030504040204" pitchFamily="34" charset="0"/>
                <a:cs typeface="Verdana" panose="020B0604030504040204" pitchFamily="34" charset="0"/>
              </a:rPr>
              <a:t>hook-receptive side </a:t>
            </a:r>
            <a:r>
              <a:rPr lang="en-US" sz="1800" b="0" dirty="0">
                <a:latin typeface="Verdana" panose="020B0604030504040204" pitchFamily="34" charset="0"/>
                <a:ea typeface="Verdana" panose="020B0604030504040204" pitchFamily="34" charset="0"/>
                <a:cs typeface="Verdana" panose="020B0604030504040204" pitchFamily="34" charset="0"/>
              </a:rPr>
              <a:t>of APH’s All-In-One Board. Textured </a:t>
            </a:r>
            <a:r>
              <a:rPr lang="en-US" sz="1800" b="0" dirty="0" smtClean="0">
                <a:latin typeface="Verdana" panose="020B0604030504040204" pitchFamily="34" charset="0"/>
                <a:ea typeface="Verdana" panose="020B0604030504040204" pitchFamily="34" charset="0"/>
                <a:cs typeface="Verdana" panose="020B0604030504040204" pitchFamily="34" charset="0"/>
              </a:rPr>
              <a:t>shapes (borrowed </a:t>
            </a:r>
            <a:r>
              <a:rPr lang="en-US" sz="1800" b="0" dirty="0">
                <a:latin typeface="Verdana" panose="020B0604030504040204" pitchFamily="34" charset="0"/>
                <a:ea typeface="Verdana" panose="020B0604030504040204" pitchFamily="34" charset="0"/>
                <a:cs typeface="Verdana" panose="020B0604030504040204" pitchFamily="34" charset="0"/>
              </a:rPr>
              <a:t>from APH’s Textured Sorting Circles and Shapes) </a:t>
            </a:r>
            <a:r>
              <a:rPr lang="en-US" sz="1800" b="0" dirty="0" smtClean="0">
                <a:latin typeface="Verdana" panose="020B0604030504040204" pitchFamily="34" charset="0"/>
                <a:ea typeface="Verdana" panose="020B0604030504040204" pitchFamily="34" charset="0"/>
                <a:cs typeface="Verdana" panose="020B0604030504040204" pitchFamily="34" charset="0"/>
              </a:rPr>
              <a:t>are placed within the </a:t>
            </a:r>
            <a:r>
              <a:rPr lang="en-US" sz="1800" b="0" dirty="0">
                <a:latin typeface="Verdana" panose="020B0604030504040204" pitchFamily="34" charset="0"/>
                <a:ea typeface="Verdana" panose="020B0604030504040204" pitchFamily="34" charset="0"/>
                <a:cs typeface="Verdana" panose="020B0604030504040204" pitchFamily="34" charset="0"/>
              </a:rPr>
              <a:t>open windows of the frame and displayed </a:t>
            </a:r>
            <a:r>
              <a:rPr lang="en-US" sz="1800" b="0" dirty="0" smtClean="0">
                <a:latin typeface="Verdana" panose="020B0604030504040204" pitchFamily="34" charset="0"/>
                <a:ea typeface="Verdana" panose="020B0604030504040204" pitchFamily="34" charset="0"/>
                <a:cs typeface="Verdana" panose="020B0604030504040204" pitchFamily="34" charset="0"/>
              </a:rPr>
              <a:t>in order </a:t>
            </a:r>
            <a:r>
              <a:rPr lang="en-US" sz="1800" b="0" dirty="0">
                <a:latin typeface="Verdana" panose="020B0604030504040204" pitchFamily="34" charset="0"/>
                <a:ea typeface="Verdana" panose="020B0604030504040204" pitchFamily="34" charset="0"/>
                <a:cs typeface="Verdana" panose="020B0604030504040204" pitchFamily="34" charset="0"/>
              </a:rPr>
              <a:t>of </a:t>
            </a:r>
            <a:r>
              <a:rPr lang="en-US" sz="1800" b="0" dirty="0" smtClean="0">
                <a:latin typeface="Verdana" panose="020B0604030504040204" pitchFamily="34" charset="0"/>
                <a:ea typeface="Verdana" panose="020B0604030504040204" pitchFamily="34" charset="0"/>
                <a:cs typeface="Verdana" panose="020B0604030504040204" pitchFamily="34" charset="0"/>
              </a:rPr>
              <a:t>increasing quantity </a:t>
            </a:r>
            <a:r>
              <a:rPr lang="en-US" sz="1800" b="0" dirty="0">
                <a:latin typeface="Verdana" panose="020B0604030504040204" pitchFamily="34" charset="0"/>
                <a:ea typeface="Verdana" panose="020B0604030504040204" pitchFamily="34" charset="0"/>
                <a:cs typeface="Verdana" panose="020B0604030504040204" pitchFamily="34" charset="0"/>
              </a:rPr>
              <a:t>(1 to 5). In the example below, </a:t>
            </a:r>
            <a:r>
              <a:rPr lang="en-US" sz="1800" b="0" dirty="0" smtClean="0">
                <a:latin typeface="Verdana" panose="020B0604030504040204" pitchFamily="34" charset="0"/>
                <a:ea typeface="Verdana" panose="020B0604030504040204" pitchFamily="34" charset="0"/>
                <a:cs typeface="Verdana" panose="020B0604030504040204" pitchFamily="34" charset="0"/>
              </a:rPr>
              <a:t>stars are </a:t>
            </a:r>
            <a:r>
              <a:rPr lang="en-US" sz="1800" b="0" dirty="0">
                <a:latin typeface="Verdana" panose="020B0604030504040204" pitchFamily="34" charset="0"/>
                <a:ea typeface="Verdana" panose="020B0604030504040204" pitchFamily="34" charset="0"/>
                <a:cs typeface="Verdana" panose="020B0604030504040204" pitchFamily="34" charset="0"/>
              </a:rPr>
              <a:t>placed across </a:t>
            </a:r>
            <a:r>
              <a:rPr lang="en-US" sz="1800" b="0" dirty="0" smtClean="0">
                <a:latin typeface="Verdana" panose="020B0604030504040204" pitchFamily="34" charset="0"/>
                <a:ea typeface="Verdana" panose="020B0604030504040204" pitchFamily="34" charset="0"/>
                <a:cs typeface="Verdana" panose="020B0604030504040204" pitchFamily="34" charset="0"/>
              </a:rPr>
              <a:t>the top </a:t>
            </a:r>
            <a:r>
              <a:rPr lang="en-US" sz="1800" b="0" dirty="0">
                <a:latin typeface="Verdana" panose="020B0604030504040204" pitchFamily="34" charset="0"/>
                <a:ea typeface="Verdana" panose="020B0604030504040204" pitchFamily="34" charset="0"/>
                <a:cs typeface="Verdana" panose="020B0604030504040204" pitchFamily="34" charset="0"/>
              </a:rPr>
              <a:t>row and squares in the bottom </a:t>
            </a:r>
            <a:r>
              <a:rPr lang="en-US" sz="1800" b="0" dirty="0" smtClean="0">
                <a:latin typeface="Verdana" panose="020B0604030504040204" pitchFamily="34" charset="0"/>
                <a:ea typeface="Verdana" panose="020B0604030504040204" pitchFamily="34" charset="0"/>
                <a:cs typeface="Verdana" panose="020B0604030504040204" pitchFamily="34" charset="0"/>
              </a:rPr>
              <a:t>row. The </a:t>
            </a:r>
            <a:r>
              <a:rPr lang="en-US" sz="1800" b="0" dirty="0">
                <a:latin typeface="Verdana" panose="020B0604030504040204" pitchFamily="34" charset="0"/>
                <a:ea typeface="Verdana" panose="020B0604030504040204" pitchFamily="34" charset="0"/>
                <a:cs typeface="Verdana" panose="020B0604030504040204" pitchFamily="34" charset="0"/>
              </a:rPr>
              <a:t>color and position of </a:t>
            </a:r>
            <a:r>
              <a:rPr lang="en-US" sz="1800" b="0" dirty="0" smtClean="0">
                <a:latin typeface="Verdana" panose="020B0604030504040204" pitchFamily="34" charset="0"/>
                <a:ea typeface="Verdana" panose="020B0604030504040204" pitchFamily="34" charset="0"/>
                <a:cs typeface="Verdana" panose="020B0604030504040204" pitchFamily="34" charset="0"/>
              </a:rPr>
              <a:t>the stars </a:t>
            </a:r>
            <a:r>
              <a:rPr lang="en-US" sz="1800" b="0" dirty="0">
                <a:latin typeface="Verdana" panose="020B0604030504040204" pitchFamily="34" charset="0"/>
                <a:ea typeface="Verdana" panose="020B0604030504040204" pitchFamily="34" charset="0"/>
                <a:cs typeface="Verdana" panose="020B0604030504040204" pitchFamily="34" charset="0"/>
              </a:rPr>
              <a:t>and squares closely </a:t>
            </a:r>
            <a:r>
              <a:rPr lang="en-US" sz="1800" b="0" dirty="0" smtClean="0">
                <a:latin typeface="Verdana" panose="020B0604030504040204" pitchFamily="34" charset="0"/>
                <a:ea typeface="Verdana" panose="020B0604030504040204" pitchFamily="34" charset="0"/>
                <a:cs typeface="Verdana" panose="020B0604030504040204" pitchFamily="34" charset="0"/>
              </a:rPr>
              <a:t>mimic each </a:t>
            </a:r>
            <a:r>
              <a:rPr lang="en-US" sz="1800" b="0" dirty="0">
                <a:latin typeface="Verdana" panose="020B0604030504040204" pitchFamily="34" charset="0"/>
                <a:ea typeface="Verdana" panose="020B0604030504040204" pitchFamily="34" charset="0"/>
                <a:cs typeface="Verdana" panose="020B0604030504040204" pitchFamily="34" charset="0"/>
              </a:rPr>
              <a:t>other as the number of </a:t>
            </a:r>
            <a:r>
              <a:rPr lang="en-US" sz="1800" b="0" dirty="0" smtClean="0">
                <a:latin typeface="Verdana" panose="020B0604030504040204" pitchFamily="34" charset="0"/>
                <a:ea typeface="Verdana" panose="020B0604030504040204" pitchFamily="34" charset="0"/>
                <a:cs typeface="Verdana" panose="020B0604030504040204" pitchFamily="34" charset="0"/>
              </a:rPr>
              <a:t>shapes increase </a:t>
            </a:r>
            <a:r>
              <a:rPr lang="en-US" sz="1800" b="0" dirty="0">
                <a:latin typeface="Verdana" panose="020B0604030504040204" pitchFamily="34" charset="0"/>
                <a:ea typeface="Verdana" panose="020B0604030504040204" pitchFamily="34" charset="0"/>
                <a:cs typeface="Verdana" panose="020B0604030504040204" pitchFamily="34" charset="0"/>
              </a:rPr>
              <a:t>across the </a:t>
            </a:r>
            <a:r>
              <a:rPr lang="en-US" sz="1800" b="0" dirty="0" smtClean="0">
                <a:latin typeface="Verdana" panose="020B0604030504040204" pitchFamily="34" charset="0"/>
                <a:ea typeface="Verdana" panose="020B0604030504040204" pitchFamily="34" charset="0"/>
                <a:cs typeface="Verdana" panose="020B0604030504040204" pitchFamily="34" charset="0"/>
              </a:rPr>
              <a:t>frame. For </a:t>
            </a:r>
            <a:r>
              <a:rPr lang="en-US" sz="1800" b="0" dirty="0">
                <a:latin typeface="Verdana" panose="020B0604030504040204" pitchFamily="34" charset="0"/>
                <a:ea typeface="Verdana" panose="020B0604030504040204" pitchFamily="34" charset="0"/>
                <a:cs typeface="Verdana" panose="020B0604030504040204" pitchFamily="34" charset="0"/>
              </a:rPr>
              <a:t>example, the second </a:t>
            </a:r>
            <a:r>
              <a:rPr lang="en-US" sz="1800" b="0" dirty="0" smtClean="0">
                <a:latin typeface="Verdana" panose="020B0604030504040204" pitchFamily="34" charset="0"/>
                <a:ea typeface="Verdana" panose="020B0604030504040204" pitchFamily="34" charset="0"/>
                <a:cs typeface="Verdana" panose="020B0604030504040204" pitchFamily="34" charset="0"/>
              </a:rPr>
              <a:t>window in </a:t>
            </a:r>
            <a:r>
              <a:rPr lang="en-US" sz="1800" b="0" dirty="0">
                <a:latin typeface="Verdana" panose="020B0604030504040204" pitchFamily="34" charset="0"/>
                <a:ea typeface="Verdana" panose="020B0604030504040204" pitchFamily="34" charset="0"/>
                <a:cs typeface="Verdana" panose="020B0604030504040204" pitchFamily="34" charset="0"/>
              </a:rPr>
              <a:t>the top row shows two </a:t>
            </a:r>
            <a:r>
              <a:rPr lang="en-US" sz="1800" b="0" dirty="0" smtClean="0">
                <a:latin typeface="Verdana" panose="020B0604030504040204" pitchFamily="34" charset="0"/>
                <a:ea typeface="Verdana" panose="020B0604030504040204" pitchFamily="34" charset="0"/>
                <a:cs typeface="Verdana" panose="020B0604030504040204" pitchFamily="34" charset="0"/>
              </a:rPr>
              <a:t>stars of </a:t>
            </a:r>
            <a:r>
              <a:rPr lang="en-US" sz="1800" b="0" dirty="0">
                <a:latin typeface="Verdana" panose="020B0604030504040204" pitchFamily="34" charset="0"/>
                <a:ea typeface="Verdana" panose="020B0604030504040204" pitchFamily="34" charset="0"/>
                <a:cs typeface="Verdana" panose="020B0604030504040204" pitchFamily="34" charset="0"/>
              </a:rPr>
              <a:t>the same size, one blue </a:t>
            </a:r>
            <a:r>
              <a:rPr lang="en-US" sz="1800" b="0" dirty="0" smtClean="0">
                <a:latin typeface="Verdana" panose="020B0604030504040204" pitchFamily="34" charset="0"/>
                <a:ea typeface="Verdana" panose="020B0604030504040204" pitchFamily="34" charset="0"/>
                <a:cs typeface="Verdana" panose="020B0604030504040204" pitchFamily="34" charset="0"/>
              </a:rPr>
              <a:t>star above a yellow </a:t>
            </a:r>
            <a:r>
              <a:rPr lang="en-US" sz="1800" b="0" dirty="0">
                <a:latin typeface="Verdana" panose="020B0604030504040204" pitchFamily="34" charset="0"/>
                <a:ea typeface="Verdana" panose="020B0604030504040204" pitchFamily="34" charset="0"/>
                <a:cs typeface="Verdana" panose="020B0604030504040204" pitchFamily="34" charset="0"/>
              </a:rPr>
              <a:t>star. Likewise, </a:t>
            </a:r>
            <a:r>
              <a:rPr lang="en-US" sz="1800" b="0" dirty="0" smtClean="0">
                <a:latin typeface="Verdana" panose="020B0604030504040204" pitchFamily="34" charset="0"/>
                <a:ea typeface="Verdana" panose="020B0604030504040204" pitchFamily="34" charset="0"/>
                <a:cs typeface="Verdana" panose="020B0604030504040204" pitchFamily="34" charset="0"/>
              </a:rPr>
              <a:t>the second </a:t>
            </a:r>
            <a:r>
              <a:rPr lang="en-US" sz="1800" b="0" dirty="0">
                <a:latin typeface="Verdana" panose="020B0604030504040204" pitchFamily="34" charset="0"/>
                <a:ea typeface="Verdana" panose="020B0604030504040204" pitchFamily="34" charset="0"/>
                <a:cs typeface="Verdana" panose="020B0604030504040204" pitchFamily="34" charset="0"/>
              </a:rPr>
              <a:t>window of the </a:t>
            </a:r>
            <a:r>
              <a:rPr lang="en-US" sz="1800" b="0" dirty="0" smtClean="0">
                <a:latin typeface="Verdana" panose="020B0604030504040204" pitchFamily="34" charset="0"/>
                <a:ea typeface="Verdana" panose="020B0604030504040204" pitchFamily="34" charset="0"/>
                <a:cs typeface="Verdana" panose="020B0604030504040204" pitchFamily="34" charset="0"/>
              </a:rPr>
              <a:t>bottom row displays </a:t>
            </a:r>
            <a:r>
              <a:rPr lang="en-US" sz="1800" b="0" dirty="0">
                <a:latin typeface="Verdana" panose="020B0604030504040204" pitchFamily="34" charset="0"/>
                <a:ea typeface="Verdana" panose="020B0604030504040204" pitchFamily="34" charset="0"/>
                <a:cs typeface="Verdana" panose="020B0604030504040204" pitchFamily="34" charset="0"/>
              </a:rPr>
              <a:t>two squares of </a:t>
            </a:r>
            <a:r>
              <a:rPr lang="en-US" sz="1800" b="0" dirty="0" smtClean="0">
                <a:latin typeface="Verdana" panose="020B0604030504040204" pitchFamily="34" charset="0"/>
                <a:ea typeface="Verdana" panose="020B0604030504040204" pitchFamily="34" charset="0"/>
                <a:cs typeface="Verdana" panose="020B0604030504040204" pitchFamily="34" charset="0"/>
              </a:rPr>
              <a:t>the same </a:t>
            </a:r>
            <a:r>
              <a:rPr lang="en-US" sz="1800" b="0" dirty="0">
                <a:latin typeface="Verdana" panose="020B0604030504040204" pitchFamily="34" charset="0"/>
                <a:ea typeface="Verdana" panose="020B0604030504040204" pitchFamily="34" charset="0"/>
                <a:cs typeface="Verdana" panose="020B0604030504040204" pitchFamily="34" charset="0"/>
              </a:rPr>
              <a:t>size, one blue square </a:t>
            </a:r>
            <a:r>
              <a:rPr lang="en-US" sz="1800" b="0" dirty="0" smtClean="0">
                <a:latin typeface="Verdana" panose="020B0604030504040204" pitchFamily="34" charset="0"/>
                <a:ea typeface="Verdana" panose="020B0604030504040204" pitchFamily="34" charset="0"/>
                <a:cs typeface="Verdana" panose="020B0604030504040204" pitchFamily="34" charset="0"/>
              </a:rPr>
              <a:t>above a yellow square</a:t>
            </a:r>
            <a:r>
              <a:rPr lang="en-US" sz="1800" b="0" dirty="0">
                <a:latin typeface="Verdana" panose="020B0604030504040204" pitchFamily="34" charset="0"/>
                <a:ea typeface="Verdana" panose="020B0604030504040204" pitchFamily="34" charset="0"/>
                <a:cs typeface="Verdana" panose="020B0604030504040204" pitchFamily="34" charset="0"/>
              </a:rPr>
              <a:t>.</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51558334"/>
      </p:ext>
    </p:extLst>
  </p:cSld>
  <p:clrMapOvr>
    <a:masterClrMapping/>
  </p:clrMapOvr>
  <p:transition>
    <p:fade/>
  </p:transition>
</p:sld>
</file>

<file path=ppt/theme/theme1.xml><?xml version="1.0" encoding="utf-8"?>
<a:theme xmlns:a="http://schemas.openxmlformats.org/drawingml/2006/main" name="Purple Segoe 4-3 template-template_April-17-2007">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7245730-E5B0-489A-90A7-4B4EFD60B7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(Purple textured design)</Template>
  <TotalTime>129</TotalTime>
  <Words>2184</Words>
  <Application>Microsoft Office PowerPoint</Application>
  <PresentationFormat>On-screen Show (4:3)</PresentationFormat>
  <Paragraphs>63</Paragraphs>
  <Slides>23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Courier New</vt:lpstr>
      <vt:lpstr>Verdana</vt:lpstr>
      <vt:lpstr>Wingdings</vt:lpstr>
      <vt:lpstr>Purple Segoe 4-3 template-template_April-17-2007</vt:lpstr>
      <vt:lpstr>White with Courier font for code slides</vt:lpstr>
      <vt:lpstr>MATCH-IT-UP FRAMES (Large Set and Small Set)</vt:lpstr>
      <vt:lpstr>Matching by Shape</vt:lpstr>
      <vt:lpstr>Matching by Shape</vt:lpstr>
      <vt:lpstr>Color Matching</vt:lpstr>
      <vt:lpstr>Number Sequencing</vt:lpstr>
      <vt:lpstr>Pattern Sequencing</vt:lpstr>
      <vt:lpstr>Pattern Sequencing</vt:lpstr>
      <vt:lpstr>Pattern Completion</vt:lpstr>
      <vt:lpstr>Pattern Duplication</vt:lpstr>
      <vt:lpstr>Sequencing by Size</vt:lpstr>
      <vt:lpstr>Number Concepts</vt:lpstr>
      <vt:lpstr>Matching by Texture</vt:lpstr>
      <vt:lpstr>Spatial Concepts</vt:lpstr>
      <vt:lpstr>O&amp;M Concepts</vt:lpstr>
      <vt:lpstr>Science Concepts</vt:lpstr>
      <vt:lpstr>Matching Related Objects</vt:lpstr>
      <vt:lpstr>Literacy Activities</vt:lpstr>
      <vt:lpstr>Literacy Activities</vt:lpstr>
      <vt:lpstr>Retelling Stories</vt:lpstr>
      <vt:lpstr>Calendar Activities</vt:lpstr>
      <vt:lpstr>Calendar Activities</vt:lpstr>
      <vt:lpstr>CVI Considerations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MATCH-IT-UP FRAMES (Large Set and Small Set)</dc:title>
  <dc:creator>Karen Poppe</dc:creator>
  <cp:keywords/>
  <cp:lastModifiedBy>owner</cp:lastModifiedBy>
  <cp:revision>27</cp:revision>
  <dcterms:created xsi:type="dcterms:W3CDTF">2017-09-28T13:51:37Z</dcterms:created>
  <dcterms:modified xsi:type="dcterms:W3CDTF">2020-05-01T19:07:33Z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TC102867839990</vt:lpwstr>
  </property>
</Properties>
</file>