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handoutMasterIdLst>
    <p:handoutMasterId r:id="rId53"/>
  </p:handoutMasterIdLst>
  <p:sldIdLst>
    <p:sldId id="261" r:id="rId5"/>
    <p:sldId id="283" r:id="rId6"/>
    <p:sldId id="303" r:id="rId7"/>
    <p:sldId id="312" r:id="rId8"/>
    <p:sldId id="284" r:id="rId9"/>
    <p:sldId id="304" r:id="rId10"/>
    <p:sldId id="285" r:id="rId11"/>
    <p:sldId id="305" r:id="rId12"/>
    <p:sldId id="286" r:id="rId13"/>
    <p:sldId id="311" r:id="rId14"/>
    <p:sldId id="291" r:id="rId15"/>
    <p:sldId id="288" r:id="rId16"/>
    <p:sldId id="277" r:id="rId17"/>
    <p:sldId id="306" r:id="rId18"/>
    <p:sldId id="289" r:id="rId19"/>
    <p:sldId id="307" r:id="rId20"/>
    <p:sldId id="262" r:id="rId21"/>
    <p:sldId id="278" r:id="rId22"/>
    <p:sldId id="308" r:id="rId23"/>
    <p:sldId id="263" r:id="rId24"/>
    <p:sldId id="264" r:id="rId25"/>
    <p:sldId id="293" r:id="rId26"/>
    <p:sldId id="265" r:id="rId27"/>
    <p:sldId id="294" r:id="rId28"/>
    <p:sldId id="279" r:id="rId29"/>
    <p:sldId id="266" r:id="rId30"/>
    <p:sldId id="296" r:id="rId31"/>
    <p:sldId id="267" r:id="rId32"/>
    <p:sldId id="297" r:id="rId33"/>
    <p:sldId id="280" r:id="rId34"/>
    <p:sldId id="268" r:id="rId35"/>
    <p:sldId id="298" r:id="rId36"/>
    <p:sldId id="269" r:id="rId37"/>
    <p:sldId id="299" r:id="rId38"/>
    <p:sldId id="281" r:id="rId39"/>
    <p:sldId id="290" r:id="rId40"/>
    <p:sldId id="300" r:id="rId41"/>
    <p:sldId id="309" r:id="rId42"/>
    <p:sldId id="301" r:id="rId43"/>
    <p:sldId id="282" r:id="rId44"/>
    <p:sldId id="310" r:id="rId45"/>
    <p:sldId id="272" r:id="rId46"/>
    <p:sldId id="273" r:id="rId47"/>
    <p:sldId id="274" r:id="rId48"/>
    <p:sldId id="275" r:id="rId49"/>
    <p:sldId id="276" r:id="rId50"/>
    <p:sldId id="30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E6C58-7D67-45D9-A17B-A4E03C68CADC}" v="28" dt="2023-04-25T17:29:31.708"/>
    <p1510:client id="{0BB996E6-7878-A909-3716-CBB9D0F7F40D}" v="1" dt="2023-04-25T11:54:14.188"/>
    <p1510:client id="{7700A0DD-20CF-D504-35FB-9E3F8B947C42}" v="257" dt="2023-04-17T18:03:17.724"/>
    <p1510:client id="{856D59D8-D35B-2269-6957-3940373BE6E4}" v="43" dt="2023-04-19T21:16:53.481"/>
    <p1510:client id="{C5277002-9CFA-F68C-7C46-CE44F48763BE}" v="126" dt="2023-04-25T14:30:33.998"/>
    <p1510:client id="{ED60AC55-065B-44C2-AE9E-D1DC133BC296}" v="11" dt="2023-04-17T18:18:50.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Schwartz" userId="S::jschwartz@aph.org::96705bd4-cf08-4111-a7ff-76f70d6ea59e" providerId="AD" clId="Web-{0A5E6C58-7D67-45D9-A17B-A4E03C68CADC}"/>
    <pc:docChg chg="modSld">
      <pc:chgData name="Jeff Schwartz" userId="S::jschwartz@aph.org::96705bd4-cf08-4111-a7ff-76f70d6ea59e" providerId="AD" clId="Web-{0A5E6C58-7D67-45D9-A17B-A4E03C68CADC}" dt="2023-04-25T17:29:31.708" v="27" actId="20577"/>
      <pc:docMkLst>
        <pc:docMk/>
      </pc:docMkLst>
      <pc:sldChg chg="modSp">
        <pc:chgData name="Jeff Schwartz" userId="S::jschwartz@aph.org::96705bd4-cf08-4111-a7ff-76f70d6ea59e" providerId="AD" clId="Web-{0A5E6C58-7D67-45D9-A17B-A4E03C68CADC}" dt="2023-04-25T17:28:52.816" v="16" actId="20577"/>
        <pc:sldMkLst>
          <pc:docMk/>
          <pc:sldMk cId="1049086948" sldId="298"/>
        </pc:sldMkLst>
        <pc:spChg chg="mod">
          <ac:chgData name="Jeff Schwartz" userId="S::jschwartz@aph.org::96705bd4-cf08-4111-a7ff-76f70d6ea59e" providerId="AD" clId="Web-{0A5E6C58-7D67-45D9-A17B-A4E03C68CADC}" dt="2023-04-25T17:28:52.816" v="16" actId="20577"/>
          <ac:spMkLst>
            <pc:docMk/>
            <pc:sldMk cId="1049086948" sldId="298"/>
            <ac:spMk id="202" creationId="{00000000-0000-0000-0000-000000000000}"/>
          </ac:spMkLst>
        </pc:spChg>
      </pc:sldChg>
      <pc:sldChg chg="modSp">
        <pc:chgData name="Jeff Schwartz" userId="S::jschwartz@aph.org::96705bd4-cf08-4111-a7ff-76f70d6ea59e" providerId="AD" clId="Web-{0A5E6C58-7D67-45D9-A17B-A4E03C68CADC}" dt="2023-04-25T17:29:21.067" v="21" actId="20577"/>
        <pc:sldMkLst>
          <pc:docMk/>
          <pc:sldMk cId="3256670511" sldId="300"/>
        </pc:sldMkLst>
        <pc:spChg chg="mod">
          <ac:chgData name="Jeff Schwartz" userId="S::jschwartz@aph.org::96705bd4-cf08-4111-a7ff-76f70d6ea59e" providerId="AD" clId="Web-{0A5E6C58-7D67-45D9-A17B-A4E03C68CADC}" dt="2023-04-25T17:29:21.067" v="21" actId="20577"/>
          <ac:spMkLst>
            <pc:docMk/>
            <pc:sldMk cId="3256670511" sldId="300"/>
            <ac:spMk id="2" creationId="{1071C48B-0AEF-5DF6-ED29-B6789F85CB43}"/>
          </ac:spMkLst>
        </pc:spChg>
      </pc:sldChg>
      <pc:sldChg chg="modSp">
        <pc:chgData name="Jeff Schwartz" userId="S::jschwartz@aph.org::96705bd4-cf08-4111-a7ff-76f70d6ea59e" providerId="AD" clId="Web-{0A5E6C58-7D67-45D9-A17B-A4E03C68CADC}" dt="2023-04-25T17:29:31.708" v="27" actId="20577"/>
        <pc:sldMkLst>
          <pc:docMk/>
          <pc:sldMk cId="3948249966" sldId="301"/>
        </pc:sldMkLst>
        <pc:spChg chg="mod">
          <ac:chgData name="Jeff Schwartz" userId="S::jschwartz@aph.org::96705bd4-cf08-4111-a7ff-76f70d6ea59e" providerId="AD" clId="Web-{0A5E6C58-7D67-45D9-A17B-A4E03C68CADC}" dt="2023-04-25T17:29:31.708" v="27" actId="20577"/>
          <ac:spMkLst>
            <pc:docMk/>
            <pc:sldMk cId="3948249966" sldId="301"/>
            <ac:spMk id="22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DE7DAD-D9A8-1A4A-B5E9-962435BAF6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8C794B-55C6-5B45-95C7-ED475CD958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6131CA-80D4-D247-8708-C88226DEA970}" type="datetimeFigureOut">
              <a:rPr lang="en-US" smtClean="0"/>
              <a:t>4/25/2023</a:t>
            </a:fld>
            <a:endParaRPr lang="en-US"/>
          </a:p>
        </p:txBody>
      </p:sp>
      <p:sp>
        <p:nvSpPr>
          <p:cNvPr id="4" name="Footer Placeholder 3">
            <a:extLst>
              <a:ext uri="{FF2B5EF4-FFF2-40B4-BE49-F238E27FC236}">
                <a16:creationId xmlns:a16="http://schemas.microsoft.com/office/drawing/2014/main" id="{1D460577-28C3-3A4D-A2C8-DB880D5E7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85339D-29B6-BD4E-8E35-6E11025F74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BB6CD7-A544-0347-B77E-E29DE13B7859}" type="slidenum">
              <a:rPr lang="en-US" smtClean="0"/>
              <a:t>‹#›</a:t>
            </a:fld>
            <a:endParaRPr lang="en-US"/>
          </a:p>
        </p:txBody>
      </p:sp>
    </p:spTree>
    <p:extLst>
      <p:ext uri="{BB962C8B-B14F-4D97-AF65-F5344CB8AC3E}">
        <p14:creationId xmlns:p14="http://schemas.microsoft.com/office/powerpoint/2010/main" val="3704177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A75EA-B452-4E4A-8F19-206D53DC184A}"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5EC8A-D7EA-4F4E-BF8A-7FB97E1691A0}" type="slidenum">
              <a:rPr lang="en-US" smtClean="0"/>
              <a:t>‹#›</a:t>
            </a:fld>
            <a:endParaRPr lang="en-US"/>
          </a:p>
        </p:txBody>
      </p:sp>
    </p:spTree>
    <p:extLst>
      <p:ext uri="{BB962C8B-B14F-4D97-AF65-F5344CB8AC3E}">
        <p14:creationId xmlns:p14="http://schemas.microsoft.com/office/powerpoint/2010/main" val="201522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APH Intro </a:t>
            </a:r>
          </a:p>
          <a:p>
            <a:pPr marL="0" indent="0"/>
            <a:endParaRPr lang="en-US"/>
          </a:p>
        </p:txBody>
      </p:sp>
      <p:sp>
        <p:nvSpPr>
          <p:cNvPr id="93" name="Google Shape;93;p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r>
              <a:rPr lang="en-US"/>
              <a:t>         KAY</a:t>
            </a:r>
          </a:p>
          <a:p>
            <a:r>
              <a:rPr lang="en-US"/>
              <a:t>Pictured here is an infant on her hands and knees visually exploring a simple picture of an elephant in a book. This is one facet of literacy.</a:t>
            </a:r>
          </a:p>
          <a:p>
            <a:endParaRPr lang="en-US"/>
          </a:p>
          <a:p>
            <a:pPr marL="342900" indent="-342900">
              <a:buFont typeface="Noto Sans Symbols,Sans-Serif"/>
              <a:buChar char="∙"/>
            </a:pPr>
            <a:r>
              <a:rPr lang="en-US"/>
              <a:t>Traditional definition of literacy directly relates to a person’s ability to read and write.</a:t>
            </a:r>
          </a:p>
          <a:p>
            <a:r>
              <a:rPr lang="en-US"/>
              <a:t> </a:t>
            </a:r>
          </a:p>
          <a:p>
            <a:pPr marL="342900" indent="-342900">
              <a:buFont typeface="Noto Sans Symbols,Sans-Serif"/>
              <a:buChar char="∙"/>
            </a:pPr>
            <a:r>
              <a:rPr lang="en-US"/>
              <a:t>In more recent years, that definition has been expanded by some to encompass reading, writing, AND add the areas of speaking and listening.</a:t>
            </a:r>
          </a:p>
          <a:p>
            <a:pPr indent="38100"/>
            <a:r>
              <a:rPr lang="en-US"/>
              <a:t> </a:t>
            </a:r>
          </a:p>
          <a:p>
            <a:pPr marL="342900" indent="-342900">
              <a:buFont typeface="Noto Sans Symbols,Sans-Serif"/>
              <a:buChar char="∙"/>
            </a:pPr>
            <a:r>
              <a:rPr lang="en-US"/>
              <a:t>It also highlights abilities such as turning pages of a book, understanding new vocabulary, and anticipating what is about to happen by using various cues (such as the jingling sound of car keys that indicate “it is time to go bye-bye”)</a:t>
            </a:r>
          </a:p>
          <a:p>
            <a:r>
              <a:rPr lang="en-US"/>
              <a:t> </a:t>
            </a:r>
          </a:p>
          <a:p>
            <a:pPr marL="342900" indent="-342900">
              <a:buFont typeface="Noto Sans Symbols,Sans-Serif"/>
              <a:buChar char="∙"/>
            </a:pPr>
            <a:r>
              <a:rPr lang="en-US"/>
              <a:t>Undoubtedly this is a more INCLUSIVE definition, that matches the developmental levels of our youngest children as well as our children with significant combinations of disabilities—and invites them into the mix of children who are candidates for literacy learning.</a:t>
            </a:r>
          </a:p>
          <a:p>
            <a:r>
              <a:rPr lang="en-US"/>
              <a:t> </a:t>
            </a:r>
          </a:p>
          <a:p>
            <a:pPr marL="342900" indent="-342900">
              <a:buFont typeface="Noto Sans Symbols,Sans-Serif"/>
              <a:buChar char="∙"/>
            </a:pPr>
            <a:r>
              <a:rPr lang="en-US"/>
              <a:t>Probably the two most important things for us to understand about the earliest stage of literacy are:  </a:t>
            </a:r>
          </a:p>
          <a:p>
            <a:pPr marL="342900" indent="-342900">
              <a:buFont typeface="Noto Sans Symbols,Sans-Serif"/>
              <a:buChar char="∙"/>
            </a:pPr>
            <a:r>
              <a:rPr lang="en-US"/>
              <a:t>WHAT skills and abilities we might nurture; and </a:t>
            </a:r>
          </a:p>
          <a:p>
            <a:pPr marL="342900" indent="-342900">
              <a:buFont typeface="Noto Sans Symbols,Sans-Serif"/>
              <a:buChar char="∙"/>
            </a:pPr>
            <a:r>
              <a:rPr lang="en-US"/>
              <a:t>HOW to effectively reach and teach our youngest little learners.</a:t>
            </a:r>
          </a:p>
          <a:p>
            <a:r>
              <a:rPr lang="en-US"/>
              <a:t> </a:t>
            </a:r>
          </a:p>
          <a:p>
            <a:pPr marL="342900" indent="-342900">
              <a:buFont typeface="Noto Sans Symbols,Sans-Serif"/>
              <a:buChar char="∙"/>
            </a:pPr>
            <a:r>
              <a:rPr lang="en-US"/>
              <a:t>The </a:t>
            </a:r>
            <a:r>
              <a:rPr lang="en-US" err="1"/>
              <a:t>Laptime</a:t>
            </a:r>
            <a:r>
              <a:rPr lang="en-US"/>
              <a:t> and Lullabies kit was developed specifically to enhance our understanding of these 2 areas—and can be used as a framework for the earliest stage of literacy.  </a:t>
            </a:r>
          </a:p>
          <a:p>
            <a:pPr marL="342900" indent="-342900">
              <a:buFont typeface="Noto Sans Symbols,Sans-Serif"/>
              <a:buChar char="∙"/>
            </a:pPr>
            <a:endParaRPr lang="en-US"/>
          </a:p>
          <a:p>
            <a:pPr marL="342900" indent="-342900">
              <a:buFont typeface="Noto Sans Symbols,Sans-Serif"/>
              <a:buChar char="∙"/>
            </a:pPr>
            <a:r>
              <a:rPr lang="en-US"/>
              <a:t>The L&amp;L Kit can be accessed through the 2 websites noted here.</a:t>
            </a:r>
          </a:p>
          <a:p>
            <a:pPr marL="342900" indent="-342900">
              <a:buFont typeface="Noto Sans Symbols,Sans-Serif"/>
              <a:buChar char="∙"/>
            </a:pPr>
            <a:endParaRPr lang="en-US"/>
          </a:p>
          <a:p>
            <a:r>
              <a:rPr lang="en-US"/>
              <a:t>          We will pop these links into the chat now!</a:t>
            </a:r>
            <a:endParaRPr lang="en-US">
              <a:cs typeface="Calibri"/>
            </a:endParaRPr>
          </a:p>
        </p:txBody>
      </p:sp>
      <p:sp>
        <p:nvSpPr>
          <p:cNvPr id="111" name="Google Shape;111;p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67175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your many responses to what literacy means to you, it is clear that there are a whole lot of skills and components that comprise literacy.  </a:t>
            </a:r>
          </a:p>
          <a:p>
            <a:endParaRPr lang="en-US"/>
          </a:p>
          <a:p>
            <a:r>
              <a:rPr lang="en-US"/>
              <a:t>Pictured here are a mom and her baby exploring a flowering plant. Mom smiles as she assists her child to reach out to touch the flowers by supporting his arm with her hand.</a:t>
            </a:r>
          </a:p>
          <a:p>
            <a:endParaRPr lang="en-US"/>
          </a:p>
          <a:p>
            <a:r>
              <a:rPr lang="en-US"/>
              <a:t>The earliest stage of literacy (that we will cover today) can, in fact, be a lot like growing this beautiful flowering bush.</a:t>
            </a:r>
          </a:p>
          <a:p>
            <a:r>
              <a:rPr lang="en-US"/>
              <a:t> [Seed in ground; rich soil; water; sun; wait] </a:t>
            </a:r>
          </a:p>
          <a:p>
            <a:r>
              <a:rPr lang="en-US"/>
              <a:t>Then one day out pokes a sprout that grows into a plant (signifies literacy)</a:t>
            </a:r>
          </a:p>
          <a:p>
            <a:endParaRPr lang="en-US"/>
          </a:p>
          <a:p>
            <a:r>
              <a:rPr lang="en-US"/>
              <a:t>Think about all that has gone on under the ground—earliest stage of literacy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485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0" indent="0">
              <a:lnSpc>
                <a:spcPct val="90000"/>
              </a:lnSpc>
              <a:spcBef>
                <a:spcPts val="2400"/>
              </a:spcBef>
            </a:pPr>
            <a:r>
              <a:rPr lang="en-US"/>
              <a:t>The Parent Handbook piece of </a:t>
            </a:r>
            <a:r>
              <a:rPr lang="en-US" err="1"/>
              <a:t>Laptime</a:t>
            </a:r>
            <a:r>
              <a:rPr lang="en-US"/>
              <a:t> and Lullabies covers 12 major components of early literacy that we will walk through first.</a:t>
            </a:r>
            <a:endParaRPr lang="en-US" b="1"/>
          </a:p>
          <a:p>
            <a:pPr marL="0" indent="0">
              <a:lnSpc>
                <a:spcPct val="90000"/>
              </a:lnSpc>
              <a:spcBef>
                <a:spcPts val="2400"/>
              </a:spcBef>
            </a:pPr>
            <a:endParaRPr lang="en-US" b="1"/>
          </a:p>
          <a:p>
            <a:pPr marL="0" indent="0">
              <a:lnSpc>
                <a:spcPct val="90000"/>
              </a:lnSpc>
              <a:spcBef>
                <a:spcPts val="2400"/>
              </a:spcBef>
            </a:pPr>
            <a:r>
              <a:rPr lang="en-US"/>
              <a:t>Before we start, it would be helpful if we have an idea of how familiar you are with the L&amp;L Kit.</a:t>
            </a:r>
            <a:endParaRPr lang="en-US" b="1"/>
          </a:p>
          <a:p>
            <a:pPr marL="0" indent="0">
              <a:lnSpc>
                <a:spcPct val="90000"/>
              </a:lnSpc>
              <a:spcBef>
                <a:spcPts val="2400"/>
              </a:spcBef>
            </a:pPr>
            <a:r>
              <a:rPr lang="en-US" b="1"/>
              <a:t>Poll Question: How familiar are you with using the </a:t>
            </a:r>
            <a:r>
              <a:rPr lang="en-US" b="1" err="1"/>
              <a:t>Laptime</a:t>
            </a:r>
            <a:r>
              <a:rPr lang="en-US" b="1"/>
              <a:t> and Lullabies Kit? [Please respond in CHAT]</a:t>
            </a:r>
            <a:endParaRPr lang="en-US"/>
          </a:p>
          <a:p>
            <a:pPr marL="0" indent="0"/>
            <a:endParaRPr lang="en-US"/>
          </a:p>
          <a:p>
            <a:pPr marL="0" indent="0"/>
            <a:r>
              <a:rPr lang="en-US"/>
              <a:t>A quick overview on this slide breaks the 12 components down by category and indicates the corresponding booklet numbers:</a:t>
            </a:r>
            <a:endParaRPr/>
          </a:p>
          <a:p>
            <a:pPr marL="0" lvl="0" indent="0" algn="l" rtl="0">
              <a:spcBef>
                <a:spcPts val="0"/>
              </a:spcBef>
              <a:spcAft>
                <a:spcPts val="0"/>
              </a:spcAft>
              <a:buNone/>
            </a:pPr>
            <a:endParaRPr/>
          </a:p>
          <a:p>
            <a:pPr marL="0" indent="0"/>
            <a:r>
              <a:rPr lang="en-US"/>
              <a:t>Establish Relationships and Share Conversations – Social aspects (Booklets 2&amp;3)</a:t>
            </a:r>
            <a:endParaRPr/>
          </a:p>
          <a:p>
            <a:pPr marL="0" lvl="0" indent="0" algn="l" rtl="0">
              <a:spcBef>
                <a:spcPts val="0"/>
              </a:spcBef>
              <a:spcAft>
                <a:spcPts val="0"/>
              </a:spcAft>
              <a:buNone/>
            </a:pPr>
            <a:endParaRPr/>
          </a:p>
          <a:p>
            <a:pPr marL="0" indent="0"/>
            <a:r>
              <a:rPr lang="en-US"/>
              <a:t>Focus on Vision; Grow Listening Skills and Enhance Touch – Sensory areas (Booklets 4-6)</a:t>
            </a:r>
            <a:endParaRPr/>
          </a:p>
          <a:p>
            <a:pPr marL="0" lvl="0" indent="0" algn="l" rtl="0">
              <a:spcBef>
                <a:spcPts val="0"/>
              </a:spcBef>
              <a:spcAft>
                <a:spcPts val="0"/>
              </a:spcAft>
              <a:buNone/>
            </a:pPr>
            <a:endParaRPr/>
          </a:p>
          <a:p>
            <a:pPr marL="0" indent="0"/>
            <a:r>
              <a:rPr lang="en-US"/>
              <a:t>Partner in Play and Explore the World – Understanding the world components (Booklets 7&amp;8)</a:t>
            </a:r>
            <a:endParaRPr/>
          </a:p>
          <a:p>
            <a:pPr marL="0" lvl="0" indent="0" algn="l" rtl="0">
              <a:spcBef>
                <a:spcPts val="0"/>
              </a:spcBef>
              <a:spcAft>
                <a:spcPts val="0"/>
              </a:spcAft>
              <a:buNone/>
            </a:pPr>
            <a:endParaRPr/>
          </a:p>
          <a:p>
            <a:pPr marL="0" indent="0"/>
            <a:r>
              <a:rPr lang="en-US"/>
              <a:t>Read Together, Investigate Books – Moving toward reading (9&amp;10)</a:t>
            </a:r>
            <a:endParaRPr/>
          </a:p>
          <a:p>
            <a:pPr marL="0" lvl="0" indent="0" algn="l" rtl="0">
              <a:spcBef>
                <a:spcPts val="0"/>
              </a:spcBef>
              <a:spcAft>
                <a:spcPts val="0"/>
              </a:spcAft>
              <a:buNone/>
            </a:pPr>
            <a:endParaRPr/>
          </a:p>
          <a:p>
            <a:pPr marL="0" indent="0"/>
            <a:r>
              <a:rPr lang="en-US"/>
              <a:t>Discover Symbols, Experiment with Tools – Moving toward writing (Symbols crossover; #11 &amp;12) </a:t>
            </a:r>
            <a:endParaRPr/>
          </a:p>
          <a:p>
            <a:pPr marL="0" lvl="0" indent="0" algn="l" rtl="0">
              <a:spcBef>
                <a:spcPts val="0"/>
              </a:spcBef>
              <a:spcAft>
                <a:spcPts val="0"/>
              </a:spcAft>
              <a:buNone/>
            </a:pPr>
            <a:endParaRPr/>
          </a:p>
          <a:p>
            <a:pPr marL="0" indent="0"/>
            <a:r>
              <a:rPr lang="en-US"/>
              <a:t>Team Up for Literacy – Building a literacy team; It takes a village (Booklet 13)</a:t>
            </a:r>
            <a:endParaRPr/>
          </a:p>
          <a:p>
            <a:pPr marL="0" lvl="0" indent="0" algn="l" rtl="0">
              <a:spcBef>
                <a:spcPts val="0"/>
              </a:spcBef>
              <a:spcAft>
                <a:spcPts val="0"/>
              </a:spcAft>
              <a:buNone/>
            </a:pPr>
            <a:endParaRPr/>
          </a:p>
          <a:p>
            <a:pPr marL="0" indent="0"/>
            <a:r>
              <a:rPr lang="en-US"/>
              <a:t>Jessica will start us off with the L&amp;L social components of literacy.</a:t>
            </a:r>
            <a:endParaRPr/>
          </a:p>
        </p:txBody>
      </p:sp>
      <p:sp>
        <p:nvSpPr>
          <p:cNvPr id="128" name="Google Shape;128;p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Description: Covers of Establish Relationships and Share Conversations Booklets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6258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75EC8A-D7EA-4F4E-BF8A-7FB97E1691A0}" type="slidenum">
              <a:rPr lang="en-US" smtClean="0"/>
              <a:t>14</a:t>
            </a:fld>
            <a:endParaRPr lang="en-US"/>
          </a:p>
        </p:txBody>
      </p:sp>
    </p:spTree>
    <p:extLst>
      <p:ext uri="{BB962C8B-B14F-4D97-AF65-F5344CB8AC3E}">
        <p14:creationId xmlns:p14="http://schemas.microsoft.com/office/powerpoint/2010/main" val="2650358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JESSICA:</a:t>
            </a:r>
            <a:endParaRPr/>
          </a:p>
          <a:p>
            <a:pPr marL="0" indent="0"/>
            <a:endParaRPr lang="en-US">
              <a:ea typeface="Arial"/>
              <a:sym typeface="Arial"/>
            </a:endParaRPr>
          </a:p>
          <a:p>
            <a:pPr marL="0" indent="0"/>
            <a:r>
              <a:rPr lang="en-US">
                <a:ea typeface="Arial"/>
              </a:rPr>
              <a:t>Establish Relationships</a:t>
            </a:r>
            <a:endParaRPr lang="en-US">
              <a:ea typeface="Arial"/>
              <a:sym typeface="Arial"/>
            </a:endParaRPr>
          </a:p>
          <a:p>
            <a:pPr marL="0" indent="0"/>
            <a:endParaRPr lang="en-US">
              <a:ea typeface="Arial"/>
            </a:endParaRPr>
          </a:p>
          <a:p>
            <a:pPr marL="0" indent="0"/>
            <a:r>
              <a:rPr lang="en-US" b="1"/>
              <a:t>“Children learn to talk and eventually to read through a relationship with a beloved parent or grandparent, an admired older sibling or cousin, a respected caregiver or teacher, or some other special person in their lives.”</a:t>
            </a:r>
            <a:br>
              <a:rPr lang="en-US" b="1"/>
            </a:br>
            <a:r>
              <a:rPr lang="en-US" b="1"/>
              <a:t>(Rosenkoetter &amp; Wanless, 2006)</a:t>
            </a:r>
            <a:br>
              <a:rPr lang="en-US" b="1"/>
            </a:br>
            <a:endParaRPr lang="en-US"/>
          </a:p>
          <a:p>
            <a:pPr marL="0" indent="0">
              <a:buClr>
                <a:schemeClr val="dk1"/>
              </a:buClr>
            </a:pPr>
            <a:endParaRPr lang="en-US">
              <a:ea typeface="Arial"/>
              <a:sym typeface="Arial"/>
            </a:endParaRPr>
          </a:p>
          <a:p>
            <a:pPr marL="285750" indent="-285750">
              <a:buClr>
                <a:schemeClr val="dk1"/>
              </a:buClr>
              <a:buFont typeface="Arial"/>
              <a:buChar char="•"/>
            </a:pPr>
            <a:r>
              <a:rPr lang="en-US">
                <a:latin typeface="Arial"/>
                <a:ea typeface="Arial"/>
                <a:cs typeface="Arial"/>
                <a:sym typeface="Arial"/>
              </a:rPr>
              <a:t>As Early support specialists, we acknowledge the best way a child can learn and grow is through routines and rituals with their caregivers! So putting parents in the driver’s seat and acknowledging that their positive relationship with their baby is crucial and at the heart of this kit. </a:t>
            </a:r>
            <a:endParaRPr/>
          </a:p>
          <a:p>
            <a:pPr marL="285750" indent="-285750">
              <a:buClr>
                <a:schemeClr val="dk1"/>
              </a:buClr>
              <a:buFont typeface="Arial"/>
              <a:buChar char="•"/>
            </a:pPr>
            <a:endParaRPr lang="en-US">
              <a:latin typeface="Arial"/>
              <a:ea typeface="Arial"/>
              <a:cs typeface="Arial"/>
            </a:endParaRPr>
          </a:p>
          <a:p>
            <a:pPr marL="0" lvl="0" indent="0" algn="l" rtl="0">
              <a:spcBef>
                <a:spcPts val="0"/>
              </a:spcBef>
              <a:spcAft>
                <a:spcPts val="0"/>
              </a:spcAft>
              <a:buClr>
                <a:schemeClr val="dk1"/>
              </a:buClr>
              <a:buSzPts val="1400"/>
              <a:buFont typeface="Calibri"/>
              <a:buNone/>
            </a:pPr>
            <a:r>
              <a:rPr lang="en-US">
                <a:latin typeface="Arial"/>
                <a:ea typeface="Arial"/>
                <a:cs typeface="Arial"/>
              </a:rPr>
              <a:t>Attachment:</a:t>
            </a:r>
            <a:endParaRPr>
              <a:latin typeface="Arial"/>
              <a:ea typeface="Arial"/>
              <a:cs typeface="Arial"/>
              <a:sym typeface="Arial"/>
            </a:endParaRPr>
          </a:p>
          <a:p>
            <a:pPr marL="285750" indent="-285750">
              <a:buClr>
                <a:schemeClr val="dk1"/>
              </a:buClr>
              <a:buFont typeface="Arial"/>
              <a:buChar char="•"/>
            </a:pPr>
            <a:r>
              <a:rPr lang="en-US">
                <a:latin typeface="Arial"/>
                <a:ea typeface="Arial"/>
                <a:cs typeface="Arial"/>
                <a:sym typeface="Arial"/>
              </a:rPr>
              <a:t> Eye contact, smiles, loving touches, hugging and vocalizing back and forth- these are all interactions a caregiver and child might share to build a healthy emotional bond! </a:t>
            </a:r>
            <a:endParaRPr/>
          </a:p>
          <a:p>
            <a:pPr marL="285750" indent="-285750">
              <a:buClr>
                <a:schemeClr val="dk1"/>
              </a:buClr>
              <a:buChar char="•"/>
            </a:pPr>
            <a:endParaRPr lang="en-US">
              <a:latin typeface="Arial"/>
              <a:ea typeface="Arial"/>
              <a:cs typeface="Arial"/>
            </a:endParaRPr>
          </a:p>
          <a:p>
            <a:pPr marL="0" indent="0">
              <a:buClr>
                <a:schemeClr val="dk1"/>
              </a:buClr>
            </a:pPr>
            <a:r>
              <a:rPr lang="en-US">
                <a:latin typeface="Arial"/>
                <a:ea typeface="Arial"/>
                <a:cs typeface="Arial"/>
              </a:rPr>
              <a:t>Responsive Parenting:</a:t>
            </a:r>
            <a:endParaRPr>
              <a:latin typeface="Arial"/>
              <a:ea typeface="Arial"/>
              <a:cs typeface="Arial"/>
              <a:sym typeface="Arial"/>
            </a:endParaRPr>
          </a:p>
          <a:p>
            <a:pPr marL="285750" indent="-285750">
              <a:buClr>
                <a:schemeClr val="dk1"/>
              </a:buClr>
              <a:buFont typeface="Arial"/>
              <a:buChar char="•"/>
            </a:pPr>
            <a:r>
              <a:rPr lang="en-US">
                <a:latin typeface="Arial"/>
                <a:ea typeface="Arial"/>
                <a:cs typeface="Arial"/>
                <a:sym typeface="Arial"/>
              </a:rPr>
              <a:t> Typically a young child will experience affection through eye contact, facial expressions and smiling. Young children who are blind or have low vision rely on other senses to learn and interact with the world. By being physically nearby your young one, you can provide opportunities for hugs and touches AND your baby with vision to see your face! These opportunities might include massage, rocking, singing, using scented lotions or essential oils or introducing textures And finally, YES! Sharing a literacy experience is also a way to strengthen your relationship with your very young child! During these up close interactions, you can begin to observe and learn the big or little ways your little one might be reaching out to you!</a:t>
            </a:r>
            <a:endParaRPr/>
          </a:p>
          <a:p>
            <a:pPr marL="285750" lvl="0" indent="-285750" algn="l">
              <a:spcBef>
                <a:spcPts val="0"/>
              </a:spcBef>
              <a:spcAft>
                <a:spcPts val="0"/>
              </a:spcAft>
              <a:buClr>
                <a:schemeClr val="dk1"/>
              </a:buClr>
              <a:buSzPts val="1400"/>
              <a:buFont typeface="Arial"/>
              <a:buChar char="•"/>
            </a:pPr>
            <a:endParaRPr lang="en-US">
              <a:latin typeface="Arial"/>
              <a:ea typeface="Arial"/>
              <a:cs typeface="Arial"/>
            </a:endParaRPr>
          </a:p>
          <a:p>
            <a:pPr marL="0" indent="0">
              <a:buClr>
                <a:schemeClr val="dk1"/>
              </a:buClr>
            </a:pPr>
            <a:r>
              <a:rPr lang="en-US">
                <a:latin typeface="Arial"/>
                <a:ea typeface="Arial"/>
                <a:cs typeface="Arial"/>
              </a:rPr>
              <a:t>Consider Partnering with your child to create respectful interactions:</a:t>
            </a:r>
          </a:p>
          <a:p>
            <a:pPr marL="0" indent="0">
              <a:buClr>
                <a:schemeClr val="dk1"/>
              </a:buClr>
              <a:buFont typeface="Calibri"/>
            </a:pPr>
            <a:endParaRPr lang="en-US">
              <a:latin typeface="Arial"/>
              <a:ea typeface="Arial"/>
              <a:cs typeface="Arial"/>
              <a:sym typeface="Arial"/>
            </a:endParaRPr>
          </a:p>
          <a:p>
            <a:pPr marL="0" indent="0">
              <a:buClr>
                <a:schemeClr val="dk1"/>
              </a:buClr>
            </a:pPr>
            <a:r>
              <a:rPr lang="en-US">
                <a:latin typeface="Arial"/>
                <a:ea typeface="Arial"/>
                <a:cs typeface="Arial"/>
                <a:sym typeface="Arial"/>
              </a:rPr>
              <a:t>In other words...“Do with, not for” </a:t>
            </a:r>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Partnering with your baby during routines and providing early confidence-building opportunities will help to promote increased participation in interactions and activities.</a:t>
            </a:r>
            <a:endParaRPr/>
          </a:p>
          <a:p>
            <a:pPr marL="0" lvl="0" indent="0" algn="l" rtl="0">
              <a:spcBef>
                <a:spcPts val="0"/>
              </a:spcBef>
              <a:spcAft>
                <a:spcPts val="0"/>
              </a:spcAft>
              <a:buClr>
                <a:schemeClr val="dk1"/>
              </a:buClr>
              <a:buSzPts val="1400"/>
              <a:buFont typeface="Calibri"/>
              <a:buNone/>
            </a:pP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These partnered interactions are respectful and inviting…reminding your baby that together the two of you can share the work and of course share the fun too!</a:t>
            </a:r>
            <a:endParaRPr/>
          </a:p>
          <a:p>
            <a:pPr marL="0" lvl="0" indent="0" algn="l">
              <a:spcBef>
                <a:spcPts val="0"/>
              </a:spcBef>
              <a:spcAft>
                <a:spcPts val="0"/>
              </a:spcAft>
              <a:buNone/>
            </a:pPr>
            <a:endParaRPr lang="en-US">
              <a:latin typeface="Arial"/>
              <a:cs typeface="Arial"/>
            </a:endParaRPr>
          </a:p>
          <a:p>
            <a:pPr marL="0" indent="0"/>
            <a:r>
              <a:rPr lang="en-US">
                <a:latin typeface="Arial"/>
                <a:cs typeface="Arial"/>
              </a:rPr>
              <a:t>Image Description: </a:t>
            </a:r>
            <a:r>
              <a:rPr lang="en-US"/>
              <a:t>A mom hugs her young child as he hugs her back</a:t>
            </a:r>
          </a:p>
          <a:p>
            <a:pPr marL="0" indent="0"/>
            <a:endParaRPr lang="en-US"/>
          </a:p>
        </p:txBody>
      </p:sp>
      <p:sp>
        <p:nvSpPr>
          <p:cNvPr id="137" name="Google Shape;137;p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75EC8A-D7EA-4F4E-BF8A-7FB97E1691A0}" type="slidenum">
              <a:rPr lang="en-US" smtClean="0"/>
              <a:t>16</a:t>
            </a:fld>
            <a:endParaRPr lang="en-US"/>
          </a:p>
        </p:txBody>
      </p:sp>
    </p:spTree>
    <p:extLst>
      <p:ext uri="{BB962C8B-B14F-4D97-AF65-F5344CB8AC3E}">
        <p14:creationId xmlns:p14="http://schemas.microsoft.com/office/powerpoint/2010/main" val="3369979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JESSICA</a:t>
            </a:r>
            <a:endParaRPr/>
          </a:p>
          <a:p>
            <a:pPr marL="0" indent="0"/>
            <a:r>
              <a:rPr lang="en-US"/>
              <a:t>Image Description: A baby looks content as they look towards their mom who is holding their hands and leaning over them</a:t>
            </a:r>
          </a:p>
          <a:p>
            <a:pPr marL="0" indent="0"/>
            <a:endParaRPr lang="en-US"/>
          </a:p>
          <a:p>
            <a:r>
              <a:rPr lang="en-US" b="1"/>
              <a:t>Share Conversations</a:t>
            </a:r>
            <a:br>
              <a:rPr lang="en-US" b="1"/>
            </a:br>
            <a:r>
              <a:rPr lang="en-US" b="1"/>
              <a:t>“Children’s belief in themselves as learners and their eagerness to learn new things is grounded in their early conversations with people who are important in their lives.” (</a:t>
            </a:r>
            <a:r>
              <a:rPr lang="en-US" b="1" err="1"/>
              <a:t>Bardige</a:t>
            </a:r>
            <a:r>
              <a:rPr lang="en-US" b="1"/>
              <a:t> &amp; Segal, 2005)</a:t>
            </a:r>
            <a:br>
              <a:rPr lang="en-US" b="1"/>
            </a:br>
            <a:endParaRPr lang="en-US"/>
          </a:p>
          <a:p>
            <a:pPr marL="0" indent="0"/>
            <a:endParaRPr lang="en-US"/>
          </a:p>
          <a:p>
            <a:pPr marL="0" indent="0"/>
            <a:endParaRPr lang="en-US"/>
          </a:p>
          <a:p>
            <a:pPr marL="0" indent="0"/>
            <a:r>
              <a:rPr lang="en-US"/>
              <a:t>Greeting Routines:</a:t>
            </a:r>
          </a:p>
          <a:p>
            <a:pPr marL="0" lvl="0" indent="0" algn="l" rtl="0">
              <a:spcBef>
                <a:spcPts val="0"/>
              </a:spcBef>
              <a:spcAft>
                <a:spcPts val="0"/>
              </a:spcAft>
              <a:buNone/>
            </a:pPr>
            <a:endParaRPr/>
          </a:p>
          <a:p>
            <a:pPr marL="0" indent="0"/>
            <a:r>
              <a:rPr lang="en-US"/>
              <a:t>Building routines for greeting your child will help signal the start of a conversation. Greeting your child by name will help him know that, “Yes, she’s talking to ME!” and likewise identifying yourself to your little one will help him recognize you clearly! Soon he will begin to recognize your voice, the bracelet you let him feel during the greeting or scent of your favorite soap.</a:t>
            </a:r>
            <a:endParaRPr/>
          </a:p>
          <a:p>
            <a:pPr marL="0" indent="0"/>
            <a:endParaRPr lang="en-US"/>
          </a:p>
          <a:p>
            <a:pPr marL="0" indent="0"/>
            <a:r>
              <a:rPr lang="en-US"/>
              <a:t>Subtle attempts:</a:t>
            </a:r>
          </a:p>
          <a:p>
            <a:pPr marL="0" indent="0"/>
            <a:r>
              <a:rPr lang="en-US"/>
              <a:t>First conversations can be short. Observe your little one's expressions. This might be crying, smiling, making noises or facial expressions. Even more subtly, their breathing might change and become faster or slower, deeper or quieter.</a:t>
            </a:r>
            <a:endParaRPr/>
          </a:p>
          <a:p>
            <a:pPr marL="0" lvl="0" indent="0" algn="l" rtl="0">
              <a:spcBef>
                <a:spcPts val="0"/>
              </a:spcBef>
              <a:spcAft>
                <a:spcPts val="0"/>
              </a:spcAft>
              <a:buNone/>
            </a:pPr>
            <a:endParaRPr/>
          </a:p>
          <a:p>
            <a:pPr marL="0" indent="0"/>
            <a:r>
              <a:rPr lang="en-US"/>
              <a:t>Turn Taking:</a:t>
            </a:r>
            <a:endParaRPr lang="en-US">
              <a:sym typeface="Arial"/>
            </a:endParaRPr>
          </a:p>
          <a:p>
            <a:pPr marL="0" indent="0"/>
            <a:r>
              <a:rPr lang="en-US">
                <a:latin typeface="Arial"/>
                <a:cs typeface="Arial"/>
                <a:sym typeface="Arial"/>
              </a:rPr>
              <a:t> </a:t>
            </a:r>
            <a:r>
              <a:rPr lang="en-US"/>
              <a:t>A true conversation involves turn-taking! Imitating the actions of a very young child, labeling those actions and waiting for them to repeat after you is a great early conversation starter! Eventually “my turn”, “your turn” phrases can be incorporated into these interactions noting that “wait time” or giving your little one about 10 seconds or so to respond might be needed!</a:t>
            </a:r>
            <a:endParaRPr/>
          </a:p>
          <a:p>
            <a:pPr marL="0" lvl="0" indent="0" algn="l" rtl="0">
              <a:spcBef>
                <a:spcPts val="0"/>
              </a:spcBef>
              <a:spcAft>
                <a:spcPts val="0"/>
              </a:spcAft>
              <a:buNone/>
            </a:pPr>
            <a:endParaRPr/>
          </a:p>
          <a:p>
            <a:pPr marL="0" indent="0"/>
            <a:r>
              <a:rPr lang="en-US"/>
              <a:t>Sing/ Rhymes:</a:t>
            </a:r>
          </a:p>
          <a:p>
            <a:pPr marL="0" indent="0"/>
            <a:r>
              <a:rPr lang="en-US"/>
              <a:t>Singing and Rhymes can also be early conversation starters! Reciting rhymes and fingerplays can capture your baby’s attention. By inserting rhyming phrases, into routines, like- “Roll over, Rover” during a diaper change, we begin to introduce letters and sounds! Making up songs during daily activities and to encourage or comment on your baby’s actions can spark conversation in a fun way! </a:t>
            </a:r>
            <a:endParaRPr/>
          </a:p>
          <a:p>
            <a:pPr marL="0" indent="0"/>
            <a:endParaRPr lang="en-US"/>
          </a:p>
          <a:p>
            <a:pPr marL="0" indent="0"/>
            <a:r>
              <a:rPr lang="en-US"/>
              <a:t>Signal "end":</a:t>
            </a:r>
          </a:p>
          <a:p>
            <a:pPr marL="0" indent="0"/>
            <a:r>
              <a:rPr lang="en-US"/>
              <a:t>In the same spirit of creating a “greeting” routine, it is important to help your young child know when an activity is finished. By using words or gestures we can signal “all done”. Within daily routines, when an activity ends, a child might have the opportunity to put that item away back in it’s place, like a toy into a toy box. Some little ones benefit from a more concrete signal by putting the item from an activity that has just wrapped up into a special basket to signal “all done”. Signaling an end can also be used in conversations and interactions so that the adult doesn’t just “disappear”!</a:t>
            </a:r>
            <a:endParaRPr/>
          </a:p>
          <a:p>
            <a:pPr marL="0" lvl="0" indent="0" algn="l" rtl="0">
              <a:spcBef>
                <a:spcPts val="0"/>
              </a:spcBef>
              <a:spcAft>
                <a:spcPts val="0"/>
              </a:spcAft>
              <a:buNone/>
            </a:pPr>
            <a:endParaRPr/>
          </a:p>
          <a:p>
            <a:pPr marL="0" indent="0"/>
            <a:r>
              <a:rPr lang="en-US">
                <a:latin typeface="Arial"/>
                <a:cs typeface="Arial"/>
              </a:rPr>
              <a:t>Finally, c</a:t>
            </a:r>
            <a:r>
              <a:rPr lang="en-US"/>
              <a:t>ues of all kinds can be used to help your young child comprehend and anticipate events during daily routines. Sound cues like shaking the bottle prior to feeding her can let her know that it is time to eat! Touch cues like gently patting the nose before a nose wipe can signal the Kleenex is on its way. Giving your child a book prior to the start of a reading activity is a great example of an object cue. Words alone, like “</a:t>
            </a:r>
            <a:r>
              <a:rPr lang="en-US" err="1"/>
              <a:t>Uppppp</a:t>
            </a:r>
            <a:r>
              <a:rPr lang="en-US"/>
              <a:t>” can signal to the baby she is about to be picked up and even pairing touch with words like giving a little tug under the arm and saying “</a:t>
            </a:r>
            <a:r>
              <a:rPr lang="en-US" err="1"/>
              <a:t>Upppp</a:t>
            </a:r>
            <a:r>
              <a:rPr lang="en-US"/>
              <a:t>” helps baby to anticipate that action. Gestures and smells can be cues as well. </a:t>
            </a:r>
            <a:endParaRPr/>
          </a:p>
          <a:p>
            <a:pPr marL="0" lvl="0" indent="0" algn="l" rtl="0">
              <a:spcBef>
                <a:spcPts val="0"/>
              </a:spcBef>
              <a:spcAft>
                <a:spcPts val="0"/>
              </a:spcAft>
              <a:buNone/>
            </a:pPr>
            <a:endParaRPr/>
          </a:p>
          <a:p>
            <a:pPr marL="0" indent="0">
              <a:buClr>
                <a:schemeClr val="dk1"/>
              </a:buClr>
            </a:pPr>
            <a:r>
              <a:rPr lang="en-US"/>
              <a:t>Can you think of a way that a gesture might cue it’s time to leave the house? To go in the car to an appointment or the store?  CHAT (15 sec)</a:t>
            </a:r>
            <a:endParaRPr/>
          </a:p>
          <a:p>
            <a:pPr marL="0" marR="0" lvl="0" indent="0" algn="l" rtl="0">
              <a:lnSpc>
                <a:spcPct val="100000"/>
              </a:lnSpc>
              <a:spcBef>
                <a:spcPts val="0"/>
              </a:spcBef>
              <a:spcAft>
                <a:spcPts val="0"/>
              </a:spcAft>
              <a:buClr>
                <a:schemeClr val="dk1"/>
              </a:buClr>
              <a:buSzPts val="1400"/>
              <a:buFont typeface="Calibri"/>
              <a:buNone/>
            </a:pPr>
            <a:r>
              <a:rPr lang="en-US"/>
              <a:t>How can a smell cue that it is </a:t>
            </a:r>
            <a:r>
              <a:rPr lang="en-US" err="1"/>
              <a:t>bathtime</a:t>
            </a:r>
            <a:r>
              <a:rPr lang="en-US"/>
              <a:t>? CHAT (15 sec)</a:t>
            </a:r>
            <a:endParaRPr/>
          </a:p>
          <a:p>
            <a:pPr marL="0" lvl="0" indent="0" algn="l" rtl="0">
              <a:spcBef>
                <a:spcPts val="0"/>
              </a:spcBef>
              <a:spcAft>
                <a:spcPts val="0"/>
              </a:spcAft>
              <a:buNone/>
            </a:pPr>
            <a:endParaRPr/>
          </a:p>
          <a:p>
            <a:pPr marL="0" indent="0"/>
            <a:r>
              <a:rPr lang="en-US"/>
              <a:t>Awesome ideas for cues! Jenni will now cover Sensory Areas, Jenni...</a:t>
            </a:r>
          </a:p>
        </p:txBody>
      </p:sp>
      <p:sp>
        <p:nvSpPr>
          <p:cNvPr id="146" name="Google Shape;146;p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Description: Covers of Focus on Vision, Grow Listening Skills and Enhance Touch Booklets  </a:t>
            </a:r>
          </a:p>
          <a:p>
            <a:r>
              <a:rPr lang="en-US" b="1"/>
              <a:t>In these next slides, We are going to focus on the learning that occurs through vision, hearing and touch</a:t>
            </a: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849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75EC8A-D7EA-4F4E-BF8A-7FB97E1691A0}" type="slidenum">
              <a:rPr lang="en-US" smtClean="0"/>
              <a:t>19</a:t>
            </a:fld>
            <a:endParaRPr lang="en-US"/>
          </a:p>
        </p:txBody>
      </p:sp>
    </p:spTree>
    <p:extLst>
      <p:ext uri="{BB962C8B-B14F-4D97-AF65-F5344CB8AC3E}">
        <p14:creationId xmlns:p14="http://schemas.microsoft.com/office/powerpoint/2010/main" val="79640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APH INTRO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824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r>
              <a:rPr lang="en-US"/>
              <a:t>JENNI</a:t>
            </a:r>
          </a:p>
          <a:p>
            <a:r>
              <a:rPr lang="en-US"/>
              <a:t>Read Quote: "The best time to help an infant learn to use vision is whenever a need naturally arises... while doing interesting and enjoyable activities." (Chen, 1999)</a:t>
            </a:r>
          </a:p>
          <a:p>
            <a:endParaRPr lang="en-US"/>
          </a:p>
          <a:p>
            <a:r>
              <a:rPr lang="en-US"/>
              <a:t>Image Description: "the image shows a toddler sitting in a high chair. He has a bottle and a blue bowl on the tray. He holds a spoon and is reaching into the bowl with his other hand, he has a smile and a delightfully messy face!" </a:t>
            </a:r>
          </a:p>
          <a:p>
            <a:endParaRPr lang="en-US"/>
          </a:p>
          <a:p>
            <a:r>
              <a:rPr lang="en-US"/>
              <a:t>Most young children who are blind or visually impaired have some useable vision (</a:t>
            </a:r>
            <a:r>
              <a:rPr lang="en-US" err="1"/>
              <a:t>Lueck</a:t>
            </a:r>
            <a:r>
              <a:rPr lang="en-US"/>
              <a:t> &amp; Heinze, 2004) but the quality and quantity of what they see is reduced. While we may not be able to determine exactly how much and how well our little ones see, a functional vision assessment conducted by a teacher for children with visual impairments or certified orientation and mobility specialist is an important first step to understand as much as possible. Once you know what your child’s visual needs are, it is easier to set the stage for learning.</a:t>
            </a:r>
          </a:p>
          <a:p>
            <a:endParaRPr lang="en-US"/>
          </a:p>
          <a:p>
            <a:r>
              <a:rPr lang="en-US"/>
              <a:t>Providing optimal light is a must, especially if there are books involved but it is important to remember that children will have different light preferences based on their eye condition, and some types of lighting can be harsh. When the opportunity arises, it is always great to take advantage of natural light. Positioning is one of the key elements so that light is used as an enhancement and not as a distractor. By positioning children with their back to windows and other light sources, the light is able to come in from behind and highlight people, toys and other visual materials in front of them.  *Pay attention to the direction highchairs, or other seats are situated. In addition to natural light, you can also try some creative lighting, such as a reading light clipped to a board book with sparkly pictures or on the tray of a stander to illuminate sensory items. Backlighting from a lightbox is also a great way to highlight pictures and objects. </a:t>
            </a:r>
          </a:p>
          <a:p>
            <a:endParaRPr lang="en-US"/>
          </a:p>
          <a:p>
            <a:r>
              <a:rPr lang="en-US"/>
              <a:t>Magnification may also be necessary. Supervised use of a large dome magnifier, AKA "a magic window”, can be fun to glide across a book and stop on individual pictures to enlarge them. </a:t>
            </a:r>
          </a:p>
          <a:p>
            <a:endParaRPr lang="en-US"/>
          </a:p>
          <a:p>
            <a:r>
              <a:rPr lang="en-US"/>
              <a:t>Body position is critical to achieving the best visual potential and some children may require more support than others. Exploring a variety of different positions is also a good way to encourage looking behaviors in different visual fields, such as side-lying while playing with hanging toys on a propped light box, or maybe placing a child in a forward facing baby carrier while you prepare their meal. Rolled towels and pool noodles have been among my personal favorites to provide support in different positions. </a:t>
            </a:r>
          </a:p>
          <a:p>
            <a:endParaRPr lang="en-US"/>
          </a:p>
          <a:p>
            <a:r>
              <a:rPr lang="en-US"/>
              <a:t>Finding a comfortable position for children with physical limitations is often a challenge. This is a great time to consult with a physical therapist to determine what types of strategies may be helpful.</a:t>
            </a:r>
          </a:p>
          <a:p>
            <a:endParaRPr lang="en-US"/>
          </a:p>
          <a:p>
            <a:r>
              <a:rPr lang="en-US"/>
              <a:t>Let's talk about glasses! keeping glasses on a toddler can be a challenge and even the most diligent parent can be worn down by a persistent 2-year-old! A daily glasses routine is a great start “Get ready face, get set </a:t>
            </a:r>
            <a:r>
              <a:rPr lang="en-US" err="1"/>
              <a:t>ears..Let’s</a:t>
            </a:r>
            <a:r>
              <a:rPr lang="en-US"/>
              <a:t> put glasses on.” we did it…cheers!" jumping into an enjoyable hands-on activity is a great way to redirect attention and increase the chances of keeping glasses on! </a:t>
            </a:r>
          </a:p>
          <a:p>
            <a:r>
              <a:rPr lang="en-US"/>
              <a:t>It is also important to recognize signs of visual fatigue (such as rubbing eyes, fussiness, tearing etc.) identifying these signs and providing a visual break (removing glasses) prior to the child ripping them off themselves, can keep the experiences positive. </a:t>
            </a:r>
          </a:p>
          <a:p>
            <a:endParaRPr lang="en-US"/>
          </a:p>
          <a:p>
            <a:r>
              <a:rPr lang="en-US"/>
              <a:t>What are some other ways to help families keep glasses on their infants and toddlers? (CHAT BOX)</a:t>
            </a:r>
          </a:p>
          <a:p>
            <a:endParaRPr lang="en-US"/>
          </a:p>
          <a:p>
            <a:r>
              <a:rPr lang="en-US"/>
              <a:t>Finally, when introducing books for children with low vision, try to find books that have visual interest such as reflective pictures, photographs, lights or moveable parts</a:t>
            </a:r>
          </a:p>
          <a:p>
            <a:pPr marL="0" lvl="0" indent="0" algn="l" rtl="0">
              <a:spcBef>
                <a:spcPts val="0"/>
              </a:spcBef>
              <a:spcAft>
                <a:spcPts val="0"/>
              </a:spcAft>
              <a:buNone/>
            </a:pPr>
            <a:endParaRPr/>
          </a:p>
        </p:txBody>
      </p:sp>
      <p:sp>
        <p:nvSpPr>
          <p:cNvPr id="155" name="Google Shape;155;p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JENNI</a:t>
            </a:r>
          </a:p>
          <a:p>
            <a:r>
              <a:rPr lang="en-US"/>
              <a:t>Read Quote</a:t>
            </a:r>
          </a:p>
          <a:p>
            <a:endParaRPr lang="en-US"/>
          </a:p>
          <a:p>
            <a:r>
              <a:rPr lang="en-US"/>
              <a:t>Image Description: A toddler in a striped shirt, wears a big smile, as his caretaker whispers something into his ear</a:t>
            </a:r>
          </a:p>
          <a:p>
            <a:endParaRPr lang="en-US"/>
          </a:p>
          <a:p>
            <a:r>
              <a:rPr lang="en-US"/>
              <a:t>Did you know that about 50% to 90% of young children’s communication time is spent listening? Jessica highlighted the development of language and its relationship to literacy through shared conversations. As children tune in and listen to words, songs, and stories that are shared with them, through the context of daily routines, they are learning how to understand and use language. </a:t>
            </a:r>
          </a:p>
          <a:p>
            <a:endParaRPr lang="en-US"/>
          </a:p>
          <a:p>
            <a:r>
              <a:rPr lang="en-US"/>
              <a:t>Tuning into environmental sounds and cueing your child to “listen” as you provide descriptions, provides context and meaning. For instance, what’s that sound?  can you hear it? </a:t>
            </a:r>
            <a:r>
              <a:rPr lang="en-US" err="1"/>
              <a:t>Weeoo</a:t>
            </a:r>
            <a:r>
              <a:rPr lang="en-US"/>
              <a:t> </a:t>
            </a:r>
            <a:r>
              <a:rPr lang="en-US" err="1"/>
              <a:t>weeoo</a:t>
            </a:r>
            <a:r>
              <a:rPr lang="en-US"/>
              <a:t>, it’s a fire truck! Providing additional context, maybe by looking through the window if your child is able, walking outside, or taking a trip in the community to get an up close look at a real fire truck gives greater meaning to that sound. </a:t>
            </a:r>
          </a:p>
          <a:p>
            <a:endParaRPr lang="en-US"/>
          </a:p>
          <a:p>
            <a:r>
              <a:rPr lang="en-US"/>
              <a:t>Incorporate word play is a fun way to help your toddler begin to understand word, syllable and letter sounds. </a:t>
            </a:r>
          </a:p>
          <a:p>
            <a:endParaRPr lang="en-US"/>
          </a:p>
          <a:p>
            <a:r>
              <a:rPr lang="en-US"/>
              <a:t>Before the age of 3, 3/4 of children experience at least one ear infection that temporarily affects their ability to hear. Because children with visual impairments rely greatly on sound to teach them about the environment around them, it is especially important to schedule periodic hearing tests, identify signs of infections early and protect against harmful environmental noises. Also make sure to minimize sound ”clutter” such as television, or excessive chatter that can make it difficult to "tune in".( This is something we naturally do as learners, for instance, when driving to a new place, many of us will instinctively turn off the radio and stop conversation to focus. But in our homes, we get so used to background noise, that we sometimes don't recognize their potential disruption to learning. )</a:t>
            </a:r>
          </a:p>
          <a:p>
            <a:endParaRPr lang="en-US"/>
          </a:p>
          <a:p>
            <a:r>
              <a:rPr lang="en-US"/>
              <a:t>If I were to belt out a toddler tune right now, chances are you would all be singing it for most of the day! I’ll spare you, but my point is that we know songs and rhymes have a way of sticking with us. The rhythms, beats, and repetitive words encourage memory, movement and reciprocal interaction. Experience with rhymes in the first 3 years of life has been linked to early awareness of word and syllable sounds. And with little learners, the sillier the better! </a:t>
            </a:r>
          </a:p>
          <a:p>
            <a:endParaRPr lang="en-US"/>
          </a:p>
          <a:p>
            <a:r>
              <a:rPr lang="en-US"/>
              <a:t>Finally, if we want to our children to build good listeners, it is critical that we model good listening habits ourselves. Children can sense when we are listening to them and when we are distracted. In a time of devices, this is more evident now than ever before. Making physical contact and acknowledging their communication attempts "I hear you yelling, you're angry"  - this not only strengthens relationships, but it also demonstrates how to truly listen. </a:t>
            </a:r>
          </a:p>
          <a:p>
            <a:pPr marL="0" lvl="0" indent="0" algn="l" rtl="0">
              <a:spcBef>
                <a:spcPts val="0"/>
              </a:spcBef>
              <a:spcAft>
                <a:spcPts val="0"/>
              </a:spcAft>
              <a:buNone/>
            </a:pPr>
            <a:endParaRPr/>
          </a:p>
        </p:txBody>
      </p:sp>
      <p:sp>
        <p:nvSpPr>
          <p:cNvPr id="164" name="Google Shape;164;p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JENNI</a:t>
            </a:r>
          </a:p>
          <a:p>
            <a:r>
              <a:rPr lang="en-US"/>
              <a:t>Read Quote</a:t>
            </a:r>
          </a:p>
          <a:p>
            <a:endParaRPr lang="en-US"/>
          </a:p>
          <a:p>
            <a:r>
              <a:rPr lang="en-US"/>
              <a:t>Image Description: A toddler in a striped shirt, wears a big smile, as his caretaker whispers something into his ear</a:t>
            </a:r>
          </a:p>
          <a:p>
            <a:endParaRPr lang="en-US"/>
          </a:p>
          <a:p>
            <a:r>
              <a:rPr lang="en-US"/>
              <a:t>Did you know that about 50% to 90% of young children’s communication time is spent listening? Jessica highlighted the development of language and its relationship to literacy through shared conversations. As children tune in and listen to words, songs, and stories that are shared with them, through the context of daily routines, they are learning how to understand and use language. </a:t>
            </a:r>
          </a:p>
          <a:p>
            <a:endParaRPr lang="en-US"/>
          </a:p>
          <a:p>
            <a:r>
              <a:rPr lang="en-US"/>
              <a:t>Tuning into environmental sounds and cueing your child to “listen” as you provide descriptions, provides context and meaning. For instance, what’s that sound?  can you hear it? </a:t>
            </a:r>
            <a:r>
              <a:rPr lang="en-US" err="1"/>
              <a:t>Weeoo</a:t>
            </a:r>
            <a:r>
              <a:rPr lang="en-US"/>
              <a:t> </a:t>
            </a:r>
            <a:r>
              <a:rPr lang="en-US" err="1"/>
              <a:t>weeoo</a:t>
            </a:r>
            <a:r>
              <a:rPr lang="en-US"/>
              <a:t>, it’s a fire truck! Providing additional context, maybe by looking through the window if your child is able, walking outside, or taking a trip in the community to get an up close look at a real fire truck gives greater meaning to that sound. </a:t>
            </a:r>
          </a:p>
          <a:p>
            <a:endParaRPr lang="en-US"/>
          </a:p>
          <a:p>
            <a:r>
              <a:rPr lang="en-US"/>
              <a:t>Incorporate word play is a fun way to help your toddler begin to understand word, syllable and letter sounds. </a:t>
            </a:r>
          </a:p>
          <a:p>
            <a:endParaRPr lang="en-US"/>
          </a:p>
          <a:p>
            <a:r>
              <a:rPr lang="en-US"/>
              <a:t>Before the age of 3, 3/4 of children experience at least one ear infection that temporarily affects their ability to hear. Because children with visual impairments rely greatly on sound to teach them about the environment around them, it is especially important to schedule periodic hearing tests, identify signs of infections early and protect against harmful environmental noises. Also make sure to minimize sound ”clutter” such as television, or excessive chatter that can make it difficult to "tune in".( This is something we naturally do as learners, for instance, when driving to a new place, many of us will instinctively turn off the radio and stop conversation to focus. But in our homes, we get so used to background noise, that we sometimes don't recognize their potential disruption to learning. )</a:t>
            </a:r>
          </a:p>
          <a:p>
            <a:endParaRPr lang="en-US"/>
          </a:p>
          <a:p>
            <a:r>
              <a:rPr lang="en-US"/>
              <a:t>If I were to belt out a toddler tune right now, chances are you would all be singing it for most of the day! I’ll spare you, but my point is that we know songs and rhymes have a way of sticking with us. The rhythms, beats, and repetitive words encourage memory, movement and reciprocal interaction. Experience with rhymes in the first 3 years of life has been linked to early awareness of word and syllable sounds. And with little learners, the sillier the better! </a:t>
            </a:r>
          </a:p>
          <a:p>
            <a:endParaRPr lang="en-US"/>
          </a:p>
          <a:p>
            <a:r>
              <a:rPr lang="en-US"/>
              <a:t>Finally, if we want to our children to build good listeners, it is critical that we model good listening habits ourselves. Children can sense when we are listening to them and when we are distracted. In a time of devices, this is more evident now than ever before. Making physical contact and acknowledging their communication attempts "I hear you yelling, you're angry"  - this not only strengthens relationships, but it also demonstrates how to truly listen. </a:t>
            </a:r>
          </a:p>
          <a:p>
            <a:pPr marL="0" lvl="0" indent="0" algn="l" rtl="0">
              <a:spcBef>
                <a:spcPts val="0"/>
              </a:spcBef>
              <a:spcAft>
                <a:spcPts val="0"/>
              </a:spcAft>
              <a:buNone/>
            </a:pPr>
            <a:endParaRPr/>
          </a:p>
        </p:txBody>
      </p:sp>
      <p:sp>
        <p:nvSpPr>
          <p:cNvPr id="164" name="Google Shape;164;p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4181588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JENNI</a:t>
            </a:r>
          </a:p>
          <a:p>
            <a:r>
              <a:rPr lang="en-US"/>
              <a:t>Read quote "touch is about physical contact between children and their caregivers and peers, and about providing young children with tactile experiences of the world around them. Both kinds of touch are absolutely essential." (Carlson, 2006)</a:t>
            </a:r>
          </a:p>
          <a:p>
            <a:endParaRPr lang="en-US"/>
          </a:p>
          <a:p>
            <a:r>
              <a:rPr lang="en-US"/>
              <a:t>Image Description: A chubby child's hand is seen against the background of their blue checkered shirt and green pants</a:t>
            </a:r>
          </a:p>
          <a:p>
            <a:endParaRPr lang="en-US"/>
          </a:p>
          <a:p>
            <a:r>
              <a:rPr lang="en-US"/>
              <a:t>Touch contributes to young children’s emergent literacy in many ways. And for children with vision loss, tactile exploration plays a key role in providing contextual information. This is especially important for children who may become braille readers and writers.</a:t>
            </a:r>
          </a:p>
          <a:p>
            <a:endParaRPr lang="en-US"/>
          </a:p>
          <a:p>
            <a:r>
              <a:rPr lang="en-US"/>
              <a:t>It is a big responsibility as an adult in your child’s life, to develop trusting relationships through respectful touch. A child who has positive experiences with touch is more likely to take risks and explore without fear. For instance, by using hand under hand guidance to lead your child’s hand to a new texture, you are letting them know they can  “ride along” but still maintain the control to exit the ride if it gets a little scary! </a:t>
            </a:r>
          </a:p>
          <a:p>
            <a:endParaRPr lang="en-US"/>
          </a:p>
          <a:p>
            <a:r>
              <a:rPr lang="en-US"/>
              <a:t>Incorporating touch cues is a great way to aide in communication and language development. For instance, a gentle tap to the side of your child’s temple as you say “glasses on” can help them anticipate their glasses being placed on their face.  </a:t>
            </a:r>
          </a:p>
          <a:p>
            <a:endParaRPr lang="en-US"/>
          </a:p>
          <a:p>
            <a:r>
              <a:rPr lang="en-US"/>
              <a:t>Young children explore their sense of touch in a variety of ways. A baby toy hasn’t been truly loved until it has been sufficiently covered in baby slobber!  Infants and toddlers love to use their mouths to compare textures, and for children with vision loss, it is typical for this stage to lasts a bit longer. It is also very common for toddlers with low vision to preview textures with their feet, or maybe an elbow before they are ready to use their hands. </a:t>
            </a:r>
          </a:p>
          <a:p>
            <a:endParaRPr lang="en-US"/>
          </a:p>
          <a:p>
            <a:r>
              <a:rPr lang="en-US"/>
              <a:t>One of the best ways to encourage touching with hands is through tummy time and floor play. While a child presses her hands to the floor to support her upper body, she is also increasing the strength to her hands, arms and shoulders. </a:t>
            </a:r>
          </a:p>
          <a:p>
            <a:endParaRPr lang="en-US"/>
          </a:p>
          <a:p>
            <a:r>
              <a:rPr lang="en-US"/>
              <a:t>As you help your child sweep their hands from left to right across their highchair tray to locate small pieces of food, you are also modeling the same movements they will use to locate tactile pictures or braille on page. </a:t>
            </a:r>
          </a:p>
          <a:p>
            <a:endParaRPr lang="en-US"/>
          </a:p>
          <a:p>
            <a:r>
              <a:rPr lang="en-US"/>
              <a:t>It is important to pay attention to non-verbal cues, such crying or even gagging, that may indicate a certain type of touch is uncomfortable.</a:t>
            </a:r>
          </a:p>
          <a:p>
            <a:pPr marL="0" lvl="0" indent="0" algn="l" rtl="0">
              <a:spcBef>
                <a:spcPts val="0"/>
              </a:spcBef>
              <a:spcAft>
                <a:spcPts val="0"/>
              </a:spcAft>
              <a:buNone/>
            </a:pPr>
            <a:endParaRPr/>
          </a:p>
        </p:txBody>
      </p:sp>
      <p:sp>
        <p:nvSpPr>
          <p:cNvPr id="173" name="Google Shape;173;p1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JENNI</a:t>
            </a:r>
          </a:p>
          <a:p>
            <a:r>
              <a:rPr lang="en-US"/>
              <a:t>Read quote "touch is about physical contact between children and their caregivers and peers, and about providing young children with tactile experiences of the world around them. Both kinds of touch are absolutely essential." (Carlson, 2006)</a:t>
            </a:r>
          </a:p>
          <a:p>
            <a:endParaRPr lang="en-US"/>
          </a:p>
          <a:p>
            <a:r>
              <a:rPr lang="en-US"/>
              <a:t>Image Description: A chubby child's hand is seen against the background of their blue checkered shirt and green pants</a:t>
            </a:r>
          </a:p>
          <a:p>
            <a:endParaRPr lang="en-US"/>
          </a:p>
          <a:p>
            <a:r>
              <a:rPr lang="en-US"/>
              <a:t>Touch contributes to young children’s emergent literacy in many ways. And for children with vision loss, tactile exploration plays a key role in providing contextual information. This is especially important for children who may become braille readers and writers.</a:t>
            </a:r>
          </a:p>
          <a:p>
            <a:endParaRPr lang="en-US"/>
          </a:p>
          <a:p>
            <a:r>
              <a:rPr lang="en-US"/>
              <a:t>It is a big responsibility as an adult in your child’s life, to develop trusting relationships through respectful touch. A child who has positive experiences with touch is more likely to take risks and explore without fear. For instance, by using hand under hand guidance to lead your child’s hand to a new texture, you are letting them know they can  “ride along” but still maintain the control to exit the ride if it gets a little scary! </a:t>
            </a:r>
          </a:p>
          <a:p>
            <a:endParaRPr lang="en-US"/>
          </a:p>
          <a:p>
            <a:r>
              <a:rPr lang="en-US"/>
              <a:t>Incorporating touch cues is a great way to aide in communication and language development. For instance, a gentle tap to the side of your child’s temple as you say “glasses on” can help them anticipate their glasses being placed on their face.  </a:t>
            </a:r>
          </a:p>
          <a:p>
            <a:endParaRPr lang="en-US"/>
          </a:p>
          <a:p>
            <a:r>
              <a:rPr lang="en-US"/>
              <a:t>Young children explore their sense of touch in a variety of ways. A baby toy hasn’t been truly loved until it has been sufficiently covered in baby slobber!  Infants and toddlers love to use their mouths to compare textures, and for children with vision loss, it is typical for this stage to lasts a bit longer. It is also very common for toddlers with low vision to preview textures with their feet, or maybe an elbow before they are ready to use their hands. </a:t>
            </a:r>
          </a:p>
          <a:p>
            <a:endParaRPr lang="en-US"/>
          </a:p>
          <a:p>
            <a:r>
              <a:rPr lang="en-US"/>
              <a:t>One of the best ways to encourage touching with hands is through tummy time and floor play. While a child presses her hands to the floor to support her upper body, she is also increasing the strength to her hands, arms and shoulders. </a:t>
            </a:r>
          </a:p>
          <a:p>
            <a:endParaRPr lang="en-US"/>
          </a:p>
          <a:p>
            <a:r>
              <a:rPr lang="en-US"/>
              <a:t>As you help your child sweep their hands from left to right across their highchair tray to locate small pieces of food, you are also modeling the same movements they will use to locate tactile pictures or braille on page. </a:t>
            </a:r>
          </a:p>
          <a:p>
            <a:endParaRPr lang="en-US"/>
          </a:p>
          <a:p>
            <a:r>
              <a:rPr lang="en-US"/>
              <a:t>It is important to pay attention to non-verbal cues, such crying or even gagging, that may indicate a certain type of touch is uncomfortable.</a:t>
            </a:r>
          </a:p>
          <a:p>
            <a:pPr marL="0" lvl="0" indent="0" algn="l" rtl="0">
              <a:spcBef>
                <a:spcPts val="0"/>
              </a:spcBef>
              <a:spcAft>
                <a:spcPts val="0"/>
              </a:spcAft>
              <a:buNone/>
            </a:pPr>
            <a:endParaRPr/>
          </a:p>
        </p:txBody>
      </p:sp>
      <p:sp>
        <p:nvSpPr>
          <p:cNvPr id="173" name="Google Shape;173;p1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904799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KAY</a:t>
            </a:r>
          </a:p>
          <a:p>
            <a:endParaRPr lang="en-US"/>
          </a:p>
          <a:p>
            <a:r>
              <a:rPr lang="en-US"/>
              <a:t>Pictured here are the Partner in Play and Explore the World Booklets – Vehicles for Understanding the World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7728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0" indent="0"/>
            <a:r>
              <a:rPr lang="en-US"/>
              <a:t>Read Quote: </a:t>
            </a:r>
            <a:r>
              <a:rPr lang="en-US" b="1"/>
              <a:t>Through play, children learn vocabulary, concepts, a variety of abilities, self-confidence, motivation, and an awareness of the needs of others. These factors are just as important in learning to read as the ability to recognize letters and sounds.” (Zigler, Singer &amp; Bishop-Josef, 2004)</a:t>
            </a:r>
            <a:br>
              <a:rPr lang="en-US" b="1"/>
            </a:br>
            <a:endParaRPr lang="en-US"/>
          </a:p>
          <a:p>
            <a:pPr marL="0" indent="0"/>
            <a:r>
              <a:rPr lang="en-US"/>
              <a:t>We know that very young children learn best through play—where learning is fun and there is no "right or wrong"</a:t>
            </a:r>
          </a:p>
          <a:p>
            <a:pPr marL="0" indent="0"/>
            <a:endParaRPr lang="en-US"/>
          </a:p>
          <a:p>
            <a:pPr marL="0" indent="0"/>
            <a:r>
              <a:rPr lang="en-US"/>
              <a:t>Play skills may be impacted by vision loss –more limited ability to visually access and imitate what others are doing </a:t>
            </a:r>
          </a:p>
          <a:p>
            <a:pPr marL="0" indent="0"/>
            <a:r>
              <a:rPr lang="en-US"/>
              <a:t>May stall or perseverate at certain level</a:t>
            </a:r>
            <a:endParaRPr/>
          </a:p>
          <a:p>
            <a:pPr marL="0" lvl="0" indent="0" algn="l" rtl="0">
              <a:spcBef>
                <a:spcPts val="0"/>
              </a:spcBef>
              <a:spcAft>
                <a:spcPts val="0"/>
              </a:spcAft>
              <a:buNone/>
            </a:pPr>
            <a:endParaRPr/>
          </a:p>
          <a:p>
            <a:pPr marL="0" indent="0"/>
            <a:r>
              <a:rPr lang="en-US"/>
              <a:t>Adult modeling important for ALL children’s play skills (Hmmm...What ALL can we do with this?) IF ADULTS INVOLVED, CHILDREN'S PLAY IS RICHER</a:t>
            </a:r>
          </a:p>
          <a:p>
            <a:pPr marL="0" indent="0"/>
            <a:endParaRPr lang="en-US"/>
          </a:p>
          <a:p>
            <a:pPr marL="0" indent="0"/>
            <a:r>
              <a:rPr lang="en-US"/>
              <a:t>Tap into child’s interests and then join in, gradually modeling (visually/tactually) different ways to use objects in play. </a:t>
            </a:r>
          </a:p>
          <a:p>
            <a:pPr marL="0" indent="0"/>
            <a:r>
              <a:rPr lang="en-US"/>
              <a:t>For example: </a:t>
            </a:r>
          </a:p>
          <a:p>
            <a:pPr marL="0" indent="0"/>
            <a:r>
              <a:rPr lang="en-US"/>
              <a:t>TURN-TAKING; HAND TOY TO CHILD UPSIDE DOWN; FROM SPINNING WHEELS TO ROLLING TOY CAR</a:t>
            </a:r>
            <a:endParaRPr/>
          </a:p>
          <a:p>
            <a:pPr marL="0" lvl="0" indent="0" algn="l" rtl="0">
              <a:spcBef>
                <a:spcPts val="0"/>
              </a:spcBef>
              <a:spcAft>
                <a:spcPts val="0"/>
              </a:spcAft>
              <a:buNone/>
            </a:pPr>
            <a:endParaRPr/>
          </a:p>
          <a:p>
            <a:pPr marL="0" indent="0"/>
            <a:r>
              <a:rPr lang="en-US"/>
              <a:t>Welcome young children to participate in a host of play experiences and set them up.</a:t>
            </a:r>
          </a:p>
          <a:p>
            <a:pPr marL="0" indent="0"/>
            <a:r>
              <a:rPr lang="en-US" b="1"/>
              <a:t>What are some types of play that come to mind for you?</a:t>
            </a:r>
            <a:r>
              <a:rPr lang="en-US"/>
              <a:t>  PLEASE THROW OUT SOME IDEAS IN THE CHAT BOX.  </a:t>
            </a:r>
          </a:p>
          <a:p>
            <a:pPr marL="0" indent="0"/>
            <a:r>
              <a:rPr lang="en-US"/>
              <a:t>[Examples: Sensory; Object; Motor; Social; Construction; all the way up to Pretend (precursor to learning about symbolism and symbols) </a:t>
            </a:r>
            <a:endParaRPr/>
          </a:p>
          <a:p>
            <a:pPr marL="0" indent="0"/>
            <a:endParaRPr lang="en-US"/>
          </a:p>
          <a:p>
            <a:pPr marL="0" indent="0"/>
            <a:r>
              <a:rPr lang="en-US"/>
              <a:t>Expose children to enriched play spaces that are a good match for their developmental levels [size of space; items in space]</a:t>
            </a:r>
          </a:p>
          <a:p>
            <a:pPr marL="0" indent="0"/>
            <a:endParaRPr lang="en-US"/>
          </a:p>
          <a:p>
            <a:pPr marL="0" indent="0"/>
            <a:r>
              <a:rPr lang="en-US"/>
              <a:t>Allow them to access the space as independently as possible [display a few toys on low open shelves rather than in a toy basket or box so they can find them</a:t>
            </a:r>
          </a:p>
          <a:p>
            <a:pPr marL="0" indent="0"/>
            <a:r>
              <a:rPr lang="en-US"/>
              <a:t>Keep toys in consistent locations and consider setting up play space in center of family's activity.  </a:t>
            </a:r>
          </a:p>
          <a:p>
            <a:pPr marL="0" indent="0"/>
            <a:r>
              <a:rPr lang="en-US"/>
              <a:t>Implement Lilli Nielsen: Active Learning and Stay-Put Play Spaces for very young and children and those with significant combinations of disabilities</a:t>
            </a:r>
            <a:endParaRPr/>
          </a:p>
          <a:p>
            <a:pPr marL="0" indent="0"/>
            <a:r>
              <a:rPr lang="en-US"/>
              <a:t>For example: Pictured here is a young infant watching as she bats at toys suspended above her within reach.</a:t>
            </a:r>
          </a:p>
          <a:p>
            <a:pPr marL="0" indent="0"/>
            <a:endParaRPr lang="en-US"/>
          </a:p>
          <a:p>
            <a:pPr marL="0" indent="0"/>
            <a:r>
              <a:rPr lang="en-US"/>
              <a:t>Try different types of playthings with varied sensory qualities: visual; sound; tactile; vibratory</a:t>
            </a:r>
          </a:p>
          <a:p>
            <a:pPr marL="0" indent="0"/>
            <a:r>
              <a:rPr lang="en-US"/>
              <a:t>Assess individual child’s interest</a:t>
            </a:r>
          </a:p>
          <a:p>
            <a:pPr marL="0" indent="0"/>
            <a:r>
              <a:rPr lang="en-US"/>
              <a:t>REAL OBJECTS for play (fruit; kitchen items)</a:t>
            </a:r>
          </a:p>
          <a:p>
            <a:pPr marL="0" indent="0"/>
            <a:r>
              <a:rPr lang="en-US"/>
              <a:t>Good developmental match</a:t>
            </a:r>
            <a:endParaRPr/>
          </a:p>
          <a:p>
            <a:pPr marL="0" lvl="0" indent="0" algn="l" rtl="0">
              <a:spcBef>
                <a:spcPts val="0"/>
              </a:spcBef>
              <a:spcAft>
                <a:spcPts val="0"/>
              </a:spcAft>
              <a:buNone/>
            </a:pPr>
            <a:endParaRPr/>
          </a:p>
          <a:p>
            <a:pPr marL="0" indent="0"/>
            <a:r>
              <a:rPr lang="en-US"/>
              <a:t>Introduce Infant-Toddler books about play for read-together time. – Based on child’s personal experiences and interests  </a:t>
            </a:r>
          </a:p>
          <a:p>
            <a:pPr marL="0" indent="0"/>
            <a:r>
              <a:rPr lang="en-US"/>
              <a:t>EXAMPLE PICTURED HERE:  Pots and Pans by Patricia Hubbell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2" name="Google Shape;182;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0" indent="0"/>
            <a:r>
              <a:rPr lang="en-US"/>
              <a:t>Read Quote: </a:t>
            </a:r>
            <a:r>
              <a:rPr lang="en-US" b="1"/>
              <a:t>Through play, children learn vocabulary, concepts, a variety of abilities, self-confidence, motivation, and an awareness of the needs of others. These factors are just as important in learning to read as the ability to recognize letters and sounds.” (Zigler, Singer &amp; Bishop-Josef, 2004)</a:t>
            </a:r>
            <a:br>
              <a:rPr lang="en-US" b="1"/>
            </a:br>
            <a:endParaRPr lang="en-US"/>
          </a:p>
          <a:p>
            <a:pPr marL="0" indent="0"/>
            <a:r>
              <a:rPr lang="en-US"/>
              <a:t>We know that very young children learn best through play—where learning is fun and there is no "right or wrong"</a:t>
            </a:r>
          </a:p>
          <a:p>
            <a:pPr marL="0" indent="0"/>
            <a:endParaRPr lang="en-US"/>
          </a:p>
          <a:p>
            <a:pPr marL="0" indent="0"/>
            <a:r>
              <a:rPr lang="en-US"/>
              <a:t>Play skills may be impacted by vision loss –more limited ability to visually access and imitate what others are doing </a:t>
            </a:r>
          </a:p>
          <a:p>
            <a:pPr marL="0" indent="0"/>
            <a:r>
              <a:rPr lang="en-US"/>
              <a:t>May stall or perseverate at certain level</a:t>
            </a:r>
            <a:endParaRPr/>
          </a:p>
          <a:p>
            <a:pPr marL="0" lvl="0" indent="0" algn="l" rtl="0">
              <a:spcBef>
                <a:spcPts val="0"/>
              </a:spcBef>
              <a:spcAft>
                <a:spcPts val="0"/>
              </a:spcAft>
              <a:buNone/>
            </a:pPr>
            <a:endParaRPr/>
          </a:p>
          <a:p>
            <a:pPr marL="0" indent="0"/>
            <a:r>
              <a:rPr lang="en-US"/>
              <a:t>Adult modeling important for ALL children’s play skills (Hmmm...What ALL can we do with this?) IF ADULTS INVOLVED, CHILDREN'S PLAY IS RICHER</a:t>
            </a:r>
          </a:p>
          <a:p>
            <a:pPr marL="0" indent="0"/>
            <a:endParaRPr lang="en-US"/>
          </a:p>
          <a:p>
            <a:pPr marL="0" indent="0"/>
            <a:r>
              <a:rPr lang="en-US"/>
              <a:t>Tap into child’s interests and then join in, gradually modeling (visually/tactually) different ways to use objects in play. </a:t>
            </a:r>
          </a:p>
          <a:p>
            <a:pPr marL="0" indent="0"/>
            <a:r>
              <a:rPr lang="en-US"/>
              <a:t>For example: </a:t>
            </a:r>
          </a:p>
          <a:p>
            <a:pPr marL="0" indent="0"/>
            <a:r>
              <a:rPr lang="en-US"/>
              <a:t>TURN-TAKING; HAND TOY TO CHILD UPSIDE DOWN; FROM SPINNING WHEELS TO ROLLING TOY CAR</a:t>
            </a:r>
            <a:endParaRPr/>
          </a:p>
          <a:p>
            <a:pPr marL="0" lvl="0" indent="0" algn="l" rtl="0">
              <a:spcBef>
                <a:spcPts val="0"/>
              </a:spcBef>
              <a:spcAft>
                <a:spcPts val="0"/>
              </a:spcAft>
              <a:buNone/>
            </a:pPr>
            <a:endParaRPr/>
          </a:p>
          <a:p>
            <a:pPr marL="0" indent="0"/>
            <a:r>
              <a:rPr lang="en-US"/>
              <a:t>Welcome young children to participate in a host of play experiences and set them up.</a:t>
            </a:r>
          </a:p>
          <a:p>
            <a:pPr marL="0" indent="0"/>
            <a:r>
              <a:rPr lang="en-US" b="1"/>
              <a:t>What are some types of play that come to mind for you?</a:t>
            </a:r>
            <a:r>
              <a:rPr lang="en-US"/>
              <a:t>  PLEASE THROW OUT SOME IDEAS IN THE CHAT BOX.  </a:t>
            </a:r>
          </a:p>
          <a:p>
            <a:pPr marL="0" indent="0"/>
            <a:r>
              <a:rPr lang="en-US"/>
              <a:t>[Examples: Sensory; Object; Motor; Social; Construction; all the way up to Pretend (precursor to learning about symbolism and symbols) </a:t>
            </a:r>
            <a:endParaRPr/>
          </a:p>
          <a:p>
            <a:pPr marL="0" indent="0"/>
            <a:endParaRPr lang="en-US"/>
          </a:p>
          <a:p>
            <a:pPr marL="0" indent="0"/>
            <a:r>
              <a:rPr lang="en-US"/>
              <a:t>Expose children to enriched play spaces that are a good match for their developmental levels [size of space; items in space]</a:t>
            </a:r>
          </a:p>
          <a:p>
            <a:pPr marL="0" indent="0"/>
            <a:endParaRPr lang="en-US"/>
          </a:p>
          <a:p>
            <a:pPr marL="0" indent="0"/>
            <a:r>
              <a:rPr lang="en-US"/>
              <a:t>Allow them to access the space as independently as possible [display a few toys on low open shelves rather than in a toy basket or box so they can find them</a:t>
            </a:r>
          </a:p>
          <a:p>
            <a:pPr marL="0" indent="0"/>
            <a:r>
              <a:rPr lang="en-US"/>
              <a:t>Keep toys in consistent locations and consider setting up play space in center of family's activity.  </a:t>
            </a:r>
          </a:p>
          <a:p>
            <a:pPr marL="0" indent="0"/>
            <a:r>
              <a:rPr lang="en-US"/>
              <a:t>Implement Lilli Nielsen: Active Learning and Stay-Put Play Spaces for very young and children and those with significant combinations of disabilities</a:t>
            </a:r>
            <a:endParaRPr/>
          </a:p>
          <a:p>
            <a:pPr marL="0" indent="0"/>
            <a:r>
              <a:rPr lang="en-US"/>
              <a:t>For example: Pictured here is a young infant watching as she bats at toys suspended above her within reach.</a:t>
            </a:r>
          </a:p>
          <a:p>
            <a:pPr marL="0" indent="0"/>
            <a:endParaRPr lang="en-US"/>
          </a:p>
          <a:p>
            <a:pPr marL="0" indent="0"/>
            <a:r>
              <a:rPr lang="en-US"/>
              <a:t>Try different types of playthings with varied sensory qualities: visual; sound; tactile; vibratory</a:t>
            </a:r>
          </a:p>
          <a:p>
            <a:pPr marL="0" indent="0"/>
            <a:r>
              <a:rPr lang="en-US"/>
              <a:t>Assess individual child’s interest</a:t>
            </a:r>
          </a:p>
          <a:p>
            <a:pPr marL="0" indent="0"/>
            <a:r>
              <a:rPr lang="en-US"/>
              <a:t>REAL OBJECTS for play (fruit; kitchen items)</a:t>
            </a:r>
          </a:p>
          <a:p>
            <a:pPr marL="0" indent="0"/>
            <a:r>
              <a:rPr lang="en-US"/>
              <a:t>Good developmental match</a:t>
            </a:r>
            <a:endParaRPr/>
          </a:p>
          <a:p>
            <a:pPr marL="0" lvl="0" indent="0" algn="l" rtl="0">
              <a:spcBef>
                <a:spcPts val="0"/>
              </a:spcBef>
              <a:spcAft>
                <a:spcPts val="0"/>
              </a:spcAft>
              <a:buNone/>
            </a:pPr>
            <a:endParaRPr/>
          </a:p>
          <a:p>
            <a:pPr marL="0" indent="0"/>
            <a:r>
              <a:rPr lang="en-US"/>
              <a:t>Introduce Infant-Toddler books about play for read-together time. – Based on child’s personal experiences and interests  </a:t>
            </a:r>
          </a:p>
          <a:p>
            <a:pPr marL="0" indent="0"/>
            <a:r>
              <a:rPr lang="en-US"/>
              <a:t>EXAMPLE PICTURED HERE:  Pots and Pans by Patricia Hubbell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2" name="Google Shape;182;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101946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342900" indent="-342900">
              <a:buSzPts val="1800"/>
              <a:buFont typeface="Arial"/>
              <a:buChar char="•"/>
            </a:pPr>
            <a:r>
              <a:rPr lang="en-US" sz="1800">
                <a:solidFill>
                  <a:srgbClr val="000000"/>
                </a:solidFill>
                <a:latin typeface="Arial"/>
                <a:ea typeface="Arial"/>
                <a:cs typeface="Arial"/>
                <a:sym typeface="Arial"/>
              </a:rPr>
              <a:t>Read quote: </a:t>
            </a:r>
            <a:r>
              <a:rPr lang="en-US" b="1">
                <a:sym typeface="Arial"/>
              </a:rPr>
              <a:t>“As [a] child explores, she adds to her experiences, increasing the range and completeness of her concepts. These will be the foundation for the meaning she brings to stories she hears and to all reading and writing.”</a:t>
            </a:r>
            <a:br>
              <a:rPr lang="en-US" b="1">
                <a:sym typeface="Arial"/>
              </a:rPr>
            </a:br>
            <a:r>
              <a:rPr lang="en-US" b="1">
                <a:sym typeface="Arial"/>
              </a:rPr>
              <a:t>(Wright &amp; Stratton, 2007)</a:t>
            </a:r>
            <a:br>
              <a:rPr lang="en-US" b="1">
                <a:sym typeface="Arial"/>
              </a:rPr>
            </a:br>
            <a:r>
              <a:rPr lang="en-US" sz="1800">
                <a:solidFill>
                  <a:srgbClr val="000000"/>
                </a:solidFill>
                <a:latin typeface="Arial"/>
                <a:ea typeface="Arial"/>
                <a:cs typeface="Arial"/>
                <a:sym typeface="Arial"/>
              </a:rPr>
              <a:t> </a:t>
            </a:r>
            <a:endParaRPr sz="1800">
              <a:latin typeface="Times New Roman"/>
              <a:ea typeface="Times New Roman"/>
              <a:cs typeface="Times New Roman"/>
            </a:endParaRPr>
          </a:p>
          <a:p>
            <a:pPr marL="342900" indent="-342900">
              <a:buSzPts val="1800"/>
              <a:buFont typeface="Arial"/>
              <a:buChar char="•"/>
            </a:pPr>
            <a:r>
              <a:rPr lang="en-US" sz="1800">
                <a:solidFill>
                  <a:srgbClr val="000000"/>
                </a:solidFill>
                <a:latin typeface="Arial"/>
                <a:ea typeface="Arial"/>
                <a:cs typeface="Arial"/>
                <a:sym typeface="Arial"/>
              </a:rPr>
              <a:t>Certified Orientation &amp; Mobility specialist – important person on team for this purpose AND for many children a Physical Therapist to enhance quality of gross motor skills</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Exploration begins with child’s own body: bring hands together; grab clothes/hair; chew on toes – Understanding of body is foundation for exploring the larger world</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indent="-342900">
              <a:buSzPts val="1800"/>
              <a:buFont typeface="Arial"/>
              <a:buChar char="•"/>
            </a:pPr>
            <a:r>
              <a:rPr lang="en-US" sz="1800">
                <a:solidFill>
                  <a:srgbClr val="000000"/>
                </a:solidFill>
                <a:latin typeface="Arial"/>
                <a:ea typeface="Arial"/>
                <a:cs typeface="Arial"/>
                <a:sym typeface="Arial"/>
              </a:rPr>
              <a:t>Indoor exploration: from crib space to “Room Detectives” (what goes where; including ceiling)</a:t>
            </a:r>
            <a:endParaRPr lang="en-US" sz="1800">
              <a:solidFill>
                <a:srgbClr val="000000"/>
              </a:solidFill>
              <a:latin typeface="Times New Roman"/>
              <a:ea typeface="Arial"/>
              <a:cs typeface="Times New Roman"/>
              <a:sym typeface="Arial"/>
            </a:endParaRPr>
          </a:p>
          <a:p>
            <a:pPr marL="0" indent="0">
              <a:buSzPts val="1800"/>
            </a:pPr>
            <a:r>
              <a:rPr lang="en-US" sz="1800">
                <a:solidFill>
                  <a:srgbClr val="000000"/>
                </a:solidFill>
                <a:latin typeface="Arial"/>
                <a:ea typeface="Arial"/>
                <a:cs typeface="Arial"/>
                <a:sym typeface="Arial"/>
              </a:rPr>
              <a:t>        “Experiments” (ice cube melts) </a:t>
            </a:r>
            <a:endParaRPr lang="en-US" sz="1800">
              <a:solidFill>
                <a:srgbClr val="000000"/>
              </a:solidFill>
              <a:latin typeface="Times New Roman"/>
              <a:ea typeface="Arial"/>
              <a:cs typeface="Times New Roman"/>
            </a:endParaRPr>
          </a:p>
          <a:p>
            <a:pPr marL="0" indent="0">
              <a:buSzPts val="1800"/>
            </a:pPr>
            <a:r>
              <a:rPr lang="en-US" sz="1800">
                <a:solidFill>
                  <a:srgbClr val="000000"/>
                </a:solidFill>
                <a:latin typeface="Arial"/>
                <a:ea typeface="Arial"/>
                <a:cs typeface="Arial"/>
                <a:sym typeface="Arial"/>
              </a:rPr>
              <a:t>         Simple cooking activities (shaker pudding; raw vs. Cooked egg)</a:t>
            </a:r>
            <a:endParaRPr lang="en-US" sz="1800">
              <a:solidFill>
                <a:srgbClr val="000000"/>
              </a:solidFill>
              <a:latin typeface="Times New Roman"/>
              <a:ea typeface="Arial"/>
              <a:cs typeface="Times New Roman"/>
            </a:endParaRPr>
          </a:p>
          <a:p>
            <a:pPr marL="0" indent="0">
              <a:buSzPts val="1800"/>
            </a:pPr>
            <a:r>
              <a:rPr lang="en-US" sz="1800">
                <a:solidFill>
                  <a:srgbClr val="000000"/>
                </a:solidFill>
                <a:latin typeface="Arial"/>
                <a:ea typeface="Arial"/>
                <a:cs typeface="Arial"/>
                <a:sym typeface="Arial"/>
              </a:rPr>
              <a:t>         Side-stepping “trailing”</a:t>
            </a:r>
            <a:endParaRPr sz="1800">
              <a:latin typeface="Times New Roman"/>
              <a:ea typeface="Times New Roman"/>
              <a:cs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indent="-342900">
              <a:buSzPts val="1800"/>
              <a:buFont typeface="Arial"/>
              <a:buChar char="•"/>
            </a:pPr>
            <a:r>
              <a:rPr lang="en-US" sz="1800">
                <a:solidFill>
                  <a:srgbClr val="000000"/>
                </a:solidFill>
                <a:latin typeface="Arial"/>
                <a:ea typeface="Arial"/>
                <a:cs typeface="Arial"/>
                <a:sym typeface="Arial"/>
              </a:rPr>
              <a:t>Outdoor exploration - Home environment/yard</a:t>
            </a:r>
            <a:endParaRPr lang="en-US" sz="1800">
              <a:solidFill>
                <a:srgbClr val="000000"/>
              </a:solidFill>
              <a:latin typeface="Times New Roman"/>
              <a:ea typeface="Arial"/>
              <a:cs typeface="Times New Roman"/>
              <a:sym typeface="Arial"/>
            </a:endParaRPr>
          </a:p>
          <a:p>
            <a:pPr marL="0" indent="0">
              <a:buSzPts val="1800"/>
            </a:pPr>
            <a:r>
              <a:rPr lang="en-US" sz="1800">
                <a:solidFill>
                  <a:srgbClr val="000000"/>
                </a:solidFill>
                <a:latin typeface="Arial"/>
                <a:ea typeface="Arial"/>
                <a:cs typeface="Arial"/>
                <a:sym typeface="Arial"/>
              </a:rPr>
              <a:t>        Begin by taking favorite daily routine indoor activities outside (“picnic”; play on blanket; swing)</a:t>
            </a:r>
            <a:endParaRPr sz="1800">
              <a:latin typeface="Times New Roman"/>
              <a:ea typeface="Times New Roman"/>
              <a:cs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indent="-342900">
              <a:buSzPts val="1800"/>
              <a:buFont typeface="Arial"/>
              <a:buChar char="•"/>
            </a:pPr>
            <a:r>
              <a:rPr lang="en-US" sz="1800">
                <a:solidFill>
                  <a:srgbClr val="000000"/>
                </a:solidFill>
                <a:latin typeface="Arial"/>
                <a:ea typeface="Arial"/>
                <a:cs typeface="Arial"/>
                <a:sym typeface="Arial"/>
              </a:rPr>
              <a:t>Community exploration – mini-fieldtrips (Neighborhood walks; All-weather walks; Park; Library)</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285750" indent="-285750">
              <a:buSzPts val="1800"/>
              <a:buFont typeface="Arial"/>
              <a:buChar char="•"/>
            </a:pPr>
            <a:r>
              <a:rPr lang="en-US" sz="1800">
                <a:solidFill>
                  <a:srgbClr val="000000"/>
                </a:solidFill>
                <a:latin typeface="Arial"/>
                <a:ea typeface="Arial"/>
                <a:cs typeface="Arial"/>
                <a:sym typeface="Arial"/>
              </a:rPr>
              <a:t>Safety considerations – Tricky balance</a:t>
            </a:r>
            <a:endParaRPr lang="en-US">
              <a:solidFill>
                <a:srgbClr val="000000"/>
              </a:solidFill>
              <a:ea typeface="Arial"/>
              <a:sym typeface="Arial"/>
            </a:endParaRPr>
          </a:p>
          <a:p>
            <a:pPr marL="0" indent="0">
              <a:buSzPts val="1800"/>
            </a:pPr>
            <a:r>
              <a:rPr lang="en-US" sz="1800">
                <a:solidFill>
                  <a:srgbClr val="000000"/>
                </a:solidFill>
                <a:latin typeface="Arial"/>
                <a:ea typeface="Arial"/>
                <a:cs typeface="Arial"/>
                <a:sym typeface="Arial"/>
              </a:rPr>
              <a:t>       “Protective hands”</a:t>
            </a:r>
            <a:endParaRPr lang="en-US">
              <a:solidFill>
                <a:srgbClr val="000000"/>
              </a:solidFill>
              <a:ea typeface="Arial"/>
              <a:sym typeface="Arial"/>
            </a:endParaRPr>
          </a:p>
          <a:p>
            <a:pPr marL="0" indent="0">
              <a:buSzPts val="1800"/>
            </a:pPr>
            <a:r>
              <a:rPr lang="en-US" sz="1800">
                <a:solidFill>
                  <a:srgbClr val="000000"/>
                </a:solidFill>
                <a:latin typeface="Arial"/>
                <a:ea typeface="Arial"/>
                <a:cs typeface="Arial"/>
                <a:sym typeface="Arial"/>
              </a:rPr>
              <a:t>        Human guide (times when adult may need to take control for safety reasons) </a:t>
            </a:r>
            <a:endParaRPr lang="en-US">
              <a:solidFill>
                <a:srgbClr val="000000"/>
              </a:solidFill>
              <a:ea typeface="Arial"/>
              <a:sym typeface="Arial"/>
            </a:endParaRPr>
          </a:p>
          <a:p>
            <a:pPr marL="0" indent="0">
              <a:buSzPts val="1800"/>
            </a:pPr>
            <a:r>
              <a:rPr lang="en-US" sz="1800">
                <a:solidFill>
                  <a:srgbClr val="000000"/>
                </a:solidFill>
                <a:latin typeface="Arial"/>
                <a:ea typeface="Arial"/>
                <a:cs typeface="Arial"/>
                <a:sym typeface="Arial"/>
              </a:rPr>
              <a:t>        CHILD-PROOF environments: gated stairs/steps; caps for outlets; pad sharp edges</a:t>
            </a:r>
            <a:endParaRPr/>
          </a:p>
          <a:p>
            <a:pPr marL="0" lvl="0" indent="0" algn="l">
              <a:spcBef>
                <a:spcPts val="0"/>
              </a:spcBef>
              <a:spcAft>
                <a:spcPts val="0"/>
              </a:spcAft>
              <a:buSzPts val="1800"/>
              <a:buNone/>
            </a:pPr>
            <a:endParaRPr lang="en-US" sz="1800">
              <a:latin typeface="Arial"/>
              <a:cs typeface="Arial"/>
            </a:endParaRPr>
          </a:p>
          <a:p>
            <a:pPr marL="0" indent="0">
              <a:buSzPts val="1800"/>
            </a:pPr>
            <a:r>
              <a:rPr lang="en-US" sz="1800">
                <a:latin typeface="Arial"/>
                <a:cs typeface="Arial"/>
              </a:rPr>
              <a:t>JESSICA WILL NOW MOVE US ON A LITTLE CLOSER TO TRADITIONAL READING</a:t>
            </a:r>
          </a:p>
          <a:p>
            <a:pPr marL="0" indent="0"/>
            <a:endParaRPr lang="en-US"/>
          </a:p>
        </p:txBody>
      </p:sp>
      <p:sp>
        <p:nvSpPr>
          <p:cNvPr id="191" name="Google Shape;191;p1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342900" indent="-342900">
              <a:buSzPts val="1800"/>
              <a:buFont typeface="Arial"/>
              <a:buChar char="•"/>
            </a:pPr>
            <a:r>
              <a:rPr lang="en-US" sz="1800">
                <a:solidFill>
                  <a:srgbClr val="000000"/>
                </a:solidFill>
                <a:latin typeface="Arial"/>
                <a:ea typeface="Arial"/>
                <a:cs typeface="Arial"/>
                <a:sym typeface="Arial"/>
              </a:rPr>
              <a:t>Read quote: </a:t>
            </a:r>
            <a:r>
              <a:rPr lang="en-US" b="1">
                <a:sym typeface="Arial"/>
              </a:rPr>
              <a:t>“As [a] child explores, she adds to her experiences, increasing the range and completeness of her concepts. These will be the foundation for the meaning she brings to stories she hears and to all reading and writing.”</a:t>
            </a:r>
            <a:br>
              <a:rPr lang="en-US" b="1">
                <a:sym typeface="Arial"/>
              </a:rPr>
            </a:br>
            <a:r>
              <a:rPr lang="en-US" b="1">
                <a:sym typeface="Arial"/>
              </a:rPr>
              <a:t>(Wright &amp; Stratton, 2007)</a:t>
            </a:r>
            <a:br>
              <a:rPr lang="en-US" b="1">
                <a:sym typeface="Arial"/>
              </a:rPr>
            </a:br>
            <a:r>
              <a:rPr lang="en-US" sz="1800">
                <a:solidFill>
                  <a:srgbClr val="000000"/>
                </a:solidFill>
                <a:latin typeface="Arial"/>
                <a:ea typeface="Arial"/>
                <a:cs typeface="Arial"/>
                <a:sym typeface="Arial"/>
              </a:rPr>
              <a:t> </a:t>
            </a:r>
            <a:endParaRPr sz="1800">
              <a:latin typeface="Times New Roman"/>
              <a:ea typeface="Times New Roman"/>
              <a:cs typeface="Times New Roman"/>
            </a:endParaRPr>
          </a:p>
          <a:p>
            <a:pPr marL="342900" indent="-342900">
              <a:buSzPts val="1800"/>
              <a:buFont typeface="Arial"/>
              <a:buChar char="•"/>
            </a:pPr>
            <a:r>
              <a:rPr lang="en-US" sz="1800">
                <a:solidFill>
                  <a:srgbClr val="000000"/>
                </a:solidFill>
                <a:latin typeface="Arial"/>
                <a:ea typeface="Arial"/>
                <a:cs typeface="Arial"/>
                <a:sym typeface="Arial"/>
              </a:rPr>
              <a:t>Certified Orientation &amp; Mobility specialist – important person on team for this purpose AND for many children a Physical Therapist to enhance quality of gross motor skills</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marR="0" lvl="0" indent="-342900" algn="l" rtl="0">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Exploration begins with child’s own body: bring hands together; grab clothes/hair; chew on toes – Understanding of body is foundation for exploring the larger world</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indent="-342900">
              <a:buSzPts val="1800"/>
              <a:buFont typeface="Arial"/>
              <a:buChar char="•"/>
            </a:pPr>
            <a:r>
              <a:rPr lang="en-US" sz="1800">
                <a:solidFill>
                  <a:srgbClr val="000000"/>
                </a:solidFill>
                <a:latin typeface="Arial"/>
                <a:ea typeface="Arial"/>
                <a:cs typeface="Arial"/>
                <a:sym typeface="Arial"/>
              </a:rPr>
              <a:t>Indoor exploration: from crib space to “Room Detectives” (what goes where; including ceiling)</a:t>
            </a:r>
            <a:endParaRPr lang="en-US" sz="1800">
              <a:solidFill>
                <a:srgbClr val="000000"/>
              </a:solidFill>
              <a:latin typeface="Times New Roman"/>
              <a:ea typeface="Arial"/>
              <a:cs typeface="Times New Roman"/>
              <a:sym typeface="Arial"/>
            </a:endParaRPr>
          </a:p>
          <a:p>
            <a:pPr marL="0" indent="0">
              <a:buSzPts val="1800"/>
            </a:pPr>
            <a:r>
              <a:rPr lang="en-US" sz="1800">
                <a:solidFill>
                  <a:srgbClr val="000000"/>
                </a:solidFill>
                <a:latin typeface="Arial"/>
                <a:ea typeface="Arial"/>
                <a:cs typeface="Arial"/>
                <a:sym typeface="Arial"/>
              </a:rPr>
              <a:t>        “Experiments” (ice cube melts) </a:t>
            </a:r>
            <a:endParaRPr lang="en-US" sz="1800">
              <a:solidFill>
                <a:srgbClr val="000000"/>
              </a:solidFill>
              <a:latin typeface="Times New Roman"/>
              <a:ea typeface="Arial"/>
              <a:cs typeface="Times New Roman"/>
            </a:endParaRPr>
          </a:p>
          <a:p>
            <a:pPr marL="0" indent="0">
              <a:buSzPts val="1800"/>
            </a:pPr>
            <a:r>
              <a:rPr lang="en-US" sz="1800">
                <a:solidFill>
                  <a:srgbClr val="000000"/>
                </a:solidFill>
                <a:latin typeface="Arial"/>
                <a:ea typeface="Arial"/>
                <a:cs typeface="Arial"/>
                <a:sym typeface="Arial"/>
              </a:rPr>
              <a:t>         Simple cooking activities (shaker pudding; raw vs. Cooked egg)</a:t>
            </a:r>
            <a:endParaRPr lang="en-US" sz="1800">
              <a:solidFill>
                <a:srgbClr val="000000"/>
              </a:solidFill>
              <a:latin typeface="Times New Roman"/>
              <a:ea typeface="Arial"/>
              <a:cs typeface="Times New Roman"/>
            </a:endParaRPr>
          </a:p>
          <a:p>
            <a:pPr marL="0" indent="0">
              <a:buSzPts val="1800"/>
            </a:pPr>
            <a:r>
              <a:rPr lang="en-US" sz="1800">
                <a:solidFill>
                  <a:srgbClr val="000000"/>
                </a:solidFill>
                <a:latin typeface="Arial"/>
                <a:ea typeface="Arial"/>
                <a:cs typeface="Arial"/>
                <a:sym typeface="Arial"/>
              </a:rPr>
              <a:t>         Side-stepping “trailing”</a:t>
            </a:r>
            <a:endParaRPr sz="1800">
              <a:latin typeface="Times New Roman"/>
              <a:ea typeface="Times New Roman"/>
              <a:cs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indent="-342900">
              <a:buSzPts val="1800"/>
              <a:buFont typeface="Arial"/>
              <a:buChar char="•"/>
            </a:pPr>
            <a:r>
              <a:rPr lang="en-US" sz="1800">
                <a:solidFill>
                  <a:srgbClr val="000000"/>
                </a:solidFill>
                <a:latin typeface="Arial"/>
                <a:ea typeface="Arial"/>
                <a:cs typeface="Arial"/>
                <a:sym typeface="Arial"/>
              </a:rPr>
              <a:t>Outdoor exploration - Home environment/yard</a:t>
            </a:r>
            <a:endParaRPr lang="en-US" sz="1800">
              <a:solidFill>
                <a:srgbClr val="000000"/>
              </a:solidFill>
              <a:latin typeface="Times New Roman"/>
              <a:ea typeface="Arial"/>
              <a:cs typeface="Times New Roman"/>
              <a:sym typeface="Arial"/>
            </a:endParaRPr>
          </a:p>
          <a:p>
            <a:pPr marL="0" indent="0">
              <a:buSzPts val="1800"/>
            </a:pPr>
            <a:r>
              <a:rPr lang="en-US" sz="1800">
                <a:solidFill>
                  <a:srgbClr val="000000"/>
                </a:solidFill>
                <a:latin typeface="Arial"/>
                <a:ea typeface="Arial"/>
                <a:cs typeface="Arial"/>
                <a:sym typeface="Arial"/>
              </a:rPr>
              <a:t>        Begin by taking favorite daily routine indoor activities outside (“picnic”; play on blanket; swing)</a:t>
            </a:r>
            <a:endParaRPr sz="1800">
              <a:latin typeface="Times New Roman"/>
              <a:ea typeface="Times New Roman"/>
              <a:cs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342900" indent="-342900">
              <a:buSzPts val="1800"/>
              <a:buFont typeface="Arial"/>
              <a:buChar char="•"/>
            </a:pPr>
            <a:r>
              <a:rPr lang="en-US" sz="1800">
                <a:solidFill>
                  <a:srgbClr val="000000"/>
                </a:solidFill>
                <a:latin typeface="Arial"/>
                <a:ea typeface="Arial"/>
                <a:cs typeface="Arial"/>
                <a:sym typeface="Arial"/>
              </a:rPr>
              <a:t>Community exploration – mini-fieldtrips (Neighborhood walks; All-weather walks; Park; Library)</a:t>
            </a:r>
            <a:endParaRPr sz="1800">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sz="1800">
              <a:latin typeface="Times New Roman"/>
              <a:ea typeface="Times New Roman"/>
              <a:cs typeface="Times New Roman"/>
              <a:sym typeface="Times New Roman"/>
            </a:endParaRPr>
          </a:p>
          <a:p>
            <a:pPr marL="285750" indent="-285750">
              <a:buSzPts val="1800"/>
              <a:buFont typeface="Arial"/>
              <a:buChar char="•"/>
            </a:pPr>
            <a:r>
              <a:rPr lang="en-US" sz="1800">
                <a:solidFill>
                  <a:srgbClr val="000000"/>
                </a:solidFill>
                <a:latin typeface="Arial"/>
                <a:ea typeface="Arial"/>
                <a:cs typeface="Arial"/>
                <a:sym typeface="Arial"/>
              </a:rPr>
              <a:t>Safety considerations – Tricky balance</a:t>
            </a:r>
            <a:endParaRPr lang="en-US">
              <a:solidFill>
                <a:srgbClr val="000000"/>
              </a:solidFill>
              <a:ea typeface="Arial"/>
              <a:sym typeface="Arial"/>
            </a:endParaRPr>
          </a:p>
          <a:p>
            <a:pPr marL="0" indent="0">
              <a:buSzPts val="1800"/>
            </a:pPr>
            <a:r>
              <a:rPr lang="en-US" sz="1800">
                <a:solidFill>
                  <a:srgbClr val="000000"/>
                </a:solidFill>
                <a:latin typeface="Arial"/>
                <a:ea typeface="Arial"/>
                <a:cs typeface="Arial"/>
                <a:sym typeface="Arial"/>
              </a:rPr>
              <a:t>       “Protective hands”</a:t>
            </a:r>
            <a:endParaRPr lang="en-US">
              <a:solidFill>
                <a:srgbClr val="000000"/>
              </a:solidFill>
              <a:ea typeface="Arial"/>
              <a:sym typeface="Arial"/>
            </a:endParaRPr>
          </a:p>
          <a:p>
            <a:pPr marL="0" indent="0">
              <a:buSzPts val="1800"/>
            </a:pPr>
            <a:r>
              <a:rPr lang="en-US" sz="1800">
                <a:solidFill>
                  <a:srgbClr val="000000"/>
                </a:solidFill>
                <a:latin typeface="Arial"/>
                <a:ea typeface="Arial"/>
                <a:cs typeface="Arial"/>
                <a:sym typeface="Arial"/>
              </a:rPr>
              <a:t>        Human guide (times when adult may need to take control for safety reasons) </a:t>
            </a:r>
            <a:endParaRPr lang="en-US">
              <a:solidFill>
                <a:srgbClr val="000000"/>
              </a:solidFill>
              <a:ea typeface="Arial"/>
              <a:sym typeface="Arial"/>
            </a:endParaRPr>
          </a:p>
          <a:p>
            <a:pPr marL="0" indent="0">
              <a:buSzPts val="1800"/>
            </a:pPr>
            <a:r>
              <a:rPr lang="en-US" sz="1800">
                <a:solidFill>
                  <a:srgbClr val="000000"/>
                </a:solidFill>
                <a:latin typeface="Arial"/>
                <a:ea typeface="Arial"/>
                <a:cs typeface="Arial"/>
                <a:sym typeface="Arial"/>
              </a:rPr>
              <a:t>        CHILD-PROOF environments: gated stairs/steps; caps for outlets; pad sharp edges</a:t>
            </a:r>
            <a:endParaRPr/>
          </a:p>
          <a:p>
            <a:pPr marL="0" lvl="0" indent="0" algn="l">
              <a:spcBef>
                <a:spcPts val="0"/>
              </a:spcBef>
              <a:spcAft>
                <a:spcPts val="0"/>
              </a:spcAft>
              <a:buSzPts val="1800"/>
              <a:buNone/>
            </a:pPr>
            <a:endParaRPr lang="en-US" sz="1800">
              <a:latin typeface="Arial"/>
              <a:cs typeface="Arial"/>
            </a:endParaRPr>
          </a:p>
          <a:p>
            <a:pPr marL="0" indent="0">
              <a:buSzPts val="1800"/>
            </a:pPr>
            <a:r>
              <a:rPr lang="en-US" sz="1800">
                <a:latin typeface="Arial"/>
                <a:cs typeface="Arial"/>
              </a:rPr>
              <a:t>JESSICA WILL NOW MOVE US ON A LITTLE CLOSER TO TRADITIONAL READING</a:t>
            </a:r>
          </a:p>
          <a:p>
            <a:pPr marL="0" indent="0"/>
            <a:endParaRPr lang="en-US"/>
          </a:p>
        </p:txBody>
      </p:sp>
      <p:sp>
        <p:nvSpPr>
          <p:cNvPr id="191" name="Google Shape;191;p1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25798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a:spcBef>
                <a:spcPts val="0"/>
              </a:spcBef>
              <a:spcAft>
                <a:spcPts val="0"/>
              </a:spcAft>
              <a:buNone/>
            </a:pPr>
            <a:r>
              <a:rPr lang="en-US"/>
              <a:t>KAY</a:t>
            </a:r>
          </a:p>
          <a:p>
            <a:pPr marL="0" indent="0"/>
            <a:r>
              <a:rPr lang="en-US"/>
              <a:t>Thank you, Erin and Leslie and Good Afternoon, Everyone!</a:t>
            </a:r>
            <a:endParaRPr lang="en-US">
              <a:cs typeface="Calibri"/>
            </a:endParaRPr>
          </a:p>
          <a:p>
            <a:pPr marL="0" indent="0"/>
            <a:endParaRPr lang="en-US"/>
          </a:p>
          <a:p>
            <a:pPr marL="0" indent="0"/>
            <a:r>
              <a:rPr lang="en-US"/>
              <a:t>I am Kay Clarke.  Jessica, Jenni and I would like to extend a warm welcome to today's APH </a:t>
            </a:r>
            <a:r>
              <a:rPr lang="en-US" err="1"/>
              <a:t>Laptime</a:t>
            </a:r>
            <a:r>
              <a:rPr lang="en-US"/>
              <a:t> and Lullabies webinar! </a:t>
            </a:r>
            <a:endParaRPr lang="en-US">
              <a:cs typeface="Calibri"/>
            </a:endParaRPr>
          </a:p>
          <a:p>
            <a:pPr marL="0" indent="0"/>
            <a:endParaRPr lang="en-US"/>
          </a:p>
          <a:p>
            <a:pPr marL="0" indent="0"/>
            <a:r>
              <a:rPr lang="en-US"/>
              <a:t>Together over the next hour or so we will explore a sampling of the contents of the APH </a:t>
            </a:r>
            <a:r>
              <a:rPr lang="en-US" err="1"/>
              <a:t>Laptime</a:t>
            </a:r>
            <a:r>
              <a:rPr lang="en-US"/>
              <a:t> and Lullabies Kit.</a:t>
            </a:r>
            <a:endParaRPr lang="en-US">
              <a:cs typeface="Calibri"/>
            </a:endParaRPr>
          </a:p>
          <a:p>
            <a:pPr marL="0" indent="0"/>
            <a:endParaRPr lang="en-US"/>
          </a:p>
          <a:p>
            <a:pPr marL="0" indent="0"/>
            <a:r>
              <a:rPr lang="en-US"/>
              <a:t> With your input, we hope to jumpstart some creative thinking about the earliest stage of literacy for your infants and toddlers who are blind or have low vision. </a:t>
            </a:r>
            <a:endParaRPr lang="en-US">
              <a:cs typeface="Calibri"/>
            </a:endParaRPr>
          </a:p>
          <a:p>
            <a:pPr marL="0" indent="0"/>
            <a:endParaRPr lang="en-US"/>
          </a:p>
          <a:p>
            <a:pPr marL="0" indent="0"/>
            <a:r>
              <a:rPr lang="en-US"/>
              <a:t>Many ideas from </a:t>
            </a:r>
            <a:r>
              <a:rPr lang="en-US" err="1"/>
              <a:t>Laptime</a:t>
            </a:r>
            <a:r>
              <a:rPr lang="en-US"/>
              <a:t> and Lullabies promise to also be a good fit for slightly older children who have a combination of special needs and are beginning their literacy journey.</a:t>
            </a:r>
          </a:p>
          <a:p>
            <a:pPr marL="0" indent="0"/>
            <a:endParaRPr lang="en-US">
              <a:cs typeface="Calibri" panose="020F0502020204030204"/>
            </a:endParaRPr>
          </a:p>
        </p:txBody>
      </p:sp>
      <p:sp>
        <p:nvSpPr>
          <p:cNvPr id="102" name="Google Shape;102;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75594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Description: Covers of Read Together, Investigate Books, and Discover Symbols Booklets</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422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indent="0"/>
            <a:r>
              <a:rPr lang="en-US"/>
              <a:t>JESSICA - </a:t>
            </a:r>
          </a:p>
          <a:p>
            <a:pPr marL="0" indent="0"/>
            <a:r>
              <a:rPr lang="en-US"/>
              <a:t>Read Together</a:t>
            </a:r>
          </a:p>
          <a:p>
            <a:pPr marL="0" indent="0"/>
            <a:r>
              <a:rPr lang="en-US"/>
              <a:t>Image Description: A father looks down at his baby in his lap while holding a book.</a:t>
            </a:r>
          </a:p>
          <a:p>
            <a:pPr marL="0" indent="0"/>
            <a:br>
              <a:rPr lang="en-US" b="1"/>
            </a:br>
            <a:r>
              <a:rPr lang="en-US" b="1"/>
              <a:t>“Picture books require interaction between an adult and a child. Surrounding children with books is not enough. They need caring adults to invite them into the world of literature.”</a:t>
            </a:r>
            <a:br>
              <a:rPr lang="en-US" b="1"/>
            </a:br>
            <a:r>
              <a:rPr lang="en-US" b="1"/>
              <a:t>(</a:t>
            </a:r>
            <a:r>
              <a:rPr lang="en-US" b="1" err="1"/>
              <a:t>Jalongo</a:t>
            </a:r>
            <a:r>
              <a:rPr lang="en-US" b="1"/>
              <a:t>, 1988)</a:t>
            </a:r>
            <a:endParaRPr lang="en-US"/>
          </a:p>
          <a:p>
            <a:pPr marL="0" indent="0"/>
            <a:r>
              <a:rPr lang="en-US"/>
              <a:t>The Read Together booklet explores the many ways you can begin to invest in your child's future reading and writing skills!</a:t>
            </a:r>
          </a:p>
          <a:p>
            <a:pPr marL="0" indent="0"/>
            <a:endParaRPr lang="en-US"/>
          </a:p>
          <a:p>
            <a:pPr marL="0" indent="0"/>
            <a:r>
              <a:rPr lang="en-US"/>
              <a:t>Let's first explore</a:t>
            </a:r>
            <a:r>
              <a:rPr lang="en-US" b="1"/>
              <a:t> Attention Span:</a:t>
            </a:r>
          </a:p>
          <a:p>
            <a:r>
              <a:rPr lang="en-US"/>
              <a:t>Asking yourself- “Is my little one tired of listening?”, “Should I try a different book?”, “Does he need a break to get up and move around?” are all part of the guesswork during reading activities. Follow your child’s cues and don’t be afraid to make adjustments to what you read, how you read it and how long you read! </a:t>
            </a:r>
          </a:p>
          <a:p>
            <a:pPr marL="0" indent="0"/>
            <a:endParaRPr lang="en-US" b="1"/>
          </a:p>
          <a:p>
            <a:pPr marL="0" indent="0"/>
            <a:endParaRPr lang="en-US"/>
          </a:p>
          <a:p>
            <a:pPr marL="0" indent="0"/>
            <a:r>
              <a:rPr lang="en-US"/>
              <a:t>Did you know that according to IRA &amp; NAEYC (1998), “Sharing books with your infant and toddler is one of the greatest contributions you can make toward his emerging literacy.” </a:t>
            </a:r>
            <a:endParaRPr/>
          </a:p>
          <a:p>
            <a:pPr marL="0" indent="0"/>
            <a:endParaRPr lang="en-US"/>
          </a:p>
          <a:p>
            <a:pPr marL="0" indent="0"/>
            <a:r>
              <a:rPr lang="en-US"/>
              <a:t>Let me say that again! “Sharing books with your infant and toddler is one of the greatest contributions you can make toward his emerging literacy.” Reading can never be done too early and is a major investment in your child’s future ability to read and write!</a:t>
            </a:r>
          </a:p>
          <a:p>
            <a:pPr marL="0" indent="0"/>
            <a:endParaRPr lang="en-US" b="1"/>
          </a:p>
          <a:p>
            <a:pPr marL="0" indent="0"/>
            <a:r>
              <a:rPr lang="en-US" b="1"/>
              <a:t>Read Together e</a:t>
            </a:r>
            <a:r>
              <a:rPr lang="en-US"/>
              <a:t>xperiences are powerful- Let's look at some</a:t>
            </a:r>
            <a:r>
              <a:rPr lang="en-US" b="1"/>
              <a:t> Considerations:</a:t>
            </a:r>
            <a:endParaRPr lang="en-US"/>
          </a:p>
          <a:p>
            <a:pPr marL="0" indent="0"/>
            <a:endParaRPr lang="en-US">
              <a:ea typeface="Arial"/>
              <a:sym typeface="Arial"/>
            </a:endParaRPr>
          </a:p>
          <a:p>
            <a:pPr marL="0" lvl="0" indent="0" algn="l" rtl="0">
              <a:spcBef>
                <a:spcPts val="0"/>
              </a:spcBef>
              <a:spcAft>
                <a:spcPts val="0"/>
              </a:spcAft>
              <a:buNone/>
            </a:pPr>
            <a:r>
              <a:rPr lang="en-US">
                <a:latin typeface="Arial"/>
                <a:ea typeface="Arial"/>
                <a:cs typeface="Arial"/>
                <a:sym typeface="Arial"/>
              </a:rPr>
              <a:t>Your reading experiences early on with your baby may heavily rely on your presentation skills! Books with the bright, colorful pictures also capture the attention of a baby with vision. Grasping a book, shaking it and even chewing on it are all part of the literacy experience as well! Breaking up reading routines with opportunities to move and simple action rhymes can help sustain attention.</a:t>
            </a:r>
            <a:endParaRPr/>
          </a:p>
          <a:p>
            <a:pPr marL="0" lvl="0" indent="0" algn="l" rtl="0">
              <a:spcBef>
                <a:spcPts val="0"/>
              </a:spcBef>
              <a:spcAft>
                <a:spcPts val="0"/>
              </a:spcAft>
              <a:buNone/>
            </a:pPr>
            <a:endParaRPr>
              <a:latin typeface="Arial"/>
              <a:ea typeface="Arial"/>
              <a:cs typeface="Arial"/>
              <a:sym typeface="Arial"/>
            </a:endParaRPr>
          </a:p>
          <a:p>
            <a:pPr marL="0" indent="0"/>
            <a:r>
              <a:rPr lang="en-US">
                <a:latin typeface="Arial"/>
                <a:ea typeface="Arial"/>
                <a:cs typeface="Arial"/>
                <a:sym typeface="Arial"/>
              </a:rPr>
              <a:t> Depending on the unique needs of a child, there are many </a:t>
            </a:r>
            <a:r>
              <a:rPr lang="en-US" b="1">
                <a:latin typeface="Arial"/>
                <a:ea typeface="Arial"/>
                <a:cs typeface="Arial"/>
                <a:sym typeface="Arial"/>
              </a:rPr>
              <a:t>alternative ways</a:t>
            </a:r>
            <a:r>
              <a:rPr lang="en-US">
                <a:latin typeface="Arial"/>
                <a:ea typeface="Arial"/>
                <a:cs typeface="Arial"/>
                <a:sym typeface="Arial"/>
              </a:rPr>
              <a:t> to have meaningful literacy experiences:</a:t>
            </a:r>
            <a:endParaRPr lang="en-US">
              <a:latin typeface="Arial"/>
              <a:ea typeface="Arial"/>
              <a:cs typeface="Arial"/>
            </a:endParaRPr>
          </a:p>
          <a:p>
            <a:pPr marL="0" indent="0"/>
            <a:endParaRPr lang="en-US" b="1">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Books can be experienced without pages! You can create a story bag or box with the items that go along with a picture book with or without the actual book. Another fun idea is a story pillow- add Velcro to a lap sized pillow and attach child-friendly textured materials to go along with a story book or make up your own tale. The Read Together Parent Handbook has a number of “out of the box” reading ideas.</a:t>
            </a:r>
            <a:endParaRPr/>
          </a:p>
          <a:p>
            <a:pPr marL="0" lvl="0" indent="0" algn="l" rtl="0">
              <a:spcBef>
                <a:spcPts val="0"/>
              </a:spcBef>
              <a:spcAft>
                <a:spcPts val="0"/>
              </a:spcAft>
              <a:buNone/>
            </a:pPr>
            <a:endParaRPr>
              <a:latin typeface="Arial"/>
              <a:ea typeface="Arial"/>
              <a:cs typeface="Arial"/>
              <a:sym typeface="Arial"/>
            </a:endParaRPr>
          </a:p>
          <a:p>
            <a:pPr marL="0" indent="0"/>
            <a:r>
              <a:rPr lang="en-US" b="1">
                <a:latin typeface="Arial"/>
                <a:ea typeface="Arial"/>
                <a:cs typeface="Arial"/>
                <a:sym typeface="Arial"/>
              </a:rPr>
              <a:t>In addition, consider creating a literacy-rich environment in your home or supporting families with ideas for how to create a literacy-rich environment at home!</a:t>
            </a:r>
            <a:endParaRPr lang="en-US" b="1">
              <a:ea typeface="Arial"/>
            </a:endParaRPr>
          </a:p>
          <a:p>
            <a:pPr marL="0" indent="0"/>
            <a:r>
              <a:rPr lang="en-US">
                <a:latin typeface="Arial"/>
                <a:ea typeface="Arial"/>
                <a:cs typeface="Arial"/>
                <a:sym typeface="Arial"/>
              </a:rPr>
              <a:t>You can get cozy and create a book nook! Complete with a soft rug and comfy pillows, and upright books that are switched out for novelty. Visit the public library or neighborhood Little Free Library. Visit neighborhood garage sales and thrift stores and start curating a home library. </a:t>
            </a:r>
            <a:endParaRPr/>
          </a:p>
          <a:p>
            <a:pPr marL="0" lvl="0" indent="0" algn="l" rtl="0">
              <a:spcBef>
                <a:spcPts val="0"/>
              </a:spcBef>
              <a:spcAft>
                <a:spcPts val="0"/>
              </a:spcAft>
              <a:buNone/>
            </a:pPr>
            <a:endParaRPr>
              <a:latin typeface="Arial"/>
              <a:ea typeface="Arial"/>
              <a:cs typeface="Arial"/>
              <a:sym typeface="Arial"/>
            </a:endParaRPr>
          </a:p>
          <a:p>
            <a:pPr marL="0" indent="0"/>
            <a:r>
              <a:rPr lang="en-US">
                <a:latin typeface="Arial"/>
                <a:ea typeface="Arial"/>
                <a:cs typeface="Arial"/>
                <a:sym typeface="Arial"/>
              </a:rPr>
              <a:t>Some other ideas for creating a literacy-rich home environment can include </a:t>
            </a:r>
            <a:r>
              <a:rPr lang="en-US" b="1">
                <a:latin typeface="Arial"/>
                <a:ea typeface="Arial"/>
                <a:cs typeface="Arial"/>
                <a:sym typeface="Arial"/>
              </a:rPr>
              <a:t>modeling</a:t>
            </a:r>
            <a:r>
              <a:rPr lang="en-US">
                <a:latin typeface="Arial"/>
                <a:ea typeface="Arial"/>
                <a:cs typeface="Arial"/>
                <a:sym typeface="Arial"/>
              </a:rPr>
              <a:t> literacy activities. This could include asking for a braille menu at a restaurant. It could be involving your child in some of the everyday literacy activities you do – like list making or reading the newspaper.</a:t>
            </a:r>
            <a:endParaRPr lang="en-US">
              <a:latin typeface="Arial"/>
              <a:cs typeface="Arial"/>
            </a:endParaRPr>
          </a:p>
          <a:p>
            <a:pPr marL="0" indent="0"/>
            <a:endParaRPr lang="en-US">
              <a:latin typeface="Arial"/>
              <a:cs typeface="Arial"/>
            </a:endParaRPr>
          </a:p>
          <a:p>
            <a:pPr marL="0" indent="0"/>
            <a:endParaRPr lang="en-US">
              <a:latin typeface="Arial"/>
              <a:cs typeface="Arial"/>
            </a:endParaRPr>
          </a:p>
        </p:txBody>
      </p:sp>
      <p:sp>
        <p:nvSpPr>
          <p:cNvPr id="200" name="Google Shape;200;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indent="0"/>
            <a:r>
              <a:rPr lang="en-US"/>
              <a:t>JESSICA - </a:t>
            </a:r>
          </a:p>
          <a:p>
            <a:pPr marL="0" indent="0"/>
            <a:r>
              <a:rPr lang="en-US"/>
              <a:t>Read Together</a:t>
            </a:r>
          </a:p>
          <a:p>
            <a:pPr marL="0" indent="0"/>
            <a:r>
              <a:rPr lang="en-US"/>
              <a:t>Image Description: A father looks down at his baby in his lap while holding a book.</a:t>
            </a:r>
          </a:p>
          <a:p>
            <a:pPr marL="0" indent="0"/>
            <a:br>
              <a:rPr lang="en-US" b="1"/>
            </a:br>
            <a:r>
              <a:rPr lang="en-US" b="1"/>
              <a:t>“Picture books require interaction between an adult and a child. Surrounding children with books is not enough. They need caring adults to invite them into the world of literature.”</a:t>
            </a:r>
            <a:br>
              <a:rPr lang="en-US" b="1"/>
            </a:br>
            <a:r>
              <a:rPr lang="en-US" b="1"/>
              <a:t>(</a:t>
            </a:r>
            <a:r>
              <a:rPr lang="en-US" b="1" err="1"/>
              <a:t>Jalongo</a:t>
            </a:r>
            <a:r>
              <a:rPr lang="en-US" b="1"/>
              <a:t>, 1988)</a:t>
            </a:r>
            <a:endParaRPr lang="en-US"/>
          </a:p>
          <a:p>
            <a:pPr marL="0" indent="0"/>
            <a:r>
              <a:rPr lang="en-US"/>
              <a:t>The Read Together booklet explores the many ways you can begin to invest in your child's future reading and writing skills!</a:t>
            </a:r>
          </a:p>
          <a:p>
            <a:pPr marL="0" indent="0"/>
            <a:endParaRPr lang="en-US"/>
          </a:p>
          <a:p>
            <a:pPr marL="0" indent="0"/>
            <a:r>
              <a:rPr lang="en-US"/>
              <a:t>Let's first explore</a:t>
            </a:r>
            <a:r>
              <a:rPr lang="en-US" b="1"/>
              <a:t> Attention Span:</a:t>
            </a:r>
          </a:p>
          <a:p>
            <a:r>
              <a:rPr lang="en-US"/>
              <a:t>Asking yourself- “Is my little one tired of listening?”, “Should I try a different book?”, “Does he need a break to get up and move around?” are all part of the guesswork during reading activities. Follow your child’s cues and don’t be afraid to make adjustments to what you read, how you read it and how long you read! </a:t>
            </a:r>
          </a:p>
          <a:p>
            <a:pPr marL="0" indent="0"/>
            <a:endParaRPr lang="en-US" b="1"/>
          </a:p>
          <a:p>
            <a:pPr marL="0" indent="0"/>
            <a:endParaRPr lang="en-US"/>
          </a:p>
          <a:p>
            <a:pPr marL="0" indent="0"/>
            <a:r>
              <a:rPr lang="en-US"/>
              <a:t>Did you know that according to IRA &amp; NAEYC (1998), “Sharing books with your infant and toddler is one of the greatest contributions you can make toward his emerging literacy.” </a:t>
            </a:r>
            <a:endParaRPr/>
          </a:p>
          <a:p>
            <a:pPr marL="0" indent="0"/>
            <a:endParaRPr lang="en-US"/>
          </a:p>
          <a:p>
            <a:pPr marL="0" indent="0"/>
            <a:r>
              <a:rPr lang="en-US"/>
              <a:t>Let me say that again! “Sharing books with your infant and toddler is one of the greatest contributions you can make toward his emerging literacy.” Reading can never be done too early and is a major investment in your child’s future ability to read and write!</a:t>
            </a:r>
          </a:p>
          <a:p>
            <a:pPr marL="0" indent="0"/>
            <a:endParaRPr lang="en-US" b="1"/>
          </a:p>
          <a:p>
            <a:pPr marL="0" indent="0"/>
            <a:r>
              <a:rPr lang="en-US" b="1"/>
              <a:t>Read Together e</a:t>
            </a:r>
            <a:r>
              <a:rPr lang="en-US"/>
              <a:t>xperiences are powerful- Let's look at some</a:t>
            </a:r>
            <a:r>
              <a:rPr lang="en-US" b="1"/>
              <a:t> Considerations:</a:t>
            </a:r>
            <a:endParaRPr lang="en-US"/>
          </a:p>
          <a:p>
            <a:pPr marL="0" indent="0"/>
            <a:endParaRPr lang="en-US">
              <a:ea typeface="Arial"/>
              <a:sym typeface="Arial"/>
            </a:endParaRPr>
          </a:p>
          <a:p>
            <a:pPr marL="0" lvl="0" indent="0" algn="l" rtl="0">
              <a:spcBef>
                <a:spcPts val="0"/>
              </a:spcBef>
              <a:spcAft>
                <a:spcPts val="0"/>
              </a:spcAft>
              <a:buNone/>
            </a:pPr>
            <a:r>
              <a:rPr lang="en-US">
                <a:latin typeface="Arial"/>
                <a:ea typeface="Arial"/>
                <a:cs typeface="Arial"/>
                <a:sym typeface="Arial"/>
              </a:rPr>
              <a:t>Your reading experiences early on with your baby may heavily rely on your presentation skills! Books with the bright, colorful pictures also capture the attention of a baby with vision. Grasping a book, shaking it and even chewing on it are all part of the literacy experience as well! Breaking up reading routines with opportunities to move and simple action rhymes can help sustain attention.</a:t>
            </a:r>
            <a:endParaRPr/>
          </a:p>
          <a:p>
            <a:pPr marL="0" lvl="0" indent="0" algn="l" rtl="0">
              <a:spcBef>
                <a:spcPts val="0"/>
              </a:spcBef>
              <a:spcAft>
                <a:spcPts val="0"/>
              </a:spcAft>
              <a:buNone/>
            </a:pPr>
            <a:endParaRPr>
              <a:latin typeface="Arial"/>
              <a:ea typeface="Arial"/>
              <a:cs typeface="Arial"/>
              <a:sym typeface="Arial"/>
            </a:endParaRPr>
          </a:p>
          <a:p>
            <a:pPr marL="0" indent="0"/>
            <a:r>
              <a:rPr lang="en-US">
                <a:latin typeface="Arial"/>
                <a:ea typeface="Arial"/>
                <a:cs typeface="Arial"/>
                <a:sym typeface="Arial"/>
              </a:rPr>
              <a:t> Depending on the unique needs of a child, there are many </a:t>
            </a:r>
            <a:r>
              <a:rPr lang="en-US" b="1">
                <a:latin typeface="Arial"/>
                <a:ea typeface="Arial"/>
                <a:cs typeface="Arial"/>
                <a:sym typeface="Arial"/>
              </a:rPr>
              <a:t>alternative ways</a:t>
            </a:r>
            <a:r>
              <a:rPr lang="en-US">
                <a:latin typeface="Arial"/>
                <a:ea typeface="Arial"/>
                <a:cs typeface="Arial"/>
                <a:sym typeface="Arial"/>
              </a:rPr>
              <a:t> to have meaningful literacy experiences:</a:t>
            </a:r>
            <a:endParaRPr lang="en-US">
              <a:latin typeface="Arial"/>
              <a:ea typeface="Arial"/>
              <a:cs typeface="Arial"/>
            </a:endParaRPr>
          </a:p>
          <a:p>
            <a:pPr marL="0" indent="0"/>
            <a:endParaRPr lang="en-US" b="1">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Books can be experienced without pages! You can create a story bag or box with the items that go along with a picture book with or without the actual book. Another fun idea is a story pillow- add Velcro to a lap sized pillow and attach child-friendly textured materials to go along with a story book or make up your own tale. The Read Together Parent Handbook has a number of “out of the box” reading ideas.</a:t>
            </a:r>
            <a:endParaRPr/>
          </a:p>
          <a:p>
            <a:pPr marL="0" lvl="0" indent="0" algn="l" rtl="0">
              <a:spcBef>
                <a:spcPts val="0"/>
              </a:spcBef>
              <a:spcAft>
                <a:spcPts val="0"/>
              </a:spcAft>
              <a:buNone/>
            </a:pPr>
            <a:endParaRPr>
              <a:latin typeface="Arial"/>
              <a:ea typeface="Arial"/>
              <a:cs typeface="Arial"/>
              <a:sym typeface="Arial"/>
            </a:endParaRPr>
          </a:p>
          <a:p>
            <a:pPr marL="0" indent="0"/>
            <a:r>
              <a:rPr lang="en-US" b="1">
                <a:latin typeface="Arial"/>
                <a:ea typeface="Arial"/>
                <a:cs typeface="Arial"/>
                <a:sym typeface="Arial"/>
              </a:rPr>
              <a:t>In addition, consider creating a literacy-rich environment in your home or supporting families with ideas for how to create a literacy-rich environment at home!</a:t>
            </a:r>
            <a:endParaRPr lang="en-US" b="1">
              <a:ea typeface="Arial"/>
            </a:endParaRPr>
          </a:p>
          <a:p>
            <a:pPr marL="0" indent="0"/>
            <a:r>
              <a:rPr lang="en-US">
                <a:latin typeface="Arial"/>
                <a:ea typeface="Arial"/>
                <a:cs typeface="Arial"/>
                <a:sym typeface="Arial"/>
              </a:rPr>
              <a:t>You can get cozy and create a book nook! Complete with a soft rug and comfy pillows, and upright books that are switched out for novelty. Visit the public library or neighborhood Little Free Library. Visit neighborhood garage sales and thrift stores and start curating a home library. </a:t>
            </a:r>
            <a:endParaRPr/>
          </a:p>
          <a:p>
            <a:pPr marL="0" lvl="0" indent="0" algn="l" rtl="0">
              <a:spcBef>
                <a:spcPts val="0"/>
              </a:spcBef>
              <a:spcAft>
                <a:spcPts val="0"/>
              </a:spcAft>
              <a:buNone/>
            </a:pPr>
            <a:endParaRPr>
              <a:latin typeface="Arial"/>
              <a:ea typeface="Arial"/>
              <a:cs typeface="Arial"/>
              <a:sym typeface="Arial"/>
            </a:endParaRPr>
          </a:p>
          <a:p>
            <a:pPr marL="0" indent="0"/>
            <a:r>
              <a:rPr lang="en-US">
                <a:latin typeface="Arial"/>
                <a:ea typeface="Arial"/>
                <a:cs typeface="Arial"/>
                <a:sym typeface="Arial"/>
              </a:rPr>
              <a:t>Some other ideas for creating a literacy-rich home environment can include </a:t>
            </a:r>
            <a:r>
              <a:rPr lang="en-US" b="1">
                <a:latin typeface="Arial"/>
                <a:ea typeface="Arial"/>
                <a:cs typeface="Arial"/>
                <a:sym typeface="Arial"/>
              </a:rPr>
              <a:t>modeling</a:t>
            </a:r>
            <a:r>
              <a:rPr lang="en-US">
                <a:latin typeface="Arial"/>
                <a:ea typeface="Arial"/>
                <a:cs typeface="Arial"/>
                <a:sym typeface="Arial"/>
              </a:rPr>
              <a:t> literacy activities. This could include asking for a braille menu at a restaurant. It could be involving your child in some of the everyday literacy activities you do – like list making or reading the newspaper.</a:t>
            </a:r>
            <a:endParaRPr lang="en-US">
              <a:latin typeface="Arial"/>
              <a:cs typeface="Arial"/>
            </a:endParaRPr>
          </a:p>
          <a:p>
            <a:pPr marL="0" indent="0"/>
            <a:endParaRPr lang="en-US">
              <a:latin typeface="Arial"/>
              <a:cs typeface="Arial"/>
            </a:endParaRPr>
          </a:p>
          <a:p>
            <a:pPr marL="0" indent="0"/>
            <a:endParaRPr lang="en-US">
              <a:latin typeface="Arial"/>
              <a:cs typeface="Arial"/>
            </a:endParaRPr>
          </a:p>
        </p:txBody>
      </p:sp>
      <p:sp>
        <p:nvSpPr>
          <p:cNvPr id="200" name="Google Shape;200;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476894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JESSICA</a:t>
            </a:r>
            <a:endParaRPr/>
          </a:p>
          <a:p>
            <a:pPr marL="0" indent="0"/>
            <a:r>
              <a:rPr lang="en-US"/>
              <a:t>Investigate Books is the next booklet in the kit!</a:t>
            </a:r>
          </a:p>
          <a:p>
            <a:pPr marL="0" indent="0"/>
            <a:endParaRPr lang="en-US"/>
          </a:p>
          <a:p>
            <a:pPr marL="0" indent="0"/>
            <a:r>
              <a:rPr lang="en-US"/>
              <a:t>Description of 2 Images shown above: </a:t>
            </a:r>
          </a:p>
          <a:p>
            <a:pPr marL="0" indent="0"/>
            <a:r>
              <a:rPr lang="en-US"/>
              <a:t>One: A toddler turns a page of "Where's Little Fuzzy?"</a:t>
            </a:r>
          </a:p>
          <a:p>
            <a:pPr marL="0" indent="0"/>
            <a:r>
              <a:rPr lang="en-US"/>
              <a:t>Two:  A slightly younger toddler chews on the cover of "Where's Little Fuzzy?"</a:t>
            </a:r>
          </a:p>
          <a:p>
            <a:pPr marL="0" indent="0"/>
            <a:r>
              <a:rPr lang="en-US" b="1"/>
              <a:t>“For infants, books—like other toys—are things to touch, turn, shake, and put in your mouth. Well-chosen books can also provide valuable experiences with pictures, textures, sounds, and words.”</a:t>
            </a:r>
            <a:br>
              <a:rPr lang="en-US" b="1"/>
            </a:br>
            <a:r>
              <a:rPr lang="en-US" b="1"/>
              <a:t>(</a:t>
            </a:r>
            <a:r>
              <a:rPr lang="en-US" b="1" err="1"/>
              <a:t>Bardige</a:t>
            </a:r>
            <a:r>
              <a:rPr lang="en-US" b="1"/>
              <a:t> &amp; Segal, 2005)</a:t>
            </a:r>
            <a:endParaRPr lang="en-US"/>
          </a:p>
          <a:p>
            <a:pPr marL="0" indent="0"/>
            <a:endParaRPr lang="en-US"/>
          </a:p>
          <a:p>
            <a:pPr marL="0" indent="0"/>
            <a:endParaRPr lang="en-US"/>
          </a:p>
          <a:p>
            <a:pPr marL="0" indent="0"/>
            <a:r>
              <a:rPr lang="en-US"/>
              <a:t>Learning about books and what they are  important prerequisites for reading and writing! Encouraging active participation during literacy activities is key- especially for a baby without vision! Books and book experiences will vary with the age or developmental level of the child.</a:t>
            </a:r>
            <a:endParaRPr/>
          </a:p>
          <a:p>
            <a:pPr marL="0" lvl="0" indent="0" algn="l" rtl="0">
              <a:spcBef>
                <a:spcPts val="0"/>
              </a:spcBef>
              <a:spcAft>
                <a:spcPts val="0"/>
              </a:spcAft>
              <a:buNone/>
            </a:pPr>
            <a:endParaRPr/>
          </a:p>
          <a:p>
            <a:pPr marL="0" indent="0">
              <a:buClr>
                <a:schemeClr val="dk1"/>
              </a:buClr>
            </a:pPr>
            <a:r>
              <a:rPr lang="en-US"/>
              <a:t>Books for babies might be one that a </a:t>
            </a:r>
            <a:r>
              <a:rPr lang="en-US" b="1"/>
              <a:t>baby</a:t>
            </a:r>
            <a:r>
              <a:rPr lang="en-US"/>
              <a:t> can look at, feel and taste will be most appealing to young infants. Plastic “bath” books, board books, fold out books and cloth books are examples of fun, interactive, multi-sensory books for the youngest “reader”.</a:t>
            </a:r>
            <a:endParaRPr/>
          </a:p>
          <a:p>
            <a:pPr marL="0" marR="0" lvl="0" indent="0" algn="l" rtl="0">
              <a:lnSpc>
                <a:spcPct val="100000"/>
              </a:lnSpc>
              <a:spcBef>
                <a:spcPts val="0"/>
              </a:spcBef>
              <a:spcAft>
                <a:spcPts val="0"/>
              </a:spcAft>
              <a:buClr>
                <a:schemeClr val="dk1"/>
              </a:buClr>
              <a:buSzPts val="1400"/>
              <a:buFont typeface="Calibri"/>
              <a:buNone/>
            </a:pPr>
            <a:endParaRPr/>
          </a:p>
          <a:p>
            <a:pPr marL="0" indent="0">
              <a:buClr>
                <a:schemeClr val="dk1"/>
              </a:buClr>
            </a:pPr>
            <a:r>
              <a:rPr lang="en-US"/>
              <a:t>As your baby grows, new book experiences should follow. A </a:t>
            </a:r>
            <a:r>
              <a:rPr lang="en-US" b="1"/>
              <a:t>toddler</a:t>
            </a:r>
            <a:r>
              <a:rPr lang="en-US"/>
              <a:t> might like Board picture books, Pop </a:t>
            </a:r>
            <a:r>
              <a:rPr lang="en-US" err="1"/>
              <a:t>em</a:t>
            </a:r>
            <a:r>
              <a:rPr lang="en-US"/>
              <a:t> books and books with moveable pictures and tabs that lift or slide. These are just a short list of great examples of books to read together with your toddler.</a:t>
            </a:r>
            <a:endParaRPr/>
          </a:p>
          <a:p>
            <a:pPr marL="0" indent="0"/>
            <a:endParaRPr lang="en-US"/>
          </a:p>
          <a:p>
            <a:pPr marL="0" indent="0">
              <a:buClr>
                <a:schemeClr val="dk1"/>
              </a:buClr>
            </a:pPr>
            <a:r>
              <a:rPr lang="en-US" b="1"/>
              <a:t>Sensory considerations </a:t>
            </a:r>
            <a:r>
              <a:rPr lang="en-US"/>
              <a:t>should be part of the selection of materials for a reading experience!</a:t>
            </a:r>
            <a:endParaRPr/>
          </a:p>
          <a:p>
            <a:pPr marL="0" indent="0">
              <a:buClr>
                <a:schemeClr val="dk1"/>
              </a:buClr>
            </a:pPr>
            <a:r>
              <a:rPr lang="en-US"/>
              <a:t>Babies with vision are able to get a good look at pictures as you read the words…so how do we give babies who are blind or low vision a good touch, smell, listen or move? </a:t>
            </a:r>
            <a:endParaRPr/>
          </a:p>
          <a:p>
            <a:pPr marL="0" indent="0"/>
            <a:endParaRPr lang="en-US"/>
          </a:p>
          <a:p>
            <a:pPr marL="0" indent="0">
              <a:buClr>
                <a:schemeClr val="dk1"/>
              </a:buClr>
            </a:pPr>
            <a:r>
              <a:rPr lang="en-US"/>
              <a:t>Stores carry books that might incorporate smell or tactile books with interesting textures! Board books with sound are also popular and can be found almost anywhere books are sold.  APH offers braille books with interesting texture components for exploration. There might come a time when you want to make a child's favorite title accessible. When considering adapting a store bought book, APH has a product that can add sound to a page of any book to meet the child’s unique interest! They also offer clear, sticky pages for braille that can be added to a print book. Items that connect to the story can accompany it in a bag or box for a child to hold and manipulate. </a:t>
            </a:r>
            <a:r>
              <a:rPr lang="en-US" b="1"/>
              <a:t>Adaptations</a:t>
            </a:r>
            <a:r>
              <a:rPr lang="en-US"/>
              <a:t> can even be made so that book handling is addressed with your young child- just add soft back Velcro to the bottom outside corner of the page to allow easier grasping and manipulating!</a:t>
            </a:r>
            <a:endParaRPr/>
          </a:p>
          <a:p>
            <a:pPr marL="0" marR="0" lvl="0" indent="0" algn="l" rtl="0">
              <a:lnSpc>
                <a:spcPct val="100000"/>
              </a:lnSpc>
              <a:spcBef>
                <a:spcPts val="0"/>
              </a:spcBef>
              <a:spcAft>
                <a:spcPts val="0"/>
              </a:spcAft>
              <a:buClr>
                <a:schemeClr val="dk1"/>
              </a:buClr>
              <a:buSzPts val="1400"/>
              <a:buFont typeface="Calibri"/>
              <a:buNone/>
            </a:pPr>
            <a:endParaRPr/>
          </a:p>
          <a:p>
            <a:pPr marL="0" indent="0">
              <a:buClr>
                <a:schemeClr val="dk1"/>
              </a:buClr>
            </a:pPr>
            <a:r>
              <a:rPr lang="en-US"/>
              <a:t>Speaking of customizing books, while there are many ways to put a spin on store bought books, you can try your hand at a </a:t>
            </a:r>
            <a:r>
              <a:rPr lang="en-US" b="1"/>
              <a:t>homemade book</a:t>
            </a:r>
            <a:r>
              <a:rPr lang="en-US"/>
              <a:t>. Using sewing skills, or tapping into someone else’s, cloth books can be sewn and child-safe items added. Talking photo albums are a fun way to personalize a story and connect to photographs. Wouldn’t it be cool to record Grandma and Grandpa’s voices on a page with their photo?!?! Personal experience books are another homemade book idea! A homemade "A Day at the Park" experience book following a trip to the park with items from the trip placed in a bag or in a box are a great way to document a fun event. The event can then be revisited- imagine what items might be collected, like sticks and grass...maybe a leaf...all saved for later exploration and a conversation.</a:t>
            </a:r>
            <a:endParaRPr/>
          </a:p>
          <a:p>
            <a:pPr marL="0" indent="0"/>
            <a:endParaRPr lang="en-US"/>
          </a:p>
          <a:p>
            <a:pPr marL="0" indent="0"/>
            <a:r>
              <a:rPr lang="en-US"/>
              <a:t>READ IMAGE DESCRIPTION Book concepts and skills will evolve as your baby grows! How your baby interacts with a book and understanding of what a book is and how to handle it will look different early on with babies chewing on books, shaking them and crumpling the pages leading to the careful </a:t>
            </a:r>
            <a:r>
              <a:rPr lang="en-US" b="1"/>
              <a:t>handling of book</a:t>
            </a:r>
            <a:r>
              <a:rPr lang="en-US"/>
              <a:t>s later on! </a:t>
            </a:r>
            <a:endParaRPr/>
          </a:p>
          <a:p>
            <a:pPr marL="0" lvl="0" indent="0" algn="l" rtl="0">
              <a:spcBef>
                <a:spcPts val="0"/>
              </a:spcBef>
              <a:spcAft>
                <a:spcPts val="0"/>
              </a:spcAft>
              <a:buNone/>
            </a:pPr>
            <a:endParaRPr/>
          </a:p>
          <a:p>
            <a:pPr marL="0" lvl="0" indent="0" algn="l" rtl="0">
              <a:spcBef>
                <a:spcPts val="0"/>
              </a:spcBef>
              <a:spcAft>
                <a:spcPts val="0"/>
              </a:spcAft>
              <a:buNone/>
            </a:pPr>
            <a:r>
              <a:rPr lang="en-US"/>
              <a:t>What does book handling or book skills mean to you? CHAT (15 sec)</a:t>
            </a:r>
            <a:endParaRPr/>
          </a:p>
          <a:p>
            <a:pPr marL="0" indent="0"/>
            <a:r>
              <a:rPr lang="en-US"/>
              <a:t>That’s right- grasping and holding a book, opening and closing books, orienting them upright, point to pictures in books, exploring all parts of a book, noticing symbols on the page and following along while being read to. </a:t>
            </a:r>
            <a:endParaRPr/>
          </a:p>
          <a:p>
            <a:pPr marL="0" lvl="0" indent="0" algn="l" rtl="0">
              <a:spcBef>
                <a:spcPts val="0"/>
              </a:spcBef>
              <a:spcAft>
                <a:spcPts val="0"/>
              </a:spcAft>
              <a:buNone/>
            </a:pPr>
            <a:endParaRPr/>
          </a:p>
          <a:p>
            <a:pPr marL="0" indent="0"/>
            <a:r>
              <a:rPr lang="en-US"/>
              <a:t>The Investigate Books Parent booklet can really get families thinking “outside the book” and initiate fun, meaningful literacy experiences tailored to the needs of their baby! And of course, puts the parent in the "drivers seat" for careful selection of books and their unique components!</a:t>
            </a:r>
          </a:p>
          <a:p>
            <a:pPr marL="0" indent="0"/>
            <a:endParaRPr lang="en-US"/>
          </a:p>
          <a:p>
            <a:pPr marL="0" indent="0"/>
            <a:r>
              <a:rPr lang="en-US"/>
              <a:t>Now, Kay is going to get us moving toward writing!</a:t>
            </a:r>
          </a:p>
        </p:txBody>
      </p:sp>
      <p:sp>
        <p:nvSpPr>
          <p:cNvPr id="209" name="Google Shape;209;p1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JESSICA</a:t>
            </a:r>
            <a:endParaRPr/>
          </a:p>
          <a:p>
            <a:pPr marL="0" indent="0"/>
            <a:r>
              <a:rPr lang="en-US"/>
              <a:t>Investigate Books is the next booklet in the kit!</a:t>
            </a:r>
          </a:p>
          <a:p>
            <a:pPr marL="0" indent="0"/>
            <a:endParaRPr lang="en-US"/>
          </a:p>
          <a:p>
            <a:pPr marL="0" indent="0"/>
            <a:r>
              <a:rPr lang="en-US"/>
              <a:t>Description of 2 Images shown above: </a:t>
            </a:r>
          </a:p>
          <a:p>
            <a:pPr marL="0" indent="0"/>
            <a:r>
              <a:rPr lang="en-US"/>
              <a:t>One: A toddler turns a page of "Where's Little Fuzzy?"</a:t>
            </a:r>
          </a:p>
          <a:p>
            <a:pPr marL="0" indent="0"/>
            <a:r>
              <a:rPr lang="en-US"/>
              <a:t>Two:  A slightly younger toddler chews on the cover of "Where's Little Fuzzy?"</a:t>
            </a:r>
          </a:p>
          <a:p>
            <a:pPr marL="0" indent="0"/>
            <a:r>
              <a:rPr lang="en-US" b="1"/>
              <a:t>“For infants, books—like other toys—are things to touch, turn, shake, and put in your mouth. Well-chosen books can also provide valuable experiences with pictures, textures, sounds, and words.”</a:t>
            </a:r>
            <a:br>
              <a:rPr lang="en-US" b="1"/>
            </a:br>
            <a:r>
              <a:rPr lang="en-US" b="1"/>
              <a:t>(</a:t>
            </a:r>
            <a:r>
              <a:rPr lang="en-US" b="1" err="1"/>
              <a:t>Bardige</a:t>
            </a:r>
            <a:r>
              <a:rPr lang="en-US" b="1"/>
              <a:t> &amp; Segal, 2005)</a:t>
            </a:r>
            <a:endParaRPr lang="en-US"/>
          </a:p>
          <a:p>
            <a:pPr marL="0" indent="0"/>
            <a:endParaRPr lang="en-US"/>
          </a:p>
          <a:p>
            <a:pPr marL="0" indent="0"/>
            <a:endParaRPr lang="en-US"/>
          </a:p>
          <a:p>
            <a:pPr marL="0" indent="0"/>
            <a:r>
              <a:rPr lang="en-US"/>
              <a:t>Learning about books and what they are  important prerequisites for reading and writing! Encouraging active participation during literacy activities is key- especially for a baby without vision! Books and book experiences will vary with the age or developmental level of the child.</a:t>
            </a:r>
            <a:endParaRPr/>
          </a:p>
          <a:p>
            <a:pPr marL="0" lvl="0" indent="0" algn="l" rtl="0">
              <a:spcBef>
                <a:spcPts val="0"/>
              </a:spcBef>
              <a:spcAft>
                <a:spcPts val="0"/>
              </a:spcAft>
              <a:buNone/>
            </a:pPr>
            <a:endParaRPr/>
          </a:p>
          <a:p>
            <a:pPr marL="0" indent="0">
              <a:buClr>
                <a:schemeClr val="dk1"/>
              </a:buClr>
            </a:pPr>
            <a:r>
              <a:rPr lang="en-US"/>
              <a:t>Books for babies might be one that a </a:t>
            </a:r>
            <a:r>
              <a:rPr lang="en-US" b="1"/>
              <a:t>baby</a:t>
            </a:r>
            <a:r>
              <a:rPr lang="en-US"/>
              <a:t> can look at, feel and taste will be most appealing to young infants. Plastic “bath” books, board books, fold out books and cloth books are examples of fun, interactive, multi-sensory books for the youngest “reader”.</a:t>
            </a:r>
            <a:endParaRPr/>
          </a:p>
          <a:p>
            <a:pPr marL="0" marR="0" lvl="0" indent="0" algn="l" rtl="0">
              <a:lnSpc>
                <a:spcPct val="100000"/>
              </a:lnSpc>
              <a:spcBef>
                <a:spcPts val="0"/>
              </a:spcBef>
              <a:spcAft>
                <a:spcPts val="0"/>
              </a:spcAft>
              <a:buClr>
                <a:schemeClr val="dk1"/>
              </a:buClr>
              <a:buSzPts val="1400"/>
              <a:buFont typeface="Calibri"/>
              <a:buNone/>
            </a:pPr>
            <a:endParaRPr/>
          </a:p>
          <a:p>
            <a:pPr marL="0" indent="0">
              <a:buClr>
                <a:schemeClr val="dk1"/>
              </a:buClr>
            </a:pPr>
            <a:r>
              <a:rPr lang="en-US"/>
              <a:t>As your baby grows, new book experiences should follow. A </a:t>
            </a:r>
            <a:r>
              <a:rPr lang="en-US" b="1"/>
              <a:t>toddler</a:t>
            </a:r>
            <a:r>
              <a:rPr lang="en-US"/>
              <a:t> might like Board picture books, Pop </a:t>
            </a:r>
            <a:r>
              <a:rPr lang="en-US" err="1"/>
              <a:t>em</a:t>
            </a:r>
            <a:r>
              <a:rPr lang="en-US"/>
              <a:t> books and books with moveable pictures and tabs that lift or slide. These are just a short list of great examples of books to read together with your toddler.</a:t>
            </a:r>
            <a:endParaRPr/>
          </a:p>
          <a:p>
            <a:pPr marL="0" indent="0"/>
            <a:endParaRPr lang="en-US"/>
          </a:p>
          <a:p>
            <a:pPr marL="0" indent="0">
              <a:buClr>
                <a:schemeClr val="dk1"/>
              </a:buClr>
            </a:pPr>
            <a:r>
              <a:rPr lang="en-US" b="1"/>
              <a:t>Sensory considerations </a:t>
            </a:r>
            <a:r>
              <a:rPr lang="en-US"/>
              <a:t>should be part of the selection of materials for a reading experience!</a:t>
            </a:r>
            <a:endParaRPr/>
          </a:p>
          <a:p>
            <a:pPr marL="0" indent="0">
              <a:buClr>
                <a:schemeClr val="dk1"/>
              </a:buClr>
            </a:pPr>
            <a:r>
              <a:rPr lang="en-US"/>
              <a:t>Babies with vision are able to get a good look at pictures as you read the words…so how do we give babies who are blind or low vision a good touch, smell, listen or move? </a:t>
            </a:r>
            <a:endParaRPr/>
          </a:p>
          <a:p>
            <a:pPr marL="0" indent="0"/>
            <a:endParaRPr lang="en-US"/>
          </a:p>
          <a:p>
            <a:pPr marL="0" indent="0">
              <a:buClr>
                <a:schemeClr val="dk1"/>
              </a:buClr>
            </a:pPr>
            <a:r>
              <a:rPr lang="en-US"/>
              <a:t>Stores carry books that might incorporate smell or tactile books with interesting textures! Board books with sound are also popular and can be found almost anywhere books are sold.  APH offers braille books with interesting texture components for exploration. There might come a time when you want to make a child's favorite title accessible. When considering adapting a store bought book, APH has a product that can add sound to a page of any book to meet the child’s unique interest! They also offer clear, sticky pages for braille that can be added to a print book. Items that connect to the story can accompany it in a bag or box for a child to hold and manipulate. </a:t>
            </a:r>
            <a:r>
              <a:rPr lang="en-US" b="1"/>
              <a:t>Adaptations</a:t>
            </a:r>
            <a:r>
              <a:rPr lang="en-US"/>
              <a:t> can even be made so that book handling is addressed with your young child- just add soft back Velcro to the bottom outside corner of the page to allow easier grasping and manipulating!</a:t>
            </a:r>
            <a:endParaRPr/>
          </a:p>
          <a:p>
            <a:pPr marL="0" marR="0" lvl="0" indent="0" algn="l" rtl="0">
              <a:lnSpc>
                <a:spcPct val="100000"/>
              </a:lnSpc>
              <a:spcBef>
                <a:spcPts val="0"/>
              </a:spcBef>
              <a:spcAft>
                <a:spcPts val="0"/>
              </a:spcAft>
              <a:buClr>
                <a:schemeClr val="dk1"/>
              </a:buClr>
              <a:buSzPts val="1400"/>
              <a:buFont typeface="Calibri"/>
              <a:buNone/>
            </a:pPr>
            <a:endParaRPr/>
          </a:p>
          <a:p>
            <a:pPr marL="0" indent="0">
              <a:buClr>
                <a:schemeClr val="dk1"/>
              </a:buClr>
            </a:pPr>
            <a:r>
              <a:rPr lang="en-US"/>
              <a:t>Speaking of customizing books, while there are many ways to put a spin on store bought books, you can try your hand at a </a:t>
            </a:r>
            <a:r>
              <a:rPr lang="en-US" b="1"/>
              <a:t>homemade book</a:t>
            </a:r>
            <a:r>
              <a:rPr lang="en-US"/>
              <a:t>. Using sewing skills, or tapping into someone else’s, cloth books can be sewn and child-safe items added. Talking photo albums are a fun way to personalize a story and connect to photographs. Wouldn’t it be cool to record Grandma and Grandpa’s voices on a page with their photo?!?! Personal experience books are another homemade book idea! A homemade "A Day at the Park" experience book following a trip to the park with items from the trip placed in a bag or in a box are a great way to document a fun event. The event can then be revisited- imagine what items might be collected, like sticks and grass...maybe a leaf...all saved for later exploration and a conversation.</a:t>
            </a:r>
            <a:endParaRPr/>
          </a:p>
          <a:p>
            <a:pPr marL="0" indent="0"/>
            <a:endParaRPr lang="en-US"/>
          </a:p>
          <a:p>
            <a:pPr marL="0" indent="0"/>
            <a:r>
              <a:rPr lang="en-US"/>
              <a:t>READ IMAGE DESCRIPTION Book concepts and skills will evolve as your baby grows! How your baby interacts with a book and understanding of what a book is and how to handle it will look different early on with babies chewing on books, shaking them and crumpling the pages leading to the careful </a:t>
            </a:r>
            <a:r>
              <a:rPr lang="en-US" b="1"/>
              <a:t>handling of book</a:t>
            </a:r>
            <a:r>
              <a:rPr lang="en-US"/>
              <a:t>s later on! </a:t>
            </a:r>
            <a:endParaRPr/>
          </a:p>
          <a:p>
            <a:pPr marL="0" lvl="0" indent="0" algn="l" rtl="0">
              <a:spcBef>
                <a:spcPts val="0"/>
              </a:spcBef>
              <a:spcAft>
                <a:spcPts val="0"/>
              </a:spcAft>
              <a:buNone/>
            </a:pPr>
            <a:endParaRPr/>
          </a:p>
          <a:p>
            <a:pPr marL="0" lvl="0" indent="0" algn="l" rtl="0">
              <a:spcBef>
                <a:spcPts val="0"/>
              </a:spcBef>
              <a:spcAft>
                <a:spcPts val="0"/>
              </a:spcAft>
              <a:buNone/>
            </a:pPr>
            <a:r>
              <a:rPr lang="en-US"/>
              <a:t>What does book handling or book skills mean to you? CHAT (15 sec)</a:t>
            </a:r>
            <a:endParaRPr/>
          </a:p>
          <a:p>
            <a:pPr marL="0" indent="0"/>
            <a:r>
              <a:rPr lang="en-US"/>
              <a:t>That’s right- grasping and holding a book, opening and closing books, orienting them upright, point to pictures in books, exploring all parts of a book, noticing symbols on the page and following along while being read to. </a:t>
            </a:r>
            <a:endParaRPr/>
          </a:p>
          <a:p>
            <a:pPr marL="0" lvl="0" indent="0" algn="l" rtl="0">
              <a:spcBef>
                <a:spcPts val="0"/>
              </a:spcBef>
              <a:spcAft>
                <a:spcPts val="0"/>
              </a:spcAft>
              <a:buNone/>
            </a:pPr>
            <a:endParaRPr/>
          </a:p>
          <a:p>
            <a:pPr marL="0" indent="0"/>
            <a:r>
              <a:rPr lang="en-US"/>
              <a:t>The Investigate Books Parent booklet can really get families thinking “outside the book” and initiate fun, meaningful literacy experiences tailored to the needs of their baby! And of course, puts the parent in the "drivers seat" for careful selection of books and their unique components!</a:t>
            </a:r>
          </a:p>
          <a:p>
            <a:pPr marL="0" indent="0"/>
            <a:endParaRPr lang="en-US"/>
          </a:p>
          <a:p>
            <a:pPr marL="0" indent="0"/>
            <a:r>
              <a:rPr lang="en-US"/>
              <a:t>Now, Kay is going to get us moving toward writing!</a:t>
            </a:r>
          </a:p>
        </p:txBody>
      </p:sp>
      <p:sp>
        <p:nvSpPr>
          <p:cNvPr id="209" name="Google Shape;209;p1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184099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a:t>
            </a:r>
          </a:p>
          <a:p>
            <a:r>
              <a:rPr lang="en-US"/>
              <a:t>HERE IS AN Image of Discover Symbols and Experiment with Tools Booklets</a:t>
            </a:r>
          </a:p>
          <a:p>
            <a:r>
              <a:rPr lang="en-US"/>
              <a:t>SYMBOLS are cross-over between reading and writing</a:t>
            </a:r>
          </a:p>
          <a:p>
            <a:r>
              <a:rPr lang="en-US"/>
              <a:t>Tool USE prepares children for writing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1861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Quote: </a:t>
            </a:r>
            <a:r>
              <a:rPr lang="en-US" b="1"/>
              <a:t>“Babies learn early to recognize and use [simple] symbols during daily routines. The adult’s job is not to teach, but facilitate discoveries.”(Gonzalez-Mena, 2006)</a:t>
            </a:r>
            <a:endParaRPr lang="en-US"/>
          </a:p>
          <a:p>
            <a:r>
              <a:rPr lang="en-US"/>
              <a:t> </a:t>
            </a:r>
            <a:endParaRPr lang="en-US" b="1"/>
          </a:p>
          <a:p>
            <a:pPr marL="285750" indent="-285750">
              <a:buChar char="•"/>
            </a:pPr>
            <a:r>
              <a:rPr lang="en-US"/>
              <a:t>Very young children are born as concrete thinkers. Over time, thinking gradually becomes more abstract.</a:t>
            </a:r>
            <a:br>
              <a:rPr lang="en-US"/>
            </a:br>
            <a:r>
              <a:rPr lang="en-US"/>
              <a:t> </a:t>
            </a:r>
          </a:p>
          <a:p>
            <a:pPr marL="285750" indent="-285750">
              <a:buChar char="•"/>
            </a:pPr>
            <a:r>
              <a:rPr lang="en-US"/>
              <a:t>Early symbolic experiences do not include teaching letters or numbers</a:t>
            </a:r>
            <a:br>
              <a:rPr lang="en-US"/>
            </a:br>
            <a:br>
              <a:rPr lang="en-US" b="1"/>
            </a:br>
            <a:r>
              <a:rPr lang="en-US" b="1"/>
              <a:t>What examples of early symbolic experiences can you think of that do not involve letters or numbers?</a:t>
            </a:r>
            <a:br>
              <a:rPr lang="en-US" b="1"/>
            </a:br>
            <a:r>
              <a:rPr lang="en-US" b="1"/>
              <a:t>EXAMPLES: MIRRORS; PICTURES; ATTACHMENT OBJECTS; ACTION SYMBOLS (arms outstretched; squeak as door opens)</a:t>
            </a:r>
            <a:br>
              <a:rPr lang="en-US" b="1"/>
            </a:br>
            <a:r>
              <a:rPr lang="en-US"/>
              <a:t> </a:t>
            </a:r>
          </a:p>
          <a:p>
            <a:pPr marL="285750" indent="-285750">
              <a:buChar char="•"/>
            </a:pPr>
            <a:r>
              <a:rPr lang="en-US"/>
              <a:t>Pretend activities kick in in toddlerhood, and can be observed when a child, for example, holds a block as if it is a telephone. </a:t>
            </a:r>
            <a:br>
              <a:rPr lang="en-US"/>
            </a:br>
            <a:r>
              <a:rPr lang="en-US"/>
              <a:t> </a:t>
            </a:r>
          </a:p>
          <a:p>
            <a:pPr marL="285750" indent="-285750">
              <a:buChar char="•"/>
            </a:pPr>
            <a:r>
              <a:rPr lang="en-US"/>
              <a:t>Sequence of symbolic learning: </a:t>
            </a:r>
          </a:p>
          <a:p>
            <a:pPr marL="0" indent="0"/>
            <a:r>
              <a:rPr lang="en-US"/>
              <a:t>         3-D Objects – Child's Own Spoon that represents "Lunchtime"</a:t>
            </a:r>
          </a:p>
          <a:p>
            <a:pPr marL="0" indent="0"/>
            <a:r>
              <a:rPr lang="en-US"/>
              <a:t>         3-D Shapes – Sphere (ball); Cube-shaped block</a:t>
            </a:r>
          </a:p>
          <a:p>
            <a:pPr marL="0" indent="0"/>
            <a:r>
              <a:rPr lang="en-US"/>
              <a:t>         2-D Shapes -  Flat shaped puzzle pieces; square cracker</a:t>
            </a:r>
          </a:p>
          <a:p>
            <a:pPr marL="0" indent="0"/>
            <a:r>
              <a:rPr lang="en-US"/>
              <a:t>         Pictures (simple to more complex; realistic to more abstract line drawings)</a:t>
            </a:r>
          </a:p>
          <a:p>
            <a:pPr marL="0" indent="0"/>
            <a:r>
              <a:rPr lang="en-US"/>
              <a:t>         Textures – Piece of a washcloth material hung beside door = This is the bathroom; Car seat material = Time to go bye-bye</a:t>
            </a:r>
          </a:p>
          <a:p>
            <a:pPr marL="0" indent="0"/>
            <a:r>
              <a:rPr lang="en-US"/>
              <a:t>         Spoken Words – attaching meaning to people, things, places, etc.</a:t>
            </a:r>
          </a:p>
          <a:p>
            <a:pPr marL="0" indent="0"/>
            <a:r>
              <a:rPr lang="en-US"/>
              <a:t>         Letters – print and/or braille;  exposure to understanding; letter sounds; familiar letters (name); symbolic understanding</a:t>
            </a:r>
          </a:p>
          <a:p>
            <a:pPr marL="0" indent="0"/>
            <a:r>
              <a:rPr lang="en-US"/>
              <a:t>         Numbers – print and/or braille; Rote counting to one-to-one correspondence to symbolic understanding</a:t>
            </a:r>
            <a:br>
              <a:rPr lang="en-US"/>
            </a:br>
            <a:br>
              <a:rPr lang="en-US"/>
            </a:br>
            <a:r>
              <a:rPr lang="en-US"/>
              <a:t>Environmental symbols: such as stop sign pictured here, Braille symbols in an elevator;  and daily mail that is delivered</a:t>
            </a:r>
          </a:p>
          <a:p>
            <a:pPr marL="0" indent="0"/>
            <a:r>
              <a:rPr lang="en-US"/>
              <a:t>        Provide opportunities and draw child’s attention (SHIMMY UP THE POLE during walk; look; touch)</a:t>
            </a:r>
            <a:br>
              <a:rPr lang="en-US"/>
            </a:br>
            <a:r>
              <a:rPr lang="en-US"/>
              <a:t> </a:t>
            </a:r>
          </a:p>
          <a:p>
            <a:pPr marL="285750" indent="-285750">
              <a:buChar char="•"/>
            </a:pPr>
            <a:r>
              <a:rPr lang="en-US"/>
              <a:t>Print or Braille?  Often difficult or impossible to tell in the first few years. For many children, exposure to BOTH (and perhaps HEARING for more involved children)  </a:t>
            </a:r>
          </a:p>
          <a:p>
            <a:pPr indent="0"/>
            <a:r>
              <a:rPr lang="en-US"/>
              <a:t> </a:t>
            </a:r>
            <a:br>
              <a:rPr lang="en-US" b="1"/>
            </a:b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526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Quote: </a:t>
            </a:r>
            <a:r>
              <a:rPr lang="en-US" b="1"/>
              <a:t>“Babies learn early to recognize and use [simple] symbols during daily routines. The adult’s job is not to teach, but facilitate discoveries.”(Gonzalez-Mena, 2006)</a:t>
            </a:r>
            <a:endParaRPr lang="en-US"/>
          </a:p>
          <a:p>
            <a:r>
              <a:rPr lang="en-US"/>
              <a:t> </a:t>
            </a:r>
            <a:endParaRPr lang="en-US" b="1"/>
          </a:p>
          <a:p>
            <a:pPr marL="285750" indent="-285750">
              <a:buChar char="•"/>
            </a:pPr>
            <a:r>
              <a:rPr lang="en-US"/>
              <a:t>Very young children are born as concrete thinkers. Over time, thinking gradually becomes more abstract.</a:t>
            </a:r>
            <a:br>
              <a:rPr lang="en-US"/>
            </a:br>
            <a:r>
              <a:rPr lang="en-US"/>
              <a:t> </a:t>
            </a:r>
          </a:p>
          <a:p>
            <a:pPr marL="285750" indent="-285750">
              <a:buChar char="•"/>
            </a:pPr>
            <a:r>
              <a:rPr lang="en-US"/>
              <a:t>Early symbolic experiences do not include teaching letters or numbers</a:t>
            </a:r>
            <a:br>
              <a:rPr lang="en-US"/>
            </a:br>
            <a:br>
              <a:rPr lang="en-US" b="1"/>
            </a:br>
            <a:r>
              <a:rPr lang="en-US" b="1"/>
              <a:t>What examples of early symbolic experiences can you think of that do not involve letters or numbers?</a:t>
            </a:r>
            <a:br>
              <a:rPr lang="en-US" b="1"/>
            </a:br>
            <a:r>
              <a:rPr lang="en-US" b="1"/>
              <a:t>EXAMPLES: MIRRORS; PICTURES; ATTACHMENT OBJECTS; ACTION SYMBOLS (arms outstretched; squeak as door opens)</a:t>
            </a:r>
            <a:br>
              <a:rPr lang="en-US" b="1"/>
            </a:br>
            <a:r>
              <a:rPr lang="en-US"/>
              <a:t> </a:t>
            </a:r>
          </a:p>
          <a:p>
            <a:pPr marL="285750" indent="-285750">
              <a:buChar char="•"/>
            </a:pPr>
            <a:r>
              <a:rPr lang="en-US"/>
              <a:t>Pretend activities kick in in toddlerhood, and can be observed when a child, for example, holds a block as if it is a telephone. </a:t>
            </a:r>
            <a:br>
              <a:rPr lang="en-US"/>
            </a:br>
            <a:r>
              <a:rPr lang="en-US"/>
              <a:t> </a:t>
            </a:r>
          </a:p>
          <a:p>
            <a:pPr marL="285750" indent="-285750">
              <a:buChar char="•"/>
            </a:pPr>
            <a:r>
              <a:rPr lang="en-US"/>
              <a:t>Sequence of symbolic learning: </a:t>
            </a:r>
          </a:p>
          <a:p>
            <a:pPr marL="0" indent="0"/>
            <a:r>
              <a:rPr lang="en-US"/>
              <a:t>         3-D Objects – Child's Own Spoon that represents "Lunchtime"</a:t>
            </a:r>
          </a:p>
          <a:p>
            <a:pPr marL="0" indent="0"/>
            <a:r>
              <a:rPr lang="en-US"/>
              <a:t>         3-D Shapes – Sphere (ball); Cube-shaped block</a:t>
            </a:r>
          </a:p>
          <a:p>
            <a:pPr marL="0" indent="0"/>
            <a:r>
              <a:rPr lang="en-US"/>
              <a:t>         2-D Shapes -  Flat shaped puzzle pieces; square cracker</a:t>
            </a:r>
          </a:p>
          <a:p>
            <a:pPr marL="0" indent="0"/>
            <a:r>
              <a:rPr lang="en-US"/>
              <a:t>         Pictures (simple to more complex; realistic to more abstract line drawings)</a:t>
            </a:r>
          </a:p>
          <a:p>
            <a:pPr marL="0" indent="0"/>
            <a:r>
              <a:rPr lang="en-US"/>
              <a:t>         Textures – Piece of a washcloth material hung beside door = This is the bathroom; Car seat material = Time to go bye-bye</a:t>
            </a:r>
          </a:p>
          <a:p>
            <a:pPr marL="0" indent="0"/>
            <a:r>
              <a:rPr lang="en-US"/>
              <a:t>         Spoken Words – attaching meaning to people, things, places, etc.</a:t>
            </a:r>
          </a:p>
          <a:p>
            <a:pPr marL="0" indent="0"/>
            <a:r>
              <a:rPr lang="en-US"/>
              <a:t>         Letters – print and/or braille;  exposure to understanding; letter sounds; familiar letters (name); symbolic understanding</a:t>
            </a:r>
          </a:p>
          <a:p>
            <a:pPr marL="0" indent="0"/>
            <a:r>
              <a:rPr lang="en-US"/>
              <a:t>         Numbers – print and/or braille; Rote counting to one-to-one correspondence to symbolic understanding</a:t>
            </a:r>
            <a:br>
              <a:rPr lang="en-US"/>
            </a:br>
            <a:br>
              <a:rPr lang="en-US"/>
            </a:br>
            <a:r>
              <a:rPr lang="en-US"/>
              <a:t>Environmental symbols: such as stop sign pictured here, Braille symbols in an elevator;  and daily mail that is delivered</a:t>
            </a:r>
          </a:p>
          <a:p>
            <a:pPr marL="0" indent="0"/>
            <a:r>
              <a:rPr lang="en-US"/>
              <a:t>        Provide opportunities and draw child’s attention (SHIMMY UP THE POLE during walk; look; touch)</a:t>
            </a:r>
            <a:br>
              <a:rPr lang="en-US"/>
            </a:br>
            <a:r>
              <a:rPr lang="en-US"/>
              <a:t> </a:t>
            </a:r>
          </a:p>
          <a:p>
            <a:pPr marL="285750" indent="-285750">
              <a:buChar char="•"/>
            </a:pPr>
            <a:r>
              <a:rPr lang="en-US"/>
              <a:t>Print or Braille?  Often difficult or impossible to tell in the first few years. For many children, exposure to BOTH (and perhaps HEARING for more involved children)  </a:t>
            </a:r>
          </a:p>
          <a:p>
            <a:pPr indent="0"/>
            <a:r>
              <a:rPr lang="en-US"/>
              <a:t> </a:t>
            </a:r>
            <a:br>
              <a:rPr lang="en-US" b="1"/>
            </a:b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6046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75EC8A-D7EA-4F4E-BF8A-7FB97E1691A0}" type="slidenum">
              <a:rPr lang="en-US" smtClean="0"/>
              <a:t>38</a:t>
            </a:fld>
            <a:endParaRPr lang="en-US"/>
          </a:p>
        </p:txBody>
      </p:sp>
    </p:spTree>
    <p:extLst>
      <p:ext uri="{BB962C8B-B14F-4D97-AF65-F5344CB8AC3E}">
        <p14:creationId xmlns:p14="http://schemas.microsoft.com/office/powerpoint/2010/main" val="4019411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0" lvl="0" indent="0" algn="l" rtl="0">
              <a:spcBef>
                <a:spcPts val="0"/>
              </a:spcBef>
              <a:spcAft>
                <a:spcPts val="0"/>
              </a:spcAft>
              <a:buNone/>
            </a:pPr>
            <a:endParaRPr/>
          </a:p>
          <a:p>
            <a:pPr marL="0" indent="0"/>
            <a:r>
              <a:rPr lang="en-US"/>
              <a:t>Read Quote: </a:t>
            </a:r>
            <a:r>
              <a:rPr lang="en-US" b="1"/>
              <a:t>“Writing materials…fascinate young children. The child’s discovery that writing and drawing tools leave tracks, and that the form of these is under the child’s control, sparks curiosity.”</a:t>
            </a:r>
            <a:br>
              <a:rPr lang="en-US" b="1"/>
            </a:br>
            <a:r>
              <a:rPr lang="en-US" b="1"/>
              <a:t>(Schickendanz &amp; </a:t>
            </a:r>
            <a:r>
              <a:rPr lang="en-US" b="1" err="1"/>
              <a:t>Casbergue</a:t>
            </a:r>
            <a:r>
              <a:rPr lang="en-US" b="1"/>
              <a:t>, 2004)</a:t>
            </a:r>
            <a:endParaRPr lang="en-US"/>
          </a:p>
          <a:p>
            <a:pPr marL="0" indent="0"/>
            <a:endParaRPr lang="en-US"/>
          </a:p>
          <a:p>
            <a:pPr marL="0" lvl="0" indent="0" algn="l" rtl="0">
              <a:spcBef>
                <a:spcPts val="0"/>
              </a:spcBef>
              <a:spcAft>
                <a:spcPts val="0"/>
              </a:spcAft>
              <a:buNone/>
            </a:pPr>
            <a:r>
              <a:rPr lang="en-US"/>
              <a:t>First order of business is to prepare hands – types of things Jenni mentioned in the Enhance Touch section—strength, dexterity, hold &amp; release</a:t>
            </a:r>
            <a:endParaRPr/>
          </a:p>
          <a:p>
            <a:pPr marL="0" lvl="0" indent="0" algn="l" rtl="0">
              <a:spcBef>
                <a:spcPts val="0"/>
              </a:spcBef>
              <a:spcAft>
                <a:spcPts val="0"/>
              </a:spcAft>
              <a:buNone/>
            </a:pPr>
            <a:endParaRPr/>
          </a:p>
          <a:p>
            <a:pPr marL="0" indent="0"/>
            <a:r>
              <a:rPr lang="en-US"/>
              <a:t>Research has shown us that there is a progression from short, light tools (such as a rattle) to longer, heavier tools (such as pushing a toy mop around the floor or using a mobility device).</a:t>
            </a:r>
            <a:endParaRPr/>
          </a:p>
          <a:p>
            <a:pPr marL="0" lvl="0" indent="0" algn="l" rtl="0">
              <a:spcBef>
                <a:spcPts val="0"/>
              </a:spcBef>
              <a:spcAft>
                <a:spcPts val="0"/>
              </a:spcAft>
              <a:buNone/>
            </a:pPr>
            <a:endParaRPr/>
          </a:p>
          <a:p>
            <a:pPr marL="0" indent="0"/>
            <a:r>
              <a:rPr lang="en-US"/>
              <a:t>There are tons of opportunities for children to experience and experiment with tools throughout the day.</a:t>
            </a:r>
          </a:p>
          <a:p>
            <a:pPr marL="0" indent="0"/>
            <a:r>
              <a:rPr lang="en-US" b="1"/>
              <a:t>Name a few!  CHAT BOX   [spoon for eating; drumstick for beating on a toy drum in play; a hairbrush or toothbrush for self care;  using a stepstool to reach the sink in the bathroom to wash hands]</a:t>
            </a:r>
            <a:endParaRPr b="1"/>
          </a:p>
          <a:p>
            <a:pPr marL="0" lvl="0" indent="0" algn="l" rtl="0">
              <a:spcBef>
                <a:spcPts val="0"/>
              </a:spcBef>
              <a:spcAft>
                <a:spcPts val="0"/>
              </a:spcAft>
              <a:buNone/>
            </a:pPr>
            <a:endParaRPr b="1"/>
          </a:p>
          <a:p>
            <a:pPr marL="0" indent="0"/>
            <a:r>
              <a:rPr lang="en-US"/>
              <a:t>There are also many special tools that are important in the lives of our children who are blind or have low vision:  Cane or alternative mobility device for travel; and vision tools, such as eye glasses.</a:t>
            </a:r>
            <a:endParaRPr/>
          </a:p>
          <a:p>
            <a:pPr marL="0" lvl="0" indent="0" algn="l" rtl="0">
              <a:spcBef>
                <a:spcPts val="0"/>
              </a:spcBef>
              <a:spcAft>
                <a:spcPts val="0"/>
              </a:spcAft>
              <a:buNone/>
            </a:pPr>
            <a:endParaRPr/>
          </a:p>
          <a:p>
            <a:pPr marL="0" indent="0"/>
            <a:r>
              <a:rPr lang="en-US"/>
              <a:t>Specific to tactile literacy, can be items such as  scented markers; a window screen under drawing paper; a braille writer; and paint with sand or other texture that can be painted onto paper with a brush or sponge and create a tactile image.</a:t>
            </a:r>
            <a:endParaRPr/>
          </a:p>
          <a:p>
            <a:pPr marL="0" indent="0"/>
            <a:r>
              <a:rPr lang="en-US"/>
              <a:t>AH-HA MOMENT STORY OF SUSIE – I'm making my own Braille!"</a:t>
            </a:r>
          </a:p>
          <a:p>
            <a:pPr marL="0" indent="0"/>
            <a:endParaRPr lang="en-US"/>
          </a:p>
          <a:p>
            <a:pPr marL="0" indent="0"/>
            <a:r>
              <a:rPr lang="en-US"/>
              <a:t>Print literacy tools, among others, can include a dome magnifier; crayons; a reading/writing stand OR PILLOW; and a child-safe added light source/desk lamp.</a:t>
            </a:r>
            <a:endParaRPr/>
          </a:p>
          <a:p>
            <a:pPr marL="0" lvl="0" indent="0" algn="l" rtl="0">
              <a:spcBef>
                <a:spcPts val="0"/>
              </a:spcBef>
              <a:spcAft>
                <a:spcPts val="0"/>
              </a:spcAft>
              <a:buNone/>
            </a:pPr>
            <a:endParaRPr/>
          </a:p>
          <a:p>
            <a:pPr marL="0" indent="0">
              <a:buClr>
                <a:schemeClr val="dk1"/>
              </a:buClr>
            </a:pPr>
            <a:r>
              <a:rPr lang="en-US"/>
              <a:t>All of these tools may be gradually introduced within the early years </a:t>
            </a:r>
            <a:r>
              <a:rPr lang="en-US" sz="1800">
                <a:solidFill>
                  <a:srgbClr val="000000"/>
                </a:solidFill>
                <a:latin typeface="Calibri"/>
                <a:ea typeface="Calibri"/>
                <a:cs typeface="Calibri"/>
                <a:sym typeface="Calibri"/>
              </a:rPr>
              <a:t>so children understand what they are and </a:t>
            </a:r>
            <a:r>
              <a:rPr lang="en-US" sz="1800">
                <a:solidFill>
                  <a:srgbClr val="000000"/>
                </a:solidFill>
              </a:rPr>
              <a:t>increasingly </a:t>
            </a:r>
            <a:r>
              <a:rPr lang="en-US" sz="1800">
                <a:solidFill>
                  <a:srgbClr val="000000"/>
                </a:solidFill>
                <a:latin typeface="Calibri"/>
                <a:ea typeface="Calibri"/>
                <a:cs typeface="Calibri"/>
                <a:sym typeface="Calibri"/>
              </a:rPr>
              <a:t>learn to use them in more sophisticated ways.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a:p>
            <a:pPr marL="0" indent="0"/>
            <a:r>
              <a:rPr lang="en-US"/>
              <a:t>In order to accomplish all of the learning and skills we have outlined so far, building a team is critical.</a:t>
            </a:r>
            <a:endParaRPr/>
          </a:p>
          <a:p>
            <a:pPr marL="0" lvl="0" indent="0" algn="l">
              <a:spcBef>
                <a:spcPts val="0"/>
              </a:spcBef>
              <a:spcAft>
                <a:spcPts val="0"/>
              </a:spcAft>
              <a:buNone/>
            </a:pPr>
            <a:endParaRPr lang="en-US"/>
          </a:p>
          <a:p>
            <a:pPr marL="0" indent="0"/>
            <a:r>
              <a:rPr lang="en-US"/>
              <a:t>Jenni will next offer some ideas for PUTTING TOGETHER a literacy team.</a:t>
            </a:r>
          </a:p>
          <a:p>
            <a:pPr marL="0" indent="0"/>
            <a:endParaRPr lang="en-US"/>
          </a:p>
        </p:txBody>
      </p:sp>
      <p:sp>
        <p:nvSpPr>
          <p:cNvPr id="227" name="Google Shape;227;p1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068914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a:spcBef>
                <a:spcPts val="0"/>
              </a:spcBef>
              <a:spcAft>
                <a:spcPts val="0"/>
              </a:spcAft>
              <a:buNone/>
            </a:pPr>
            <a:r>
              <a:rPr lang="en-US"/>
              <a:t>KAY</a:t>
            </a:r>
          </a:p>
          <a:p>
            <a:pPr marL="0" indent="0"/>
            <a:r>
              <a:rPr lang="en-US"/>
              <a:t>Thank you, Erin and Leslie and Good Afternoon, Everyone!</a:t>
            </a:r>
            <a:endParaRPr lang="en-US">
              <a:cs typeface="Calibri"/>
            </a:endParaRPr>
          </a:p>
          <a:p>
            <a:pPr marL="0" indent="0"/>
            <a:endParaRPr lang="en-US"/>
          </a:p>
          <a:p>
            <a:pPr marL="0" indent="0"/>
            <a:r>
              <a:rPr lang="en-US"/>
              <a:t>I am Kay Clarke.  Jessica, Jenni and I would like to extend a warm welcome to today's APH </a:t>
            </a:r>
            <a:r>
              <a:rPr lang="en-US" err="1"/>
              <a:t>Laptime</a:t>
            </a:r>
            <a:r>
              <a:rPr lang="en-US"/>
              <a:t> and Lullabies webinar! </a:t>
            </a:r>
            <a:endParaRPr lang="en-US">
              <a:cs typeface="Calibri"/>
            </a:endParaRPr>
          </a:p>
          <a:p>
            <a:pPr marL="0" indent="0"/>
            <a:endParaRPr lang="en-US"/>
          </a:p>
          <a:p>
            <a:pPr marL="0" indent="0"/>
            <a:r>
              <a:rPr lang="en-US"/>
              <a:t>Together over the next hour or so we will explore a sampling of the contents of the APH </a:t>
            </a:r>
            <a:r>
              <a:rPr lang="en-US" err="1"/>
              <a:t>Laptime</a:t>
            </a:r>
            <a:r>
              <a:rPr lang="en-US"/>
              <a:t> and Lullabies Kit.</a:t>
            </a:r>
            <a:endParaRPr lang="en-US">
              <a:cs typeface="Calibri"/>
            </a:endParaRPr>
          </a:p>
          <a:p>
            <a:pPr marL="0" indent="0"/>
            <a:endParaRPr lang="en-US"/>
          </a:p>
          <a:p>
            <a:pPr marL="0" indent="0"/>
            <a:r>
              <a:rPr lang="en-US"/>
              <a:t> With your input, we hope to jumpstart some creative thinking about the earliest stage of literacy for your infants and toddlers who are blind or have low vision. </a:t>
            </a:r>
            <a:endParaRPr lang="en-US">
              <a:cs typeface="Calibri"/>
            </a:endParaRPr>
          </a:p>
          <a:p>
            <a:pPr marL="0" indent="0"/>
            <a:endParaRPr lang="en-US"/>
          </a:p>
          <a:p>
            <a:pPr marL="0" indent="0"/>
            <a:r>
              <a:rPr lang="en-US"/>
              <a:t>Many ideas from </a:t>
            </a:r>
            <a:r>
              <a:rPr lang="en-US" err="1"/>
              <a:t>Laptime</a:t>
            </a:r>
            <a:r>
              <a:rPr lang="en-US"/>
              <a:t> and Lullabies promise to also be a good fit for slightly older children who have a combination of special needs and are beginning their literacy journey.</a:t>
            </a:r>
          </a:p>
          <a:p>
            <a:pPr marL="0" indent="0"/>
            <a:endParaRPr lang="en-US">
              <a:cs typeface="Calibri" panose="020F0502020204030204"/>
            </a:endParaRPr>
          </a:p>
        </p:txBody>
      </p:sp>
      <p:sp>
        <p:nvSpPr>
          <p:cNvPr id="102" name="Google Shape;102;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851512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Description: Cover of Team up for Literacy Booklet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6164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75EC8A-D7EA-4F4E-BF8A-7FB97E1691A0}" type="slidenum">
              <a:rPr lang="en-US" smtClean="0"/>
              <a:t>41</a:t>
            </a:fld>
            <a:endParaRPr lang="en-US"/>
          </a:p>
        </p:txBody>
      </p:sp>
    </p:spTree>
    <p:extLst>
      <p:ext uri="{BB962C8B-B14F-4D97-AF65-F5344CB8AC3E}">
        <p14:creationId xmlns:p14="http://schemas.microsoft.com/office/powerpoint/2010/main" val="535750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JENNI</a:t>
            </a:r>
          </a:p>
          <a:p>
            <a:r>
              <a:rPr lang="en-US"/>
              <a:t>Read Quote .. Together is the operative word in this quote by Helen Keller. In reviewing these 12 major components of early literacy, there is no doubt that you were able to see yourself as an integral member of this team! The phrase "It takes a village" couldn't be more true. </a:t>
            </a:r>
          </a:p>
          <a:p>
            <a:endParaRPr lang="en-US"/>
          </a:p>
          <a:p>
            <a:r>
              <a:rPr lang="en-US"/>
              <a:t>Image Description: 3 women sit at a table together in a coffee shop, two of them smile as they give each other a high five. </a:t>
            </a:r>
          </a:p>
          <a:p>
            <a:endParaRPr lang="en-US"/>
          </a:p>
          <a:p>
            <a:pPr marL="514350" indent="-285750">
              <a:buChar char="•"/>
            </a:pPr>
            <a:r>
              <a:rPr lang="en-US"/>
              <a:t>Parents or primary caregivers drive the literacy bus! They know their child best, hold the key to what motivates them, and along with other family and friends, their input is most valuable to the success of their child. </a:t>
            </a:r>
          </a:p>
          <a:p>
            <a:pPr marL="514350" indent="-285750">
              <a:buChar char="•"/>
            </a:pPr>
            <a:r>
              <a:rPr lang="en-US"/>
              <a:t>Although early intervention systems of practice may differ from one state to another, family access to a core team of providers is something they all share in common. </a:t>
            </a:r>
          </a:p>
          <a:p>
            <a:pPr lvl="1">
              <a:buChar char="•"/>
            </a:pPr>
            <a:r>
              <a:rPr lang="en-US"/>
              <a:t>Among many other things, Occupational Therapists and Physical Therapists are key members to provide input on engaging the sensory systems and positioning. When children are able to explore, their access to environmental concepts increases. </a:t>
            </a:r>
          </a:p>
          <a:p>
            <a:pPr lvl="1">
              <a:buChar char="•"/>
            </a:pPr>
            <a:r>
              <a:rPr lang="en-US"/>
              <a:t>Speech-Language pathologists can help strengthen your child's early communication skills, as a critical foundation for listening, speaking, reading and writing. </a:t>
            </a:r>
          </a:p>
          <a:p>
            <a:pPr lvl="1">
              <a:buChar char="•"/>
            </a:pPr>
            <a:r>
              <a:rPr lang="en-US"/>
              <a:t>Vision professionals, including teachers for children with visual impairments and orientation and mobility specialists, are critical team members who help to provide access. From support with daily living and play skills, providing exposure to enhanced picture books and pre-braille, and providing direct interaction with the environment, these professionals help fill the gap that can occur from lack of incidental learning opportunities. </a:t>
            </a:r>
          </a:p>
          <a:p>
            <a:r>
              <a:rPr lang="en-US"/>
              <a:t> </a:t>
            </a:r>
          </a:p>
          <a:p>
            <a:pPr marL="514350" indent="-285750">
              <a:buChar char="•"/>
            </a:pPr>
            <a:r>
              <a:rPr lang="en-US"/>
              <a:t>Frequent Communication with Medical personnel, such as ophthalmologists, audiologists, help to lay the groundwork so we are able to recognize and optimize children's primary learning modes. </a:t>
            </a:r>
          </a:p>
          <a:p>
            <a:endParaRPr lang="en-US"/>
          </a:p>
          <a:p>
            <a:endParaRPr lang="en-US"/>
          </a:p>
          <a:p>
            <a:r>
              <a:rPr lang="en-US"/>
              <a:t>can you think of additional members that can contribute? </a:t>
            </a:r>
          </a:p>
          <a:p>
            <a:pPr marL="0" lvl="0" indent="0" algn="l" rtl="0">
              <a:spcBef>
                <a:spcPts val="0"/>
              </a:spcBef>
              <a:spcAft>
                <a:spcPts val="0"/>
              </a:spcAft>
              <a:buNone/>
            </a:pPr>
            <a:endParaRPr/>
          </a:p>
        </p:txBody>
      </p:sp>
      <p:sp>
        <p:nvSpPr>
          <p:cNvPr id="236" name="Google Shape;236;p1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JENNI</a:t>
            </a:r>
          </a:p>
          <a:p>
            <a:r>
              <a:rPr lang="en-US"/>
              <a:t>In addition to the 12 booklets highlighting components of early literacy development, there are additional pieces to this kit that you will certainly have you thinking "how have I made it this far without them!"</a:t>
            </a:r>
          </a:p>
          <a:p>
            <a:endParaRPr lang="en-US"/>
          </a:p>
          <a:p>
            <a:r>
              <a:rPr lang="en-US"/>
              <a:t>The developmental Milestones/Ranges provides a list of developmental milestones from 0-36months for each of the 12 highlighted areas. This is a great tool that not only helps families and providers meet children where they are, but it can also be used to guide in the development of purposeful outcomes for your child's IFSP.</a:t>
            </a:r>
          </a:p>
          <a:p>
            <a:endParaRPr lang="en-US"/>
          </a:p>
          <a:p>
            <a:r>
              <a:rPr lang="en-US"/>
              <a:t>The sensory strengths snapshot booklet is an amazing tool that can be used as babies first learning media assessment. It includes a checklist of sensory skills for vision, touch, hearing, movement and smell and helps to identify where a child’s strengths are and it is important to recognize that this may be different from one setting to another.</a:t>
            </a:r>
          </a:p>
          <a:p>
            <a:endParaRPr lang="en-US"/>
          </a:p>
          <a:p>
            <a:r>
              <a:rPr lang="en-US"/>
              <a:t>Routines: bath time and bedtime, includes a variety of activities, books, and products that will help you to imbed literacy within these natural daily routines. </a:t>
            </a:r>
          </a:p>
          <a:p>
            <a:endParaRPr lang="en-US"/>
          </a:p>
          <a:p>
            <a:r>
              <a:rPr lang="en-US"/>
              <a:t>And last, but not least, an amazing collection of activities, rhymes and songs for bath and bedtime developed by the amazing Kay Clarke! I have laminated these for families and separated them on separate </a:t>
            </a:r>
            <a:r>
              <a:rPr lang="en-US" err="1"/>
              <a:t>o-rings</a:t>
            </a:r>
            <a:r>
              <a:rPr lang="en-US"/>
              <a:t> that can hang from a command hook near the tub and in baby’s room. This makes them easy to grab and use on the spot!</a:t>
            </a:r>
          </a:p>
          <a:p>
            <a:pPr lvl="0" algn="l">
              <a:spcBef>
                <a:spcPts val="0"/>
              </a:spcBef>
              <a:spcAft>
                <a:spcPts val="0"/>
              </a:spcAft>
              <a:buNone/>
            </a:pPr>
            <a:endParaRPr lang="en-US"/>
          </a:p>
          <a:p>
            <a:r>
              <a:rPr lang="en-US"/>
              <a:t>If you join us for the second piece of this presentation, we will be diving deeper into these tools. </a:t>
            </a:r>
          </a:p>
          <a:p>
            <a:pPr marL="0" indent="0"/>
            <a:endParaRPr lang="en-US"/>
          </a:p>
        </p:txBody>
      </p:sp>
      <p:sp>
        <p:nvSpPr>
          <p:cNvPr id="245" name="Google Shape;245;p1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0" lvl="0" indent="0" algn="l" rtl="0">
              <a:spcBef>
                <a:spcPts val="0"/>
              </a:spcBef>
              <a:spcAft>
                <a:spcPts val="0"/>
              </a:spcAft>
              <a:buNone/>
            </a:pPr>
            <a:endParaRPr lang="en-US"/>
          </a:p>
          <a:p>
            <a:pPr marL="0" indent="0"/>
            <a:r>
              <a:rPr lang="en-US"/>
              <a:t>Last two pieces of L&amp;L are the little storybooks, </a:t>
            </a:r>
            <a:r>
              <a:rPr lang="en-US" i="1"/>
              <a:t>Where’s Little Fuzzy? </a:t>
            </a:r>
            <a:r>
              <a:rPr lang="en-US"/>
              <a:t>and </a:t>
            </a:r>
            <a:r>
              <a:rPr lang="en-US" i="1"/>
              <a:t>Butterflies</a:t>
            </a:r>
            <a:r>
              <a:rPr lang="en-US"/>
              <a:t>, written for children approximately 1-3 years. </a:t>
            </a:r>
          </a:p>
          <a:p>
            <a:pPr marL="0" indent="0"/>
            <a:endParaRPr lang="en-US"/>
          </a:p>
          <a:p>
            <a:pPr marL="0" indent="0"/>
            <a:r>
              <a:rPr lang="en-US"/>
              <a:t>Both storybooks include braille, print and manipulative pieces, that accompany their simple rhyming text.</a:t>
            </a:r>
            <a:endParaRPr/>
          </a:p>
          <a:p>
            <a:pPr marL="0" lvl="0" indent="0" algn="l" rtl="0">
              <a:spcBef>
                <a:spcPts val="0"/>
              </a:spcBef>
              <a:spcAft>
                <a:spcPts val="0"/>
              </a:spcAft>
              <a:buNone/>
            </a:pPr>
            <a:endParaRPr/>
          </a:p>
          <a:p>
            <a:pPr marL="0" indent="0"/>
            <a:r>
              <a:rPr lang="en-US"/>
              <a:t>Make-It-Fun Tip Sheets, with ideas for using the books with little ones , are also included.</a:t>
            </a:r>
          </a:p>
          <a:p>
            <a:pPr marL="0" indent="0"/>
            <a:endParaRPr lang="en-US"/>
          </a:p>
          <a:p>
            <a:pPr marL="0" indent="0"/>
            <a:r>
              <a:rPr lang="en-US"/>
              <a:t>Pictured here are three children at different developmental stages using the books. </a:t>
            </a:r>
          </a:p>
          <a:p>
            <a:pPr marL="0" indent="0"/>
            <a:r>
              <a:rPr lang="en-US"/>
              <a:t>Toddler on the left  is exploring a moveable red gate on the page of the  Where's Little Fuzzy? book with his hand.</a:t>
            </a:r>
          </a:p>
          <a:p>
            <a:pPr marL="0" indent="0"/>
            <a:endParaRPr lang="en-US"/>
          </a:p>
          <a:p>
            <a:pPr marL="0" indent="0"/>
            <a:r>
              <a:rPr lang="en-US"/>
              <a:t>The younger middle toddler is holding a butterfly piece to his ear and cheek with one hand and clutching the butterfly finger puppet (that comes with the book) with the other. Several of the butterfly pieces are </a:t>
            </a:r>
            <a:r>
              <a:rPr lang="en-US" err="1"/>
              <a:t>velcroed</a:t>
            </a:r>
            <a:r>
              <a:rPr lang="en-US"/>
              <a:t> onto his pantlegs.</a:t>
            </a:r>
          </a:p>
          <a:p>
            <a:pPr marL="0" indent="0"/>
            <a:endParaRPr lang="en-US"/>
          </a:p>
          <a:p>
            <a:pPr marL="0" indent="0"/>
            <a:r>
              <a:rPr lang="en-US"/>
              <a:t>Older toddler on the right is participating in an interactive reading of the Little Fuzzy book on an adult's lap. She smiles as she slides her hand into the pocket on the page and finds the Little Fuzzy character.</a:t>
            </a:r>
          </a:p>
          <a:p>
            <a:pPr marL="0" indent="0"/>
            <a:endParaRPr lang="en-US"/>
          </a:p>
          <a:p>
            <a:pPr marL="0" indent="0"/>
            <a:r>
              <a:rPr lang="en-US"/>
              <a:t>Although the Storybooks may be ordered separately from the Parent Handbook, the pieces compliment each other and are intended to be used together. </a:t>
            </a:r>
          </a:p>
          <a:p>
            <a:pPr marL="0" indent="0"/>
            <a:endParaRPr lang="en-US"/>
          </a:p>
          <a:p>
            <a:pPr marL="0" indent="0"/>
            <a:r>
              <a:rPr lang="en-US"/>
              <a:t>WE SINCERELY HOPE YOU WILL FIND THE L&amp;L KIT TO BE A VALUABLE RESOURCE TO ADD TO YOUR COLLECTION OF LITERACY TOOLS FOR YOUR VERY YOUNG CHILDREN AND FAMILIES.</a:t>
            </a:r>
          </a:p>
          <a:p>
            <a:pPr marL="0" indent="0"/>
            <a:endParaRPr lang="en-US"/>
          </a:p>
          <a:p>
            <a:pPr marL="0" indent="0"/>
            <a:r>
              <a:rPr lang="en-US"/>
              <a:t>JESSICA WILL NOW WIND US DOWN FOR TODAY—AND ENTICE YOU TO JOIN JESSICA AND JENNI FOR THE L&amp;L WEBINAR PART 2!</a:t>
            </a:r>
          </a:p>
          <a:p>
            <a:pPr marL="0" indent="0"/>
            <a:endParaRPr lang="en-US"/>
          </a:p>
          <a:p>
            <a:pPr marL="0" indent="0"/>
            <a:endParaRPr lang="en-US"/>
          </a:p>
          <a:p>
            <a:pPr marL="0" indent="0"/>
            <a:endParaRPr lang="en-US"/>
          </a:p>
        </p:txBody>
      </p:sp>
      <p:sp>
        <p:nvSpPr>
          <p:cNvPr id="253" name="Google Shape;253;p1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indent="0"/>
            <a:r>
              <a:rPr lang="en-US"/>
              <a:t>JESSICA: </a:t>
            </a:r>
          </a:p>
          <a:p>
            <a:pPr marL="0" indent="0"/>
            <a:r>
              <a:rPr lang="en-US" err="1"/>
              <a:t>Laptime</a:t>
            </a:r>
            <a:r>
              <a:rPr lang="en-US"/>
              <a:t> and Lullabies Storybooks are displayed in a photo on this slide: </a:t>
            </a:r>
          </a:p>
          <a:p>
            <a:pPr marL="0" indent="0"/>
            <a:r>
              <a:rPr lang="en-US"/>
              <a:t>Butterflies on the left and Where's Little Fuzzy on the right</a:t>
            </a:r>
          </a:p>
          <a:p>
            <a:pPr marL="0" indent="0"/>
            <a:endParaRPr lang="en-US"/>
          </a:p>
          <a:p>
            <a:pPr marL="0" indent="0"/>
            <a:r>
              <a:rPr lang="en-US"/>
              <a:t>The </a:t>
            </a:r>
            <a:r>
              <a:rPr lang="en-US" err="1"/>
              <a:t>Laptime</a:t>
            </a:r>
            <a:r>
              <a:rPr lang="en-US"/>
              <a:t> and Lullabies Parent Handbook and story book companions are available through American Printing House for the Blind.      </a:t>
            </a:r>
            <a:endParaRPr/>
          </a:p>
          <a:p>
            <a:pPr marL="0" lvl="0" indent="0" algn="l" rtl="0">
              <a:spcBef>
                <a:spcPts val="0"/>
              </a:spcBef>
              <a:spcAft>
                <a:spcPts val="0"/>
              </a:spcAft>
              <a:buNone/>
            </a:pPr>
            <a:endParaRPr b="1" i="0">
              <a:solidFill>
                <a:srgbClr val="111111"/>
              </a:solidFill>
              <a:latin typeface="Arial"/>
              <a:ea typeface="Arial"/>
              <a:cs typeface="Arial"/>
              <a:sym typeface="Arial"/>
            </a:endParaRPr>
          </a:p>
          <a:p>
            <a:pPr marL="0" lvl="0" indent="0" algn="l" rtl="0">
              <a:spcBef>
                <a:spcPts val="0"/>
              </a:spcBef>
              <a:spcAft>
                <a:spcPts val="0"/>
              </a:spcAft>
              <a:buNone/>
            </a:pPr>
            <a:r>
              <a:rPr lang="en-US" b="1" i="0">
                <a:solidFill>
                  <a:srgbClr val="111111"/>
                </a:solidFill>
                <a:latin typeface="Arial"/>
                <a:ea typeface="Arial"/>
                <a:cs typeface="Arial"/>
                <a:sym typeface="Arial"/>
              </a:rPr>
              <a:t>Both can be purchased with federal quota funds, made possible through the annual census that appropriates and shares funds “proportionally among all public institutions for students who are blind or visually impaired in the United States”- even our B-3 population.</a:t>
            </a:r>
            <a:endParaRPr/>
          </a:p>
          <a:p>
            <a:pPr marL="0" lvl="0" indent="0" algn="l" rtl="0">
              <a:spcBef>
                <a:spcPts val="0"/>
              </a:spcBef>
              <a:spcAft>
                <a:spcPts val="0"/>
              </a:spcAft>
              <a:buNone/>
            </a:pPr>
            <a:endParaRPr b="1" i="0">
              <a:solidFill>
                <a:srgbClr val="111111"/>
              </a:solidFill>
              <a:latin typeface="Arial"/>
              <a:ea typeface="Arial"/>
              <a:cs typeface="Arial"/>
              <a:sym typeface="Arial"/>
            </a:endParaRPr>
          </a:p>
          <a:p>
            <a:pPr marL="0" lvl="0" indent="0" algn="l" rtl="0">
              <a:spcBef>
                <a:spcPts val="0"/>
              </a:spcBef>
              <a:spcAft>
                <a:spcPts val="0"/>
              </a:spcAft>
              <a:buNone/>
            </a:pPr>
            <a:r>
              <a:rPr lang="en-US" b="1" i="0">
                <a:solidFill>
                  <a:srgbClr val="111111"/>
                </a:solidFill>
                <a:latin typeface="Arial"/>
                <a:ea typeface="Arial"/>
                <a:cs typeface="Arial"/>
                <a:sym typeface="Arial"/>
              </a:rPr>
              <a:t>(Mouse Click) Is your brain spinning? Are you thinking of an “outside of the book” activity that will be perfect for a little one? Or are you thinking of a little one and how you might try to adapt or make a homemade book for them? Maybe a family is on your mind and you can’t wait to share these ideas with them but need a little more help to get started.</a:t>
            </a:r>
            <a:endParaRPr/>
          </a:p>
          <a:p>
            <a:pPr marL="0" lvl="0" indent="0" algn="l" rtl="0">
              <a:spcBef>
                <a:spcPts val="0"/>
              </a:spcBef>
              <a:spcAft>
                <a:spcPts val="0"/>
              </a:spcAft>
              <a:buNone/>
            </a:pPr>
            <a:endParaRPr b="1" i="0">
              <a:solidFill>
                <a:srgbClr val="111111"/>
              </a:solidFill>
              <a:latin typeface="Arial"/>
              <a:ea typeface="Arial"/>
              <a:cs typeface="Arial"/>
              <a:sym typeface="Arial"/>
            </a:endParaRPr>
          </a:p>
          <a:p>
            <a:pPr marL="0" lvl="0" indent="0" algn="l" rtl="0">
              <a:spcBef>
                <a:spcPts val="0"/>
              </a:spcBef>
              <a:spcAft>
                <a:spcPts val="0"/>
              </a:spcAft>
              <a:buNone/>
            </a:pPr>
            <a:endParaRPr lang="en-US" b="1">
              <a:solidFill>
                <a:srgbClr val="111111"/>
              </a:solidFill>
              <a:latin typeface="Arial"/>
              <a:cs typeface="Arial"/>
            </a:endParaRPr>
          </a:p>
          <a:p>
            <a:pPr marL="0" indent="0"/>
            <a:endParaRPr lang="en-US" b="1">
              <a:solidFill>
                <a:srgbClr val="111111"/>
              </a:solidFill>
              <a:latin typeface="Arial"/>
              <a:cs typeface="Arial"/>
            </a:endParaRPr>
          </a:p>
        </p:txBody>
      </p:sp>
      <p:sp>
        <p:nvSpPr>
          <p:cNvPr id="262" name="Google Shape;262;p2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indent="0"/>
            <a:r>
              <a:rPr lang="en-US" b="1"/>
              <a:t>Jessica:</a:t>
            </a:r>
            <a:endParaRPr lang="en-US"/>
          </a:p>
          <a:p>
            <a:pPr marL="0" indent="0"/>
            <a:r>
              <a:rPr lang="en-US" b="1"/>
              <a:t>Image Description: </a:t>
            </a:r>
            <a:r>
              <a:rPr lang="en-US"/>
              <a:t>A drawing of Three girls holding books dive into a pool</a:t>
            </a:r>
            <a:endParaRPr lang="en-US" b="1"/>
          </a:p>
          <a:p>
            <a:pPr marL="0" indent="0"/>
            <a:endParaRPr lang="en-US"/>
          </a:p>
          <a:p>
            <a:pPr marL="0" indent="0"/>
            <a:r>
              <a:rPr lang="en-US" b="1"/>
              <a:t>Please join Jenni and I for Part II of </a:t>
            </a:r>
            <a:r>
              <a:rPr lang="en-US" b="1" err="1"/>
              <a:t>Laptime</a:t>
            </a:r>
            <a:r>
              <a:rPr lang="en-US" b="1"/>
              <a:t> and Lullabies on June 6 as we take a deeper dive and explore more possibilities for fun and meaningful literacy experiences using the ideas we introduced you today!</a:t>
            </a:r>
            <a:endParaRPr lang="en-US"/>
          </a:p>
          <a:p>
            <a:pPr marL="0" indent="0"/>
            <a:endParaRPr lang="en-US"/>
          </a:p>
          <a:p>
            <a:pPr marL="0" indent="0"/>
            <a:r>
              <a:rPr lang="en-US" b="1"/>
              <a:t>The registration link is in the CHAT and we encourage you to take some of the concepts and ideas you heard about today and if you have a child or family you are thinking of, come prepared to participate on June 6 with that child in mind. You can also email descriptions and/ or photos of your early literacy projects to Jenni or I. Our email addresses are also in the CHAT.</a:t>
            </a:r>
            <a:endParaRPr lang="en-US"/>
          </a:p>
          <a:p>
            <a:pPr marL="0" indent="0"/>
            <a:endParaRPr lang="en-US"/>
          </a:p>
          <a:p>
            <a:pPr marL="0" indent="0"/>
            <a:r>
              <a:rPr lang="en-US" b="1"/>
              <a:t>We are so excited to celebrate Kay’s work in this area and share to it with each of you!</a:t>
            </a:r>
            <a:endParaRPr lang="en-US"/>
          </a:p>
          <a:p>
            <a:pPr marL="0" indent="0"/>
            <a:endParaRPr lang="en-US"/>
          </a:p>
          <a:p>
            <a:pPr marL="0" indent="0"/>
            <a:r>
              <a:rPr lang="en-US" b="1"/>
              <a:t>Thank you so much for coming today. We can take questions now.</a:t>
            </a:r>
            <a:endParaRPr lang="en-US"/>
          </a:p>
          <a:p>
            <a:pPr marL="0" indent="0"/>
            <a:endParaRPr lang="en-US"/>
          </a:p>
          <a:p>
            <a:pPr marL="0" indent="0"/>
            <a:endParaRPr lang="en-US"/>
          </a:p>
          <a:p>
            <a:pPr marL="0" indent="0"/>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594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JENNI</a:t>
            </a:r>
          </a:p>
          <a:p>
            <a:r>
              <a:rPr lang="en-US"/>
              <a:t>Read Quote .. Together is the operative word in this quote by Helen Keller. In reviewing these 12 major components of early literacy, there is no doubt that you were able to see yourself as an integral member of this team! The phrase "It takes a village" couldn't be more true. </a:t>
            </a:r>
          </a:p>
          <a:p>
            <a:endParaRPr lang="en-US"/>
          </a:p>
          <a:p>
            <a:r>
              <a:rPr lang="en-US"/>
              <a:t>Image Description: 3 women sit at a table together in a coffee shop, two of them smile as they give each other a high five. </a:t>
            </a:r>
          </a:p>
          <a:p>
            <a:endParaRPr lang="en-US"/>
          </a:p>
          <a:p>
            <a:pPr marL="514350" indent="-285750">
              <a:buChar char="•"/>
            </a:pPr>
            <a:r>
              <a:rPr lang="en-US"/>
              <a:t>Parents or primary caregivers drive the literacy bus! They know their child best, hold the key to what motivates them, and along with other family and friends, their input is most valuable to the success of their child. </a:t>
            </a:r>
          </a:p>
          <a:p>
            <a:pPr marL="514350" indent="-285750">
              <a:buChar char="•"/>
            </a:pPr>
            <a:r>
              <a:rPr lang="en-US"/>
              <a:t>Although early intervention systems of practice may differ from one state to another, family access to a core team of providers is something they all share in common. </a:t>
            </a:r>
          </a:p>
          <a:p>
            <a:pPr lvl="1">
              <a:buChar char="•"/>
            </a:pPr>
            <a:r>
              <a:rPr lang="en-US"/>
              <a:t>Among many other things, Occupational Therapists and Physical Therapists are key members to provide input on engaging the sensory systems and positioning. When children are able to explore, their access to environmental concepts increases. </a:t>
            </a:r>
          </a:p>
          <a:p>
            <a:pPr lvl="1">
              <a:buChar char="•"/>
            </a:pPr>
            <a:r>
              <a:rPr lang="en-US"/>
              <a:t>Speech-Language pathologists can help strengthen your child's early communication skills, as a critical foundation for listening, speaking, reading and writing. </a:t>
            </a:r>
          </a:p>
          <a:p>
            <a:pPr lvl="1">
              <a:buChar char="•"/>
            </a:pPr>
            <a:r>
              <a:rPr lang="en-US"/>
              <a:t>Vision professionals, including teachers for children with visual impairments and orientation and mobility specialists, are critical team members who help to provide access. From support with daily living and play skills, providing exposure to enhanced picture books and pre-braille, and providing direct interaction with the environment, these professionals help fill the gap that can occur from lack of incidental learning opportunities. </a:t>
            </a:r>
          </a:p>
          <a:p>
            <a:r>
              <a:rPr lang="en-US"/>
              <a:t> </a:t>
            </a:r>
          </a:p>
          <a:p>
            <a:pPr marL="514350" indent="-285750">
              <a:buChar char="•"/>
            </a:pPr>
            <a:r>
              <a:rPr lang="en-US"/>
              <a:t>Frequent Communication with Medical personnel, such as ophthalmologists, audiologists, help to lay the groundwork so we are able to recognize and optimize children's primary learning modes. </a:t>
            </a:r>
          </a:p>
          <a:p>
            <a:endParaRPr lang="en-US"/>
          </a:p>
          <a:p>
            <a:endParaRPr lang="en-US"/>
          </a:p>
          <a:p>
            <a:r>
              <a:rPr lang="en-US"/>
              <a:t>can you think of additional members that can contribute? </a:t>
            </a:r>
          </a:p>
          <a:p>
            <a:pPr marL="0" lvl="0" indent="0" algn="l" rtl="0">
              <a:spcBef>
                <a:spcPts val="0"/>
              </a:spcBef>
              <a:spcAft>
                <a:spcPts val="0"/>
              </a:spcAft>
              <a:buNone/>
            </a:pPr>
            <a:endParaRPr/>
          </a:p>
        </p:txBody>
      </p:sp>
      <p:sp>
        <p:nvSpPr>
          <p:cNvPr id="236" name="Google Shape;236;p1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153894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r>
              <a:rPr lang="en-US"/>
              <a:t>KAY</a:t>
            </a:r>
          </a:p>
          <a:p>
            <a:endParaRPr lang="en-US"/>
          </a:p>
          <a:p>
            <a:r>
              <a:rPr lang="en-US"/>
              <a:t>BUT...Before we get started, we would like to hear a little bit MORE from [about] YOU. </a:t>
            </a:r>
            <a:endParaRPr lang="en-US">
              <a:cs typeface="Calibri"/>
            </a:endParaRPr>
          </a:p>
          <a:p>
            <a:endParaRPr lang="en-US"/>
          </a:p>
          <a:p>
            <a:r>
              <a:rPr lang="en-US"/>
              <a:t>(Poll Questions)</a:t>
            </a:r>
            <a:endParaRPr lang="en-US">
              <a:cs typeface="Calibri" panose="020F0502020204030204"/>
            </a:endParaRPr>
          </a:p>
          <a:p>
            <a:pPr marL="0" indent="0"/>
            <a:endParaRPr lang="en-US"/>
          </a:p>
          <a:p>
            <a:r>
              <a:rPr lang="en-US"/>
              <a:t>Pictured here is a large red question mark and we have two questions for you: </a:t>
            </a:r>
            <a:endParaRPr lang="en-US">
              <a:cs typeface="Calibri"/>
            </a:endParaRPr>
          </a:p>
          <a:p>
            <a:pPr marL="0" indent="0">
              <a:buClr>
                <a:schemeClr val="dk1"/>
              </a:buClr>
            </a:pPr>
            <a:endParaRPr lang="en-US"/>
          </a:p>
          <a:p>
            <a:pPr marL="285750" indent="-285750">
              <a:buClr>
                <a:schemeClr val="dk1"/>
              </a:buClr>
              <a:buFont typeface="Arial"/>
              <a:buChar char="•"/>
            </a:pPr>
            <a:r>
              <a:rPr lang="en-US" b="1"/>
              <a:t>What is your level of experience in parenting or serving infants and toddlers who are blind or have low vision?</a:t>
            </a:r>
          </a:p>
        </p:txBody>
      </p:sp>
      <p:sp>
        <p:nvSpPr>
          <p:cNvPr id="102" name="Google Shape;102;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a:spcBef>
                <a:spcPts val="0"/>
              </a:spcBef>
              <a:spcAft>
                <a:spcPts val="0"/>
              </a:spcAft>
              <a:buNone/>
            </a:pPr>
            <a:r>
              <a:rPr lang="en-US">
                <a:cs typeface="Calibri"/>
              </a:rPr>
              <a:t>KAY</a:t>
            </a:r>
          </a:p>
          <a:p>
            <a:endParaRPr lang="en-US">
              <a:cs typeface="Calibri"/>
            </a:endParaRPr>
          </a:p>
          <a:p>
            <a:pPr marL="0" indent="0"/>
            <a:r>
              <a:rPr lang="en-US"/>
              <a:t>(Please record your response in CHAT)</a:t>
            </a:r>
            <a:endParaRPr lang="en-US">
              <a:cs typeface="Calibri"/>
            </a:endParaRPr>
          </a:p>
          <a:p>
            <a:pPr marL="285750" indent="-285750">
              <a:buClr>
                <a:schemeClr val="dk1"/>
              </a:buClr>
              <a:buFont typeface="Arial"/>
              <a:buChar char="•"/>
            </a:pPr>
            <a:endParaRPr lang="en-US" b="1">
              <a:cs typeface="Calibri"/>
            </a:endParaRPr>
          </a:p>
          <a:p>
            <a:pPr marL="285750" indent="-285750">
              <a:buClr>
                <a:schemeClr val="dk1"/>
              </a:buClr>
              <a:buFont typeface="Arial"/>
              <a:buChar char="•"/>
            </a:pPr>
            <a:r>
              <a:rPr lang="en-US" b="1"/>
              <a:t>When you think of literacy, what words first pop into your head?  </a:t>
            </a:r>
            <a:endParaRPr lang="en-US" b="1">
              <a:cs typeface="Calibri"/>
            </a:endParaRPr>
          </a:p>
          <a:p>
            <a:pPr marL="0" indent="0">
              <a:buClr>
                <a:schemeClr val="dk1"/>
              </a:buClr>
            </a:pPr>
            <a:endParaRPr lang="en-US" b="1"/>
          </a:p>
          <a:p>
            <a:pPr marL="0" indent="0"/>
            <a:r>
              <a:rPr lang="en-US"/>
              <a:t> [IDEAS: Books; reading; writing; conversations; hands and touch; pictures; symbols; reading together; story time; singing; rhymes; listening; understanding; braille; library]</a:t>
            </a:r>
            <a:endParaRPr/>
          </a:p>
          <a:p>
            <a:pPr marL="0" indent="0">
              <a:buClr>
                <a:schemeClr val="dk1"/>
              </a:buClr>
            </a:pPr>
            <a:endParaRPr lang="en-US"/>
          </a:p>
          <a:p>
            <a:pPr marL="0" indent="0">
              <a:buClr>
                <a:schemeClr val="dk1"/>
              </a:buClr>
            </a:pPr>
            <a:endParaRPr lang="en-US"/>
          </a:p>
        </p:txBody>
      </p:sp>
      <p:sp>
        <p:nvSpPr>
          <p:cNvPr id="102" name="Google Shape;102;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88505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 </a:t>
            </a:r>
          </a:p>
          <a:p>
            <a:endParaRPr lang="en-US"/>
          </a:p>
          <a:p>
            <a:r>
              <a:rPr lang="en-US"/>
              <a:t>From your many responses to what literacy means to you, it is clear that there are a whole lot of skills and components that comprise literacy.  </a:t>
            </a:r>
            <a:endParaRPr lang="en-US">
              <a:cs typeface="Calibri" panose="020F0502020204030204"/>
            </a:endParaRPr>
          </a:p>
          <a:p>
            <a:endParaRPr lang="en-US"/>
          </a:p>
          <a:p>
            <a:r>
              <a:rPr lang="en-US"/>
              <a:t>Pictured here are a mom and her baby exploring a flowering plant. Mom smiles as she assists her child to reach out to touch the flowers by supporting his arm with her hand.</a:t>
            </a:r>
            <a:endParaRPr lang="en-US">
              <a:cs typeface="Calibri"/>
            </a:endParaRPr>
          </a:p>
          <a:p>
            <a:endParaRPr lang="en-US"/>
          </a:p>
          <a:p>
            <a:r>
              <a:rPr lang="en-US"/>
              <a:t>The earliest stage of literacy (that we will cover today) can, in fact, be a lot like growing this beautiful flowering bush.</a:t>
            </a:r>
            <a:endParaRPr lang="en-US">
              <a:cs typeface="Calibri"/>
            </a:endParaRPr>
          </a:p>
          <a:p>
            <a:r>
              <a:rPr lang="en-US"/>
              <a:t> [Seed in ground; rich soil; water; sun; wait] </a:t>
            </a:r>
            <a:endParaRPr lang="en-US">
              <a:cs typeface="Calibri"/>
            </a:endParaRPr>
          </a:p>
          <a:p>
            <a:r>
              <a:rPr lang="en-US"/>
              <a:t>Then one day out pokes a sprout that grows into a plant (signifies literacy)</a:t>
            </a:r>
            <a:endParaRPr lang="en-US">
              <a:cs typeface="Calibri"/>
            </a:endParaRPr>
          </a:p>
          <a:p>
            <a:endParaRPr lang="en-US"/>
          </a:p>
          <a:p>
            <a:r>
              <a:rPr lang="en-US"/>
              <a:t>Think about all that has gone on under the ground—earliest stage of literacy</a:t>
            </a:r>
            <a:endParaRPr lang="en-US">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485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0" indent="0"/>
            <a:r>
              <a:rPr lang="en-US"/>
              <a:t>Today's session is the first of a two-part webinar.</a:t>
            </a:r>
            <a:endParaRPr/>
          </a:p>
          <a:p>
            <a:pPr marL="0" lvl="0" indent="0" algn="l" rtl="0">
              <a:spcBef>
                <a:spcPts val="0"/>
              </a:spcBef>
              <a:spcAft>
                <a:spcPts val="0"/>
              </a:spcAft>
              <a:buNone/>
            </a:pPr>
            <a:endParaRPr/>
          </a:p>
          <a:p>
            <a:pPr marL="0" indent="0"/>
            <a:r>
              <a:rPr lang="en-US"/>
              <a:t>The goal of this first part is to lay the important groundwork in order for us to understand and effectively nurture the earliest stage of literacy for very young children who are blind or have low vision.</a:t>
            </a:r>
            <a:endParaRPr/>
          </a:p>
          <a:p>
            <a:pPr marL="0" indent="0"/>
            <a:endParaRPr lang="en-US"/>
          </a:p>
          <a:p>
            <a:pPr marL="0" indent="0"/>
            <a:r>
              <a:rPr lang="en-US"/>
              <a:t>Part 2 will explore applications of portions of </a:t>
            </a:r>
            <a:r>
              <a:rPr lang="en-US" err="1"/>
              <a:t>Laptime</a:t>
            </a:r>
            <a:r>
              <a:rPr lang="en-US"/>
              <a:t> and Lullabies in more detail.</a:t>
            </a:r>
          </a:p>
          <a:p>
            <a:pPr marL="0" indent="0"/>
            <a:endParaRPr lang="en-US"/>
          </a:p>
          <a:p>
            <a:pPr marL="0" indent="0"/>
            <a:r>
              <a:rPr lang="en-US"/>
              <a:t>Pictured here is a dad and his child reading a book in a woodsy outdoor setting. This is the type of activity we hope to nurture from birth.</a:t>
            </a:r>
          </a:p>
          <a:p>
            <a:pPr marL="0" indent="0"/>
            <a:endParaRPr lang="en-US"/>
          </a:p>
          <a:p>
            <a:pPr marL="0" indent="0"/>
            <a:r>
              <a:rPr lang="en-US"/>
              <a:t>So today we will: </a:t>
            </a:r>
            <a:endParaRPr/>
          </a:p>
          <a:p>
            <a:pPr marL="285750" lvl="0" indent="-196850" algn="l" rtl="0">
              <a:spcBef>
                <a:spcPts val="0"/>
              </a:spcBef>
              <a:spcAft>
                <a:spcPts val="0"/>
              </a:spcAft>
              <a:buClr>
                <a:schemeClr val="dk1"/>
              </a:buClr>
              <a:buSzPts val="1400"/>
              <a:buFont typeface="Arial"/>
              <a:buNone/>
            </a:pPr>
            <a:endParaRPr/>
          </a:p>
          <a:p>
            <a:pPr marL="285750" lvl="0" indent="-285750" algn="l" rtl="0">
              <a:spcBef>
                <a:spcPts val="0"/>
              </a:spcBef>
              <a:spcAft>
                <a:spcPts val="0"/>
              </a:spcAft>
              <a:buClr>
                <a:schemeClr val="dk1"/>
              </a:buClr>
              <a:buSzPts val="1400"/>
              <a:buFont typeface="Arial"/>
              <a:buChar char="•"/>
            </a:pPr>
            <a:r>
              <a:rPr lang="en-US"/>
              <a:t>Take a look at the more traditional definition of literacy and compare it with a more inclusive expanded definition.</a:t>
            </a:r>
            <a:endParaRPr/>
          </a:p>
          <a:p>
            <a:pPr marL="285750" indent="-285750">
              <a:buClr>
                <a:schemeClr val="dk1"/>
              </a:buClr>
              <a:buFont typeface="Arial"/>
              <a:buChar char="•"/>
            </a:pPr>
            <a:endParaRPr lang="en-US"/>
          </a:p>
          <a:p>
            <a:pPr marL="285750" indent="-285750">
              <a:buClr>
                <a:schemeClr val="dk1"/>
              </a:buClr>
              <a:buFont typeface="Arial"/>
              <a:buChar char="•"/>
            </a:pPr>
            <a:r>
              <a:rPr lang="en-US"/>
              <a:t>Briefly review major components of the earliest stage of literacy as covered in L&amp;L– whet your appetite for exploring L&amp;L more fully</a:t>
            </a:r>
            <a:endParaRPr/>
          </a:p>
          <a:p>
            <a:pPr marL="285750" indent="-285750">
              <a:buClr>
                <a:schemeClr val="dk1"/>
              </a:buClr>
              <a:buFont typeface="Arial"/>
              <a:buChar char="•"/>
            </a:pPr>
            <a:endParaRPr lang="en-US"/>
          </a:p>
          <a:p>
            <a:pPr marL="285750" indent="-285750">
              <a:buClr>
                <a:schemeClr val="dk1"/>
              </a:buClr>
              <a:buFont typeface="Arial"/>
              <a:buChar char="•"/>
            </a:pPr>
            <a:r>
              <a:rPr lang="en-US"/>
              <a:t>Share a smattering of early literacy activity ideas and highlight how they connect with family-child interactions and relationships.</a:t>
            </a:r>
            <a:endParaRPr/>
          </a:p>
          <a:p>
            <a:pPr marL="285750" indent="-285750">
              <a:buClr>
                <a:schemeClr val="dk1"/>
              </a:buClr>
              <a:buFont typeface="Arial"/>
              <a:buChar char="•"/>
            </a:pPr>
            <a:endParaRPr lang="en-US"/>
          </a:p>
          <a:p>
            <a:pPr marL="285750" lvl="0" indent="-285750" algn="l">
              <a:spcBef>
                <a:spcPts val="0"/>
              </a:spcBef>
              <a:spcAft>
                <a:spcPts val="0"/>
              </a:spcAft>
              <a:buClr>
                <a:schemeClr val="dk1"/>
              </a:buClr>
              <a:buSzPts val="1400"/>
              <a:buFont typeface="Arial"/>
              <a:buChar char="•"/>
            </a:pPr>
            <a:r>
              <a:rPr lang="en-US"/>
              <a:t>Walk through the pieces of </a:t>
            </a:r>
            <a:r>
              <a:rPr lang="en-US" err="1"/>
              <a:t>Laptime</a:t>
            </a:r>
            <a:r>
              <a:rPr lang="en-US"/>
              <a:t> and Lullabies and how the kit may be obtained from APH.</a:t>
            </a:r>
            <a:endParaRPr/>
          </a:p>
          <a:p>
            <a:pPr marL="285750" lvl="0" indent="-196850" algn="l" rtl="0">
              <a:spcBef>
                <a:spcPts val="0"/>
              </a:spcBef>
              <a:spcAft>
                <a:spcPts val="0"/>
              </a:spcAft>
              <a:buClr>
                <a:schemeClr val="dk1"/>
              </a:buClr>
              <a:buSzPts val="1400"/>
              <a:buFont typeface="Arial"/>
              <a:buNone/>
            </a:pPr>
            <a:endParaRPr/>
          </a:p>
          <a:p>
            <a:pPr marL="0" indent="0">
              <a:buClr>
                <a:schemeClr val="dk1"/>
              </a:buClr>
            </a:pPr>
            <a:r>
              <a:rPr lang="en-US"/>
              <a:t>We welcome questions and comments via Chat throughout our time together.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Ok….let’s get started!</a:t>
            </a:r>
            <a:endParaRPr/>
          </a:p>
        </p:txBody>
      </p:sp>
      <p:sp>
        <p:nvSpPr>
          <p:cNvPr id="111" name="Google Shape;111;p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75022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a:t>KAY</a:t>
            </a:r>
            <a:endParaRPr/>
          </a:p>
          <a:p>
            <a:pPr marL="0" indent="0"/>
            <a:r>
              <a:rPr lang="en-US"/>
              <a:t>Today's session is the first of a two-part webinar.</a:t>
            </a:r>
            <a:endParaRPr/>
          </a:p>
          <a:p>
            <a:pPr marL="0" lvl="0" indent="0" algn="l" rtl="0">
              <a:spcBef>
                <a:spcPts val="0"/>
              </a:spcBef>
              <a:spcAft>
                <a:spcPts val="0"/>
              </a:spcAft>
              <a:buNone/>
            </a:pPr>
            <a:endParaRPr/>
          </a:p>
          <a:p>
            <a:pPr marL="0" indent="0"/>
            <a:r>
              <a:rPr lang="en-US"/>
              <a:t>The goal of this first part is to lay the important groundwork in order for us to understand and effectively nurture the earliest stage of literacy for very young children who are blind or have low vision.</a:t>
            </a:r>
            <a:endParaRPr/>
          </a:p>
          <a:p>
            <a:pPr marL="0" indent="0"/>
            <a:endParaRPr lang="en-US"/>
          </a:p>
          <a:p>
            <a:pPr marL="0" indent="0"/>
            <a:r>
              <a:rPr lang="en-US"/>
              <a:t>Part 2 will explore applications of portions of </a:t>
            </a:r>
            <a:r>
              <a:rPr lang="en-US" err="1"/>
              <a:t>Laptime</a:t>
            </a:r>
            <a:r>
              <a:rPr lang="en-US"/>
              <a:t> and Lullabies in more detail.</a:t>
            </a:r>
          </a:p>
          <a:p>
            <a:pPr marL="0" indent="0"/>
            <a:endParaRPr lang="en-US"/>
          </a:p>
          <a:p>
            <a:pPr marL="0" indent="0"/>
            <a:r>
              <a:rPr lang="en-US"/>
              <a:t>Pictured here is a dad and his child reading a book in a woodsy outdoor setting. This is the type of activity we hope to nurture from birth.</a:t>
            </a:r>
          </a:p>
          <a:p>
            <a:pPr marL="0" indent="0"/>
            <a:endParaRPr lang="en-US"/>
          </a:p>
          <a:p>
            <a:pPr marL="0" indent="0"/>
            <a:r>
              <a:rPr lang="en-US"/>
              <a:t>So today we will: </a:t>
            </a:r>
            <a:endParaRPr/>
          </a:p>
          <a:p>
            <a:pPr marL="285750" lvl="0" indent="-196850" algn="l" rtl="0">
              <a:spcBef>
                <a:spcPts val="0"/>
              </a:spcBef>
              <a:spcAft>
                <a:spcPts val="0"/>
              </a:spcAft>
              <a:buClr>
                <a:schemeClr val="dk1"/>
              </a:buClr>
              <a:buSzPts val="1400"/>
              <a:buFont typeface="Arial"/>
              <a:buNone/>
            </a:pPr>
            <a:endParaRPr/>
          </a:p>
          <a:p>
            <a:pPr marL="285750" lvl="0" indent="-285750" algn="l" rtl="0">
              <a:spcBef>
                <a:spcPts val="0"/>
              </a:spcBef>
              <a:spcAft>
                <a:spcPts val="0"/>
              </a:spcAft>
              <a:buClr>
                <a:schemeClr val="dk1"/>
              </a:buClr>
              <a:buSzPts val="1400"/>
              <a:buFont typeface="Arial"/>
              <a:buChar char="•"/>
            </a:pPr>
            <a:r>
              <a:rPr lang="en-US"/>
              <a:t>Take a look at the more traditional definition of literacy and compare it with a more inclusive expanded definition.</a:t>
            </a:r>
            <a:endParaRPr/>
          </a:p>
          <a:p>
            <a:pPr marL="285750" indent="-285750">
              <a:buClr>
                <a:schemeClr val="dk1"/>
              </a:buClr>
              <a:buFont typeface="Arial"/>
              <a:buChar char="•"/>
            </a:pPr>
            <a:endParaRPr lang="en-US"/>
          </a:p>
          <a:p>
            <a:pPr marL="285750" indent="-285750">
              <a:buClr>
                <a:schemeClr val="dk1"/>
              </a:buClr>
              <a:buFont typeface="Arial"/>
              <a:buChar char="•"/>
            </a:pPr>
            <a:r>
              <a:rPr lang="en-US"/>
              <a:t>Briefly review major components of the earliest stage of literacy as covered in L&amp;L– whet your appetite for exploring L&amp;L more fully</a:t>
            </a:r>
            <a:endParaRPr/>
          </a:p>
          <a:p>
            <a:pPr marL="285750" indent="-285750">
              <a:buClr>
                <a:schemeClr val="dk1"/>
              </a:buClr>
              <a:buFont typeface="Arial"/>
              <a:buChar char="•"/>
            </a:pPr>
            <a:endParaRPr lang="en-US"/>
          </a:p>
          <a:p>
            <a:pPr marL="285750" indent="-285750">
              <a:buClr>
                <a:schemeClr val="dk1"/>
              </a:buClr>
              <a:buFont typeface="Arial"/>
              <a:buChar char="•"/>
            </a:pPr>
            <a:r>
              <a:rPr lang="en-US"/>
              <a:t>Share a smattering of early literacy activity ideas and highlight how they connect with family-child interactions and relationships.</a:t>
            </a:r>
            <a:endParaRPr/>
          </a:p>
          <a:p>
            <a:pPr marL="285750" indent="-285750">
              <a:buClr>
                <a:schemeClr val="dk1"/>
              </a:buClr>
              <a:buFont typeface="Arial"/>
              <a:buChar char="•"/>
            </a:pPr>
            <a:endParaRPr lang="en-US"/>
          </a:p>
          <a:p>
            <a:pPr marL="285750" lvl="0" indent="-285750" algn="l">
              <a:spcBef>
                <a:spcPts val="0"/>
              </a:spcBef>
              <a:spcAft>
                <a:spcPts val="0"/>
              </a:spcAft>
              <a:buClr>
                <a:schemeClr val="dk1"/>
              </a:buClr>
              <a:buSzPts val="1400"/>
              <a:buFont typeface="Arial"/>
              <a:buChar char="•"/>
            </a:pPr>
            <a:r>
              <a:rPr lang="en-US"/>
              <a:t>Walk through the pieces of </a:t>
            </a:r>
            <a:r>
              <a:rPr lang="en-US" err="1"/>
              <a:t>Laptime</a:t>
            </a:r>
            <a:r>
              <a:rPr lang="en-US"/>
              <a:t> and Lullabies and how the kit may be obtained from APH.</a:t>
            </a:r>
            <a:endParaRPr/>
          </a:p>
          <a:p>
            <a:pPr marL="285750" lvl="0" indent="-196850" algn="l" rtl="0">
              <a:spcBef>
                <a:spcPts val="0"/>
              </a:spcBef>
              <a:spcAft>
                <a:spcPts val="0"/>
              </a:spcAft>
              <a:buClr>
                <a:schemeClr val="dk1"/>
              </a:buClr>
              <a:buSzPts val="1400"/>
              <a:buFont typeface="Arial"/>
              <a:buNone/>
            </a:pPr>
            <a:endParaRPr/>
          </a:p>
          <a:p>
            <a:pPr marL="0" indent="0">
              <a:buClr>
                <a:schemeClr val="dk1"/>
              </a:buClr>
            </a:pPr>
            <a:r>
              <a:rPr lang="en-US"/>
              <a:t>We welcome questions and comments via Chat throughout our time together.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Ok….let’s get started!</a:t>
            </a:r>
            <a:endParaRPr/>
          </a:p>
        </p:txBody>
      </p:sp>
      <p:sp>
        <p:nvSpPr>
          <p:cNvPr id="111" name="Google Shape;111;p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BC72BE4B-9F3E-634E-84D5-38233A4E4F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572362-437A-A445-BEC2-14239B9A4DC8}"/>
              </a:ext>
            </a:extLst>
          </p:cNvPr>
          <p:cNvSpPr>
            <a:spLocks noGrp="1"/>
          </p:cNvSpPr>
          <p:nvPr>
            <p:ph type="ctrTitle" hasCustomPrompt="1"/>
          </p:nvPr>
        </p:nvSpPr>
        <p:spPr>
          <a:xfrm>
            <a:off x="2728998" y="1659731"/>
            <a:ext cx="8919903" cy="2387600"/>
          </a:xfrm>
        </p:spPr>
        <p:txBody>
          <a:bodyPr anchor="b">
            <a:normAutofit/>
          </a:bodyPr>
          <a:lstStyle>
            <a:lvl1pPr algn="ctr">
              <a:defRPr sz="4500"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Main Title Slide – Header 1</a:t>
            </a:r>
          </a:p>
        </p:txBody>
      </p:sp>
      <p:sp>
        <p:nvSpPr>
          <p:cNvPr id="3" name="Subtitle 2">
            <a:extLst>
              <a:ext uri="{FF2B5EF4-FFF2-40B4-BE49-F238E27FC236}">
                <a16:creationId xmlns:a16="http://schemas.microsoft.com/office/drawing/2014/main" id="{8C01247C-59F7-034F-BC77-1A2872EA6903}"/>
              </a:ext>
            </a:extLst>
          </p:cNvPr>
          <p:cNvSpPr>
            <a:spLocks noGrp="1"/>
          </p:cNvSpPr>
          <p:nvPr>
            <p:ph type="subTitle" idx="1" hasCustomPrompt="1"/>
          </p:nvPr>
        </p:nvSpPr>
        <p:spPr>
          <a:xfrm>
            <a:off x="2728998" y="4239490"/>
            <a:ext cx="8919903" cy="1555677"/>
          </a:xfrm>
        </p:spPr>
        <p:txBody>
          <a:bodyPr/>
          <a:lstStyle>
            <a:lvl1pPr marL="0" indent="0" algn="ctr">
              <a:buNone/>
              <a:defRPr sz="23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Main Sub Header – Sub Header 1</a:t>
            </a:r>
          </a:p>
        </p:txBody>
      </p:sp>
      <p:sp>
        <p:nvSpPr>
          <p:cNvPr id="4" name="Date Placeholder 3">
            <a:extLst>
              <a:ext uri="{FF2B5EF4-FFF2-40B4-BE49-F238E27FC236}">
                <a16:creationId xmlns:a16="http://schemas.microsoft.com/office/drawing/2014/main" id="{888CF6B3-3655-0747-AEA0-DA3FC293D64C}"/>
              </a:ext>
            </a:extLst>
          </p:cNvPr>
          <p:cNvSpPr>
            <a:spLocks noGrp="1"/>
          </p:cNvSpPr>
          <p:nvPr>
            <p:ph type="dt" sz="half" idx="10"/>
          </p:nvPr>
        </p:nvSpPr>
        <p:spPr>
          <a:xfrm>
            <a:off x="2728998" y="6356349"/>
            <a:ext cx="1442606"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826F28C8-79C9-DC45-B722-A86C84D58ED5}"/>
              </a:ext>
            </a:extLst>
          </p:cNvPr>
          <p:cNvSpPr>
            <a:spLocks noGrp="1"/>
          </p:cNvSpPr>
          <p:nvPr>
            <p:ph type="ftr" sz="quarter" idx="11"/>
          </p:nvPr>
        </p:nvSpPr>
        <p:spPr>
          <a:xfrm>
            <a:off x="5131549" y="6361774"/>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FFE1226-3BBC-9341-A648-2D40D5F0C211}"/>
              </a:ext>
            </a:extLst>
          </p:cNvPr>
          <p:cNvSpPr>
            <a:spLocks noGrp="1"/>
          </p:cNvSpPr>
          <p:nvPr>
            <p:ph type="sldNum" sz="quarter" idx="12"/>
          </p:nvPr>
        </p:nvSpPr>
        <p:spPr>
          <a:xfrm>
            <a:off x="10206295" y="6356350"/>
            <a:ext cx="1442606" cy="365125"/>
          </a:xfrm>
        </p:spPr>
        <p:txBody>
          <a:bodyPr/>
          <a:lstStyle>
            <a:lvl1pPr>
              <a:defRPr>
                <a:solidFill>
                  <a:schemeClr val="bg1"/>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370303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Sub Titles, and 2 Content Boxes">
    <p:spTree>
      <p:nvGrpSpPr>
        <p:cNvPr id="1" name=""/>
        <p:cNvGrpSpPr/>
        <p:nvPr/>
      </p:nvGrpSpPr>
      <p:grpSpPr>
        <a:xfrm>
          <a:off x="0" y="0"/>
          <a:ext cx="0" cy="0"/>
          <a:chOff x="0" y="0"/>
          <a:chExt cx="0" cy="0"/>
        </a:xfrm>
      </p:grpSpPr>
      <p:pic>
        <p:nvPicPr>
          <p:cNvPr id="14" name="Picture 13" descr="A screenshot of a computer&#10;&#10;Description automatically generated with medium confidence">
            <a:extLst>
              <a:ext uri="{FF2B5EF4-FFF2-40B4-BE49-F238E27FC236}">
                <a16:creationId xmlns:a16="http://schemas.microsoft.com/office/drawing/2014/main" id="{01E80B5B-2821-4E48-918C-3370D0E0F7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69218E-4DAD-1B41-B101-33992F681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6D903-2C05-F74C-8248-D9729B75B684}"/>
              </a:ext>
            </a:extLst>
          </p:cNvPr>
          <p:cNvSpPr>
            <a:spLocks noGrp="1"/>
          </p:cNvSpPr>
          <p:nvPr>
            <p:ph idx="1"/>
          </p:nvPr>
        </p:nvSpPr>
        <p:spPr>
          <a:xfrm>
            <a:off x="838200" y="2510444"/>
            <a:ext cx="5169131"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5DAD-0D1B-DB4B-A5B2-397AD5A5895C}"/>
              </a:ext>
            </a:extLst>
          </p:cNvPr>
          <p:cNvSpPr>
            <a:spLocks noGrp="1"/>
          </p:cNvSpPr>
          <p:nvPr>
            <p:ph type="dt" sz="half" idx="10"/>
          </p:nvPr>
        </p:nvSpPr>
        <p:spPr>
          <a:xfrm>
            <a:off x="2190832" y="6356349"/>
            <a:ext cx="1476888"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400E4102-C838-F746-8B8A-1E0ABFD51619}"/>
              </a:ext>
            </a:extLst>
          </p:cNvPr>
          <p:cNvSpPr>
            <a:spLocks noGrp="1"/>
          </p:cNvSpPr>
          <p:nvPr>
            <p:ph type="ftr" sz="quarter" idx="11"/>
          </p:nvPr>
        </p:nvSpPr>
        <p:spPr>
          <a:xfrm>
            <a:off x="4104622" y="6361774"/>
            <a:ext cx="4319844"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0AC4502-F975-C343-AD6F-EC88F36D1182}"/>
              </a:ext>
            </a:extLst>
          </p:cNvPr>
          <p:cNvSpPr>
            <a:spLocks noGrp="1"/>
          </p:cNvSpPr>
          <p:nvPr>
            <p:ph type="sldNum" sz="quarter" idx="12"/>
          </p:nvPr>
        </p:nvSpPr>
        <p:spPr>
          <a:xfrm>
            <a:off x="8861368" y="6356349"/>
            <a:ext cx="1139662"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1" name="Content Placeholder 2">
            <a:extLst>
              <a:ext uri="{FF2B5EF4-FFF2-40B4-BE49-F238E27FC236}">
                <a16:creationId xmlns:a16="http://schemas.microsoft.com/office/drawing/2014/main" id="{160DEBAB-7274-A649-BE45-9326B626801E}"/>
              </a:ext>
            </a:extLst>
          </p:cNvPr>
          <p:cNvSpPr>
            <a:spLocks noGrp="1"/>
          </p:cNvSpPr>
          <p:nvPr>
            <p:ph idx="13"/>
          </p:nvPr>
        </p:nvSpPr>
        <p:spPr>
          <a:xfrm>
            <a:off x="6184668" y="2510444"/>
            <a:ext cx="5169131"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1A06D00C-E8B6-3340-84C7-8B36CF9DAE7F}"/>
              </a:ext>
            </a:extLst>
          </p:cNvPr>
          <p:cNvSpPr>
            <a:spLocks noGrp="1"/>
          </p:cNvSpPr>
          <p:nvPr>
            <p:ph type="body" idx="14"/>
          </p:nvPr>
        </p:nvSpPr>
        <p:spPr>
          <a:xfrm>
            <a:off x="838200" y="1696057"/>
            <a:ext cx="5169131" cy="7012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FA188B21-0714-814F-AC7B-0F121BC9AE98}"/>
              </a:ext>
            </a:extLst>
          </p:cNvPr>
          <p:cNvSpPr>
            <a:spLocks noGrp="1"/>
          </p:cNvSpPr>
          <p:nvPr>
            <p:ph type="body" idx="15"/>
          </p:nvPr>
        </p:nvSpPr>
        <p:spPr>
          <a:xfrm>
            <a:off x="6184668" y="1696057"/>
            <a:ext cx="5169131" cy="7012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18173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Sub Titles, and 3 Content Boxes">
    <p:spTree>
      <p:nvGrpSpPr>
        <p:cNvPr id="1" name=""/>
        <p:cNvGrpSpPr/>
        <p:nvPr/>
      </p:nvGrpSpPr>
      <p:grpSpPr>
        <a:xfrm>
          <a:off x="0" y="0"/>
          <a:ext cx="0" cy="0"/>
          <a:chOff x="0" y="0"/>
          <a:chExt cx="0" cy="0"/>
        </a:xfrm>
      </p:grpSpPr>
      <p:pic>
        <p:nvPicPr>
          <p:cNvPr id="16" name="Picture 15" descr="A screenshot of a computer&#10;&#10;Description automatically generated with medium confidence">
            <a:extLst>
              <a:ext uri="{FF2B5EF4-FFF2-40B4-BE49-F238E27FC236}">
                <a16:creationId xmlns:a16="http://schemas.microsoft.com/office/drawing/2014/main" id="{F0ECE417-23FD-8F4B-A5DA-AE27CFFAB0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69218E-4DAD-1B41-B101-33992F681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6D903-2C05-F74C-8248-D9729B75B684}"/>
              </a:ext>
            </a:extLst>
          </p:cNvPr>
          <p:cNvSpPr>
            <a:spLocks noGrp="1"/>
          </p:cNvSpPr>
          <p:nvPr>
            <p:ph idx="1"/>
          </p:nvPr>
        </p:nvSpPr>
        <p:spPr>
          <a:xfrm>
            <a:off x="838200" y="2468880"/>
            <a:ext cx="3334308" cy="2784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5DAD-0D1B-DB4B-A5B2-397AD5A5895C}"/>
              </a:ext>
            </a:extLst>
          </p:cNvPr>
          <p:cNvSpPr>
            <a:spLocks noGrp="1"/>
          </p:cNvSpPr>
          <p:nvPr>
            <p:ph type="dt" sz="half" idx="10"/>
          </p:nvPr>
        </p:nvSpPr>
        <p:spPr>
          <a:xfrm>
            <a:off x="2190832" y="6356349"/>
            <a:ext cx="1476888"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400E4102-C838-F746-8B8A-1E0ABFD51619}"/>
              </a:ext>
            </a:extLst>
          </p:cNvPr>
          <p:cNvSpPr>
            <a:spLocks noGrp="1"/>
          </p:cNvSpPr>
          <p:nvPr>
            <p:ph type="ftr" sz="quarter" idx="11"/>
          </p:nvPr>
        </p:nvSpPr>
        <p:spPr>
          <a:xfrm>
            <a:off x="4104622" y="6361774"/>
            <a:ext cx="4319844"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0AC4502-F975-C343-AD6F-EC88F36D1182}"/>
              </a:ext>
            </a:extLst>
          </p:cNvPr>
          <p:cNvSpPr>
            <a:spLocks noGrp="1"/>
          </p:cNvSpPr>
          <p:nvPr>
            <p:ph type="sldNum" sz="quarter" idx="12"/>
          </p:nvPr>
        </p:nvSpPr>
        <p:spPr>
          <a:xfrm>
            <a:off x="8861368" y="6356349"/>
            <a:ext cx="1139662"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1" name="Content Placeholder 2">
            <a:extLst>
              <a:ext uri="{FF2B5EF4-FFF2-40B4-BE49-F238E27FC236}">
                <a16:creationId xmlns:a16="http://schemas.microsoft.com/office/drawing/2014/main" id="{14BAE6A6-F645-E347-9B73-16DF75DC31B7}"/>
              </a:ext>
            </a:extLst>
          </p:cNvPr>
          <p:cNvSpPr>
            <a:spLocks noGrp="1"/>
          </p:cNvSpPr>
          <p:nvPr>
            <p:ph idx="13"/>
          </p:nvPr>
        </p:nvSpPr>
        <p:spPr>
          <a:xfrm>
            <a:off x="4429779" y="2468880"/>
            <a:ext cx="3334308" cy="2784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2566447C-5F5E-244E-85D5-B51941B35D27}"/>
              </a:ext>
            </a:extLst>
          </p:cNvPr>
          <p:cNvSpPr>
            <a:spLocks noGrp="1"/>
          </p:cNvSpPr>
          <p:nvPr>
            <p:ph idx="14"/>
          </p:nvPr>
        </p:nvSpPr>
        <p:spPr>
          <a:xfrm>
            <a:off x="8019494" y="2474018"/>
            <a:ext cx="3334308" cy="2784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71B8C036-A358-5E42-A80F-082547CAFC5C}"/>
              </a:ext>
            </a:extLst>
          </p:cNvPr>
          <p:cNvSpPr>
            <a:spLocks noGrp="1"/>
          </p:cNvSpPr>
          <p:nvPr>
            <p:ph type="body" idx="15"/>
          </p:nvPr>
        </p:nvSpPr>
        <p:spPr>
          <a:xfrm>
            <a:off x="838201" y="1696057"/>
            <a:ext cx="3334308" cy="7012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a:extLst>
              <a:ext uri="{FF2B5EF4-FFF2-40B4-BE49-F238E27FC236}">
                <a16:creationId xmlns:a16="http://schemas.microsoft.com/office/drawing/2014/main" id="{081FBF16-BCDA-9B47-A200-BD02E4CC5773}"/>
              </a:ext>
            </a:extLst>
          </p:cNvPr>
          <p:cNvSpPr>
            <a:spLocks noGrp="1"/>
          </p:cNvSpPr>
          <p:nvPr>
            <p:ph type="body" idx="16"/>
          </p:nvPr>
        </p:nvSpPr>
        <p:spPr>
          <a:xfrm>
            <a:off x="4428846" y="1690688"/>
            <a:ext cx="3334308" cy="7012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256D3E1F-803A-454D-ABF0-03779207D0B7}"/>
              </a:ext>
            </a:extLst>
          </p:cNvPr>
          <p:cNvSpPr>
            <a:spLocks noGrp="1"/>
          </p:cNvSpPr>
          <p:nvPr>
            <p:ph type="body" idx="17"/>
          </p:nvPr>
        </p:nvSpPr>
        <p:spPr>
          <a:xfrm>
            <a:off x="8019494" y="1703875"/>
            <a:ext cx="3334308" cy="7012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5393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Dark Background">
    <p:spTree>
      <p:nvGrpSpPr>
        <p:cNvPr id="1" name=""/>
        <p:cNvGrpSpPr/>
        <p:nvPr/>
      </p:nvGrpSpPr>
      <p:grpSpPr>
        <a:xfrm>
          <a:off x="0" y="0"/>
          <a:ext cx="0" cy="0"/>
          <a:chOff x="0" y="0"/>
          <a:chExt cx="0" cy="0"/>
        </a:xfrm>
      </p:grpSpPr>
      <p:pic>
        <p:nvPicPr>
          <p:cNvPr id="11" name="Picture 10" descr="Graphical user interface&#10;&#10;Description automatically generated with low confidence">
            <a:extLst>
              <a:ext uri="{FF2B5EF4-FFF2-40B4-BE49-F238E27FC236}">
                <a16:creationId xmlns:a16="http://schemas.microsoft.com/office/drawing/2014/main" id="{AC541492-154F-574A-8721-AC21F33AB8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37B907-CFE4-9A42-AFE1-B55F0A02773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838200" y="6356350"/>
            <a:ext cx="1830185"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3286990" y="6361774"/>
            <a:ext cx="4590011" cy="365125"/>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8495607" y="6356349"/>
            <a:ext cx="915785"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0" name="Content Placeholder 2">
            <a:extLst>
              <a:ext uri="{FF2B5EF4-FFF2-40B4-BE49-F238E27FC236}">
                <a16:creationId xmlns:a16="http://schemas.microsoft.com/office/drawing/2014/main" id="{0C29774F-1496-824A-BC89-5473C0B16D1F}"/>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01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ntent Boxes - Dark Background">
    <p:spTree>
      <p:nvGrpSpPr>
        <p:cNvPr id="1" name=""/>
        <p:cNvGrpSpPr/>
        <p:nvPr/>
      </p:nvGrpSpPr>
      <p:grpSpPr>
        <a:xfrm>
          <a:off x="0" y="0"/>
          <a:ext cx="0" cy="0"/>
          <a:chOff x="0" y="0"/>
          <a:chExt cx="0" cy="0"/>
        </a:xfrm>
      </p:grpSpPr>
      <p:pic>
        <p:nvPicPr>
          <p:cNvPr id="10" name="Picture 9" descr="Graphical user interface&#10;&#10;Description automatically generated with low confidence">
            <a:extLst>
              <a:ext uri="{FF2B5EF4-FFF2-40B4-BE49-F238E27FC236}">
                <a16:creationId xmlns:a16="http://schemas.microsoft.com/office/drawing/2014/main" id="{ADAF40A8-13A3-EB44-9A6D-3CD69E4135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37B907-CFE4-9A42-AFE1-B55F0A02773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838200" y="6356350"/>
            <a:ext cx="1830185"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3286990" y="6361774"/>
            <a:ext cx="4590011" cy="365125"/>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8495607" y="6356349"/>
            <a:ext cx="915785"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1" name="Content Placeholder 2">
            <a:extLst>
              <a:ext uri="{FF2B5EF4-FFF2-40B4-BE49-F238E27FC236}">
                <a16:creationId xmlns:a16="http://schemas.microsoft.com/office/drawing/2014/main" id="{7AF90812-C429-BD42-BC97-1717950D1D7F}"/>
              </a:ext>
            </a:extLst>
          </p:cNvPr>
          <p:cNvSpPr>
            <a:spLocks noGrp="1"/>
          </p:cNvSpPr>
          <p:nvPr>
            <p:ph idx="1"/>
          </p:nvPr>
        </p:nvSpPr>
        <p:spPr>
          <a:xfrm>
            <a:off x="838200" y="1825625"/>
            <a:ext cx="5169131" cy="34280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9233658-0163-044B-88DA-F4766B561705}"/>
              </a:ext>
            </a:extLst>
          </p:cNvPr>
          <p:cNvSpPr>
            <a:spLocks noGrp="1"/>
          </p:cNvSpPr>
          <p:nvPr>
            <p:ph idx="13"/>
          </p:nvPr>
        </p:nvSpPr>
        <p:spPr>
          <a:xfrm>
            <a:off x="6184668" y="1825625"/>
            <a:ext cx="5169131" cy="34280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574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3 Content Boxes - Dark Background">
    <p:spTree>
      <p:nvGrpSpPr>
        <p:cNvPr id="1" name=""/>
        <p:cNvGrpSpPr/>
        <p:nvPr/>
      </p:nvGrpSpPr>
      <p:grpSpPr>
        <a:xfrm>
          <a:off x="0" y="0"/>
          <a:ext cx="0" cy="0"/>
          <a:chOff x="0" y="0"/>
          <a:chExt cx="0" cy="0"/>
        </a:xfrm>
      </p:grpSpPr>
      <p:pic>
        <p:nvPicPr>
          <p:cNvPr id="11" name="Picture 10" descr="Graphical user interface&#10;&#10;Description automatically generated with low confidence">
            <a:extLst>
              <a:ext uri="{FF2B5EF4-FFF2-40B4-BE49-F238E27FC236}">
                <a16:creationId xmlns:a16="http://schemas.microsoft.com/office/drawing/2014/main" id="{8407C839-76EE-0D48-B5F4-25439D7470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37B907-CFE4-9A42-AFE1-B55F0A02773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838200" y="6356350"/>
            <a:ext cx="1830185"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3286990" y="6361774"/>
            <a:ext cx="4590011" cy="365125"/>
          </a:xfr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8495607" y="6356349"/>
            <a:ext cx="915785"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0" name="Content Placeholder 2">
            <a:extLst>
              <a:ext uri="{FF2B5EF4-FFF2-40B4-BE49-F238E27FC236}">
                <a16:creationId xmlns:a16="http://schemas.microsoft.com/office/drawing/2014/main" id="{633F63B1-A2BA-D447-9A4F-8C0E698C0C05}"/>
              </a:ext>
            </a:extLst>
          </p:cNvPr>
          <p:cNvSpPr>
            <a:spLocks noGrp="1"/>
          </p:cNvSpPr>
          <p:nvPr>
            <p:ph idx="1"/>
          </p:nvPr>
        </p:nvSpPr>
        <p:spPr>
          <a:xfrm>
            <a:off x="838200" y="1825625"/>
            <a:ext cx="3266422" cy="34280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AE98B5D-673C-B347-815F-1E7C8BC3AF07}"/>
              </a:ext>
            </a:extLst>
          </p:cNvPr>
          <p:cNvSpPr>
            <a:spLocks noGrp="1"/>
          </p:cNvSpPr>
          <p:nvPr>
            <p:ph idx="13"/>
          </p:nvPr>
        </p:nvSpPr>
        <p:spPr>
          <a:xfrm>
            <a:off x="4429779" y="1825625"/>
            <a:ext cx="3334308" cy="34280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FC97FCD7-AE7D-0F4D-BFE3-3499422D52B2}"/>
              </a:ext>
            </a:extLst>
          </p:cNvPr>
          <p:cNvSpPr>
            <a:spLocks noGrp="1"/>
          </p:cNvSpPr>
          <p:nvPr>
            <p:ph idx="14"/>
          </p:nvPr>
        </p:nvSpPr>
        <p:spPr>
          <a:xfrm>
            <a:off x="8087380" y="1830763"/>
            <a:ext cx="3266422" cy="34280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5279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Al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537D5A22-6378-4542-8731-8183610BB0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69218E-4DAD-1B41-B101-33992F681D13}"/>
              </a:ext>
            </a:extLst>
          </p:cNvPr>
          <p:cNvSpPr>
            <a:spLocks noGrp="1"/>
          </p:cNvSpPr>
          <p:nvPr>
            <p:ph type="title"/>
          </p:nvPr>
        </p:nvSpPr>
        <p:spPr>
          <a:xfrm>
            <a:off x="838200" y="659447"/>
            <a:ext cx="10515600" cy="115036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C6D903-2C05-F74C-8248-D9729B75B684}"/>
              </a:ext>
            </a:extLst>
          </p:cNvPr>
          <p:cNvSpPr>
            <a:spLocks noGrp="1"/>
          </p:cNvSpPr>
          <p:nvPr>
            <p:ph idx="1"/>
          </p:nvPr>
        </p:nvSpPr>
        <p:spPr>
          <a:xfrm>
            <a:off x="838200" y="1944745"/>
            <a:ext cx="10515600" cy="425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5DAD-0D1B-DB4B-A5B2-397AD5A5895C}"/>
              </a:ext>
            </a:extLst>
          </p:cNvPr>
          <p:cNvSpPr>
            <a:spLocks noGrp="1"/>
          </p:cNvSpPr>
          <p:nvPr>
            <p:ph type="dt" sz="half" idx="10"/>
          </p:nvPr>
        </p:nvSpPr>
        <p:spPr>
          <a:xfrm>
            <a:off x="838200" y="6381289"/>
            <a:ext cx="2743200"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400E4102-C838-F746-8B8A-1E0ABFD51619}"/>
              </a:ext>
            </a:extLst>
          </p:cNvPr>
          <p:cNvSpPr>
            <a:spLocks noGrp="1"/>
          </p:cNvSpPr>
          <p:nvPr>
            <p:ph type="ftr" sz="quarter" idx="11"/>
          </p:nvPr>
        </p:nvSpPr>
        <p:spPr>
          <a:xfrm>
            <a:off x="4038600" y="6381289"/>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0AC4502-F975-C343-AD6F-EC88F36D1182}"/>
              </a:ext>
            </a:extLst>
          </p:cNvPr>
          <p:cNvSpPr>
            <a:spLocks noGrp="1"/>
          </p:cNvSpPr>
          <p:nvPr>
            <p:ph type="sldNum" sz="quarter" idx="12"/>
          </p:nvPr>
        </p:nvSpPr>
        <p:spPr>
          <a:xfrm>
            <a:off x="8610600" y="6381289"/>
            <a:ext cx="2743200" cy="365125"/>
          </a:xfrm>
        </p:spPr>
        <p:txBody>
          <a:bodyPr/>
          <a:lstStyle>
            <a:lvl1pPr>
              <a:defRPr>
                <a:solidFill>
                  <a:schemeClr val="bg1"/>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193831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Alt Dark">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2A9B1D2D-0A39-524D-9236-C4CC3AF0054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69218E-4DAD-1B41-B101-33992F681D13}"/>
              </a:ext>
            </a:extLst>
          </p:cNvPr>
          <p:cNvSpPr>
            <a:spLocks noGrp="1"/>
          </p:cNvSpPr>
          <p:nvPr>
            <p:ph type="title"/>
          </p:nvPr>
        </p:nvSpPr>
        <p:spPr>
          <a:xfrm>
            <a:off x="838200" y="646043"/>
            <a:ext cx="10515600" cy="91438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C6D903-2C05-F74C-8248-D9729B75B684}"/>
              </a:ext>
            </a:extLst>
          </p:cNvPr>
          <p:cNvSpPr>
            <a:spLocks noGrp="1"/>
          </p:cNvSpPr>
          <p:nvPr>
            <p:ph idx="1"/>
          </p:nvPr>
        </p:nvSpPr>
        <p:spPr>
          <a:xfrm>
            <a:off x="838200" y="1695364"/>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5DAD-0D1B-DB4B-A5B2-397AD5A5895C}"/>
              </a:ext>
            </a:extLst>
          </p:cNvPr>
          <p:cNvSpPr>
            <a:spLocks noGrp="1"/>
          </p:cNvSpPr>
          <p:nvPr>
            <p:ph type="dt" sz="half" idx="10"/>
          </p:nvPr>
        </p:nvSpPr>
        <p:spPr>
          <a:xfrm>
            <a:off x="838200" y="6131908"/>
            <a:ext cx="2743200"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400E4102-C838-F746-8B8A-1E0ABFD51619}"/>
              </a:ext>
            </a:extLst>
          </p:cNvPr>
          <p:cNvSpPr>
            <a:spLocks noGrp="1"/>
          </p:cNvSpPr>
          <p:nvPr>
            <p:ph type="ftr" sz="quarter" idx="11"/>
          </p:nvPr>
        </p:nvSpPr>
        <p:spPr>
          <a:xfrm>
            <a:off x="4038600" y="6131908"/>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0AC4502-F975-C343-AD6F-EC88F36D1182}"/>
              </a:ext>
            </a:extLst>
          </p:cNvPr>
          <p:cNvSpPr>
            <a:spLocks noGrp="1"/>
          </p:cNvSpPr>
          <p:nvPr>
            <p:ph type="sldNum" sz="quarter" idx="12"/>
          </p:nvPr>
        </p:nvSpPr>
        <p:spPr>
          <a:xfrm>
            <a:off x="8610600" y="6131908"/>
            <a:ext cx="2743200" cy="365125"/>
          </a:xfrm>
        </p:spPr>
        <p:txBody>
          <a:bodyPr/>
          <a:lstStyle>
            <a:lvl1pPr>
              <a:defRPr>
                <a:solidFill>
                  <a:schemeClr val="bg1"/>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3429186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A screenshot of a computer&#10;&#10;Description automatically generated with medium confidence">
            <a:extLst>
              <a:ext uri="{FF2B5EF4-FFF2-40B4-BE49-F238E27FC236}">
                <a16:creationId xmlns:a16="http://schemas.microsoft.com/office/drawing/2014/main" id="{30416C97-8E15-9F4D-BA1A-B733F55A51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AC1278-35B9-A047-AE07-C7934C5B8816}"/>
              </a:ext>
            </a:extLst>
          </p:cNvPr>
          <p:cNvSpPr>
            <a:spLocks noGrp="1"/>
          </p:cNvSpPr>
          <p:nvPr>
            <p:ph type="title"/>
          </p:nvPr>
        </p:nvSpPr>
        <p:spPr>
          <a:xfrm>
            <a:off x="839788" y="457200"/>
            <a:ext cx="4114800" cy="1371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509AD0-71B7-7C4B-B229-6FA885BA5468}"/>
              </a:ext>
            </a:extLst>
          </p:cNvPr>
          <p:cNvSpPr>
            <a:spLocks noGrp="1"/>
          </p:cNvSpPr>
          <p:nvPr>
            <p:ph idx="1"/>
          </p:nvPr>
        </p:nvSpPr>
        <p:spPr>
          <a:xfrm>
            <a:off x="5180012" y="457200"/>
            <a:ext cx="617220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CF6941-83E2-1A49-A891-CB715706CA3D}"/>
              </a:ext>
            </a:extLst>
          </p:cNvPr>
          <p:cNvSpPr>
            <a:spLocks noGrp="1"/>
          </p:cNvSpPr>
          <p:nvPr>
            <p:ph type="body" sz="half" idx="2"/>
          </p:nvPr>
        </p:nvSpPr>
        <p:spPr>
          <a:xfrm>
            <a:off x="839788" y="2057400"/>
            <a:ext cx="41148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264EE8-E985-594F-8FDA-F03C852CCF11}"/>
              </a:ext>
            </a:extLst>
          </p:cNvPr>
          <p:cNvSpPr>
            <a:spLocks noGrp="1"/>
          </p:cNvSpPr>
          <p:nvPr>
            <p:ph type="dt" sz="half" idx="10"/>
          </p:nvPr>
        </p:nvSpPr>
        <p:spPr>
          <a:xfrm>
            <a:off x="2104512" y="6359063"/>
            <a:ext cx="1553095"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6" name="Footer Placeholder 5">
            <a:extLst>
              <a:ext uri="{FF2B5EF4-FFF2-40B4-BE49-F238E27FC236}">
                <a16:creationId xmlns:a16="http://schemas.microsoft.com/office/drawing/2014/main" id="{62680EFF-FE60-DD4F-8463-F16C3B9BEF0E}"/>
              </a:ext>
            </a:extLst>
          </p:cNvPr>
          <p:cNvSpPr>
            <a:spLocks noGrp="1"/>
          </p:cNvSpPr>
          <p:nvPr>
            <p:ph type="ftr" sz="quarter" idx="11"/>
          </p:nvPr>
        </p:nvSpPr>
        <p:spPr>
          <a:xfrm>
            <a:off x="4038600" y="6359063"/>
            <a:ext cx="4114800" cy="365125"/>
          </a:xfr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37C24EA-7C4E-B343-9B38-B15C37482269}"/>
              </a:ext>
            </a:extLst>
          </p:cNvPr>
          <p:cNvSpPr>
            <a:spLocks noGrp="1"/>
          </p:cNvSpPr>
          <p:nvPr>
            <p:ph type="sldNum" sz="quarter" idx="12"/>
          </p:nvPr>
        </p:nvSpPr>
        <p:spPr>
          <a:xfrm>
            <a:off x="8543536" y="6359063"/>
            <a:ext cx="1553096" cy="365125"/>
          </a:xfrm>
        </p:spPr>
        <p:txBody>
          <a:bodyPr/>
          <a:lstStyle>
            <a:lvl1pPr>
              <a:defRPr>
                <a:solidFill>
                  <a:schemeClr val="bg1"/>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3220732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A screenshot of a computer&#10;&#10;Description automatically generated with medium confidence">
            <a:extLst>
              <a:ext uri="{FF2B5EF4-FFF2-40B4-BE49-F238E27FC236}">
                <a16:creationId xmlns:a16="http://schemas.microsoft.com/office/drawing/2014/main" id="{D0B0B3F5-7F73-B34F-94DF-42ADDC3AB5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96A553-F2AE-B34C-AE94-46AB007885B3}"/>
              </a:ext>
            </a:extLst>
          </p:cNvPr>
          <p:cNvSpPr>
            <a:spLocks noGrp="1"/>
          </p:cNvSpPr>
          <p:nvPr>
            <p:ph type="title"/>
          </p:nvPr>
        </p:nvSpPr>
        <p:spPr>
          <a:xfrm>
            <a:off x="632876" y="507077"/>
            <a:ext cx="4575464"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F521-DBDE-3040-B222-01A3469CA658}"/>
              </a:ext>
            </a:extLst>
          </p:cNvPr>
          <p:cNvSpPr>
            <a:spLocks noGrp="1"/>
          </p:cNvSpPr>
          <p:nvPr>
            <p:ph type="pic" idx="1"/>
          </p:nvPr>
        </p:nvSpPr>
        <p:spPr>
          <a:xfrm>
            <a:off x="5396069" y="50707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181DE5-6E0E-E64F-88CB-A0E97EA93874}"/>
              </a:ext>
            </a:extLst>
          </p:cNvPr>
          <p:cNvSpPr>
            <a:spLocks noGrp="1"/>
          </p:cNvSpPr>
          <p:nvPr>
            <p:ph type="body" sz="half" idx="2"/>
          </p:nvPr>
        </p:nvSpPr>
        <p:spPr>
          <a:xfrm>
            <a:off x="632876" y="2261061"/>
            <a:ext cx="4575464" cy="311964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B75A7-93E6-E149-9F7A-42E3650442AA}"/>
              </a:ext>
            </a:extLst>
          </p:cNvPr>
          <p:cNvSpPr>
            <a:spLocks noGrp="1"/>
          </p:cNvSpPr>
          <p:nvPr>
            <p:ph type="dt" sz="half" idx="10"/>
          </p:nvPr>
        </p:nvSpPr>
        <p:spPr>
          <a:xfrm>
            <a:off x="2104512" y="6356350"/>
            <a:ext cx="1476888"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6" name="Footer Placeholder 5">
            <a:extLst>
              <a:ext uri="{FF2B5EF4-FFF2-40B4-BE49-F238E27FC236}">
                <a16:creationId xmlns:a16="http://schemas.microsoft.com/office/drawing/2014/main" id="{8803FC08-0FDF-4843-939F-3226D36620F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1DD1AEE-739B-ED41-9D1C-70CDA510B125}"/>
              </a:ext>
            </a:extLst>
          </p:cNvPr>
          <p:cNvSpPr>
            <a:spLocks noGrp="1"/>
          </p:cNvSpPr>
          <p:nvPr>
            <p:ph type="sldNum" sz="quarter" idx="12"/>
          </p:nvPr>
        </p:nvSpPr>
        <p:spPr>
          <a:xfrm>
            <a:off x="8610600" y="6356350"/>
            <a:ext cx="1486032" cy="365125"/>
          </a:xfrm>
        </p:spPr>
        <p:txBody>
          <a:bodyPr/>
          <a:lstStyle>
            <a:lvl1pPr>
              <a:defRPr>
                <a:solidFill>
                  <a:schemeClr val="bg1"/>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1919239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ic Next to Content ">
    <p:spTree>
      <p:nvGrpSpPr>
        <p:cNvPr id="1" name=""/>
        <p:cNvGrpSpPr/>
        <p:nvPr/>
      </p:nvGrpSpPr>
      <p:grpSpPr>
        <a:xfrm>
          <a:off x="0" y="0"/>
          <a:ext cx="0" cy="0"/>
          <a:chOff x="0" y="0"/>
          <a:chExt cx="0" cy="0"/>
        </a:xfrm>
      </p:grpSpPr>
      <p:pic>
        <p:nvPicPr>
          <p:cNvPr id="12" name="Picture 11" descr="A close up of a keyboard&#10;&#10;Description automatically generated with low confidence">
            <a:extLst>
              <a:ext uri="{FF2B5EF4-FFF2-40B4-BE49-F238E27FC236}">
                <a16:creationId xmlns:a16="http://schemas.microsoft.com/office/drawing/2014/main" id="{C90A5EFF-BE49-EC43-8B19-9BB6632995F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2">
            <a:extLst>
              <a:ext uri="{FF2B5EF4-FFF2-40B4-BE49-F238E27FC236}">
                <a16:creationId xmlns:a16="http://schemas.microsoft.com/office/drawing/2014/main" id="{3684CDF4-B964-274A-8D2A-CA49E1F433B6}"/>
              </a:ext>
            </a:extLst>
          </p:cNvPr>
          <p:cNvSpPr>
            <a:spLocks noGrp="1"/>
          </p:cNvSpPr>
          <p:nvPr>
            <p:ph type="pic" idx="1"/>
          </p:nvPr>
        </p:nvSpPr>
        <p:spPr>
          <a:xfrm>
            <a:off x="5739072" y="0"/>
            <a:ext cx="6452928" cy="6858000"/>
          </a:xfrm>
          <a:solidFill>
            <a:schemeClr val="accent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132081" y="6238968"/>
            <a:ext cx="917546" cy="365125"/>
          </a:xfrm>
        </p:spPr>
        <p:txBody>
          <a:bodyPr/>
          <a:lstStyle/>
          <a:p>
            <a:fld id="{F0C871D8-B6D8-F340-A1EA-481CE5CFB8FA}" type="datetimeFigureOut">
              <a:rPr lang="en-US" smtClean="0"/>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1390081" y="6238966"/>
            <a:ext cx="2749493" cy="365125"/>
          </a:xfrm>
        </p:spPr>
        <p:txBody>
          <a:body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4480723" y="6238967"/>
            <a:ext cx="917895" cy="365125"/>
          </a:xfrm>
        </p:spPr>
        <p:txBody>
          <a:bodyPr/>
          <a:lstStyle/>
          <a:p>
            <a:fld id="{EF211320-63FE-0A4D-8A93-EDF8DC382B11}" type="slidenum">
              <a:rPr lang="en-US" smtClean="0"/>
              <a:t>‹#›</a:t>
            </a:fld>
            <a:endParaRPr lang="en-US"/>
          </a:p>
        </p:txBody>
      </p:sp>
      <p:sp>
        <p:nvSpPr>
          <p:cNvPr id="8" name="Title 1">
            <a:extLst>
              <a:ext uri="{FF2B5EF4-FFF2-40B4-BE49-F238E27FC236}">
                <a16:creationId xmlns:a16="http://schemas.microsoft.com/office/drawing/2014/main" id="{3CF95BB5-96D5-C847-83E2-CBA1F0BAB0D2}"/>
              </a:ext>
            </a:extLst>
          </p:cNvPr>
          <p:cNvSpPr>
            <a:spLocks noGrp="1"/>
          </p:cNvSpPr>
          <p:nvPr>
            <p:ph type="title"/>
          </p:nvPr>
        </p:nvSpPr>
        <p:spPr>
          <a:xfrm>
            <a:off x="132081" y="619034"/>
            <a:ext cx="5266537" cy="1325563"/>
          </a:xfrm>
        </p:spPr>
        <p:txBody>
          <a:bodyPr>
            <a:normAutofit/>
          </a:bodyPr>
          <a:lstStyle>
            <a:lvl1pPr>
              <a:defRPr sz="3600">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E343A6A2-27CD-844D-B324-04ECDDCC6D73}"/>
              </a:ext>
            </a:extLst>
          </p:cNvPr>
          <p:cNvSpPr>
            <a:spLocks noGrp="1"/>
          </p:cNvSpPr>
          <p:nvPr>
            <p:ph idx="13"/>
          </p:nvPr>
        </p:nvSpPr>
        <p:spPr>
          <a:xfrm>
            <a:off x="132081" y="2994112"/>
            <a:ext cx="5266537" cy="274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3E28662B-09EA-C94B-9BE2-0D7D05F3287E}"/>
              </a:ext>
            </a:extLst>
          </p:cNvPr>
          <p:cNvSpPr>
            <a:spLocks noGrp="1"/>
          </p:cNvSpPr>
          <p:nvPr>
            <p:ph type="body" idx="14"/>
          </p:nvPr>
        </p:nvSpPr>
        <p:spPr>
          <a:xfrm>
            <a:off x="132081" y="2081125"/>
            <a:ext cx="5266537" cy="701213"/>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72039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Speaker Bio Info and Image Slide">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1450D8F2-3626-254B-92D9-A86E672BA3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96A553-F2AE-B34C-AE94-46AB007885B3}"/>
              </a:ext>
            </a:extLst>
          </p:cNvPr>
          <p:cNvSpPr>
            <a:spLocks noGrp="1"/>
          </p:cNvSpPr>
          <p:nvPr>
            <p:ph type="title" hasCustomPrompt="1"/>
          </p:nvPr>
        </p:nvSpPr>
        <p:spPr>
          <a:xfrm>
            <a:off x="925217" y="877908"/>
            <a:ext cx="3932237" cy="1600200"/>
          </a:xfrm>
        </p:spPr>
        <p:txBody>
          <a:bodyPr anchor="b"/>
          <a:lstStyle>
            <a:lvl1pPr algn="ctr">
              <a:defRPr sz="3200">
                <a:solidFill>
                  <a:schemeClr val="bg1"/>
                </a:solidFill>
              </a:defRPr>
            </a:lvl1pPr>
          </a:lstStyle>
          <a:p>
            <a:r>
              <a:rPr lang="en-US"/>
              <a:t>Presenter/Speaker</a:t>
            </a:r>
          </a:p>
        </p:txBody>
      </p:sp>
      <p:sp>
        <p:nvSpPr>
          <p:cNvPr id="4" name="Text Placeholder 3">
            <a:extLst>
              <a:ext uri="{FF2B5EF4-FFF2-40B4-BE49-F238E27FC236}">
                <a16:creationId xmlns:a16="http://schemas.microsoft.com/office/drawing/2014/main" id="{F3181DE5-6E0E-E64F-88CB-A0E97EA93874}"/>
              </a:ext>
            </a:extLst>
          </p:cNvPr>
          <p:cNvSpPr>
            <a:spLocks noGrp="1"/>
          </p:cNvSpPr>
          <p:nvPr>
            <p:ph type="body" sz="half" idx="2" hasCustomPrompt="1"/>
          </p:nvPr>
        </p:nvSpPr>
        <p:spPr>
          <a:xfrm>
            <a:off x="925217" y="2710864"/>
            <a:ext cx="3932237" cy="1824644"/>
          </a:xfrm>
        </p:spPr>
        <p:txBody>
          <a:bodyPr anchor="t"/>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Speaker’s Bio Info</a:t>
            </a:r>
          </a:p>
        </p:txBody>
      </p:sp>
      <p:sp>
        <p:nvSpPr>
          <p:cNvPr id="5" name="Date Placeholder 4">
            <a:extLst>
              <a:ext uri="{FF2B5EF4-FFF2-40B4-BE49-F238E27FC236}">
                <a16:creationId xmlns:a16="http://schemas.microsoft.com/office/drawing/2014/main" id="{36AB75A7-93E6-E149-9F7A-42E3650442AA}"/>
              </a:ext>
            </a:extLst>
          </p:cNvPr>
          <p:cNvSpPr>
            <a:spLocks noGrp="1"/>
          </p:cNvSpPr>
          <p:nvPr>
            <p:ph type="dt" sz="half" idx="10"/>
          </p:nvPr>
        </p:nvSpPr>
        <p:spPr>
          <a:xfrm>
            <a:off x="8969433" y="6267668"/>
            <a:ext cx="1553727" cy="365125"/>
          </a:xfrm>
        </p:spPr>
        <p:txBody>
          <a:bodyPr/>
          <a:lstStyle>
            <a:lvl1pPr algn="r">
              <a:defRPr>
                <a:solidFill>
                  <a:schemeClr val="tx1">
                    <a:lumMod val="75000"/>
                    <a:lumOff val="25000"/>
                  </a:schemeClr>
                </a:solidFill>
              </a:defRPr>
            </a:lvl1pPr>
          </a:lstStyle>
          <a:p>
            <a:fld id="{F0C871D8-B6D8-F340-A1EA-481CE5CFB8FA}" type="datetimeFigureOut">
              <a:rPr lang="en-US" smtClean="0"/>
              <a:pPr/>
              <a:t>4/25/2023</a:t>
            </a:fld>
            <a:endParaRPr lang="en-US"/>
          </a:p>
        </p:txBody>
      </p:sp>
      <p:sp>
        <p:nvSpPr>
          <p:cNvPr id="6" name="Footer Placeholder 5">
            <a:extLst>
              <a:ext uri="{FF2B5EF4-FFF2-40B4-BE49-F238E27FC236}">
                <a16:creationId xmlns:a16="http://schemas.microsoft.com/office/drawing/2014/main" id="{8803FC08-0FDF-4843-939F-3226D36620FD}"/>
              </a:ext>
            </a:extLst>
          </p:cNvPr>
          <p:cNvSpPr>
            <a:spLocks noGrp="1"/>
          </p:cNvSpPr>
          <p:nvPr>
            <p:ph type="ftr" sz="quarter" idx="11"/>
          </p:nvPr>
        </p:nvSpPr>
        <p:spPr>
          <a:xfrm>
            <a:off x="925217" y="5763681"/>
            <a:ext cx="3932237" cy="365125"/>
          </a:xfr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1DD1AEE-739B-ED41-9D1C-70CDA510B125}"/>
              </a:ext>
            </a:extLst>
          </p:cNvPr>
          <p:cNvSpPr>
            <a:spLocks noGrp="1"/>
          </p:cNvSpPr>
          <p:nvPr>
            <p:ph type="sldNum" sz="quarter" idx="12"/>
          </p:nvPr>
        </p:nvSpPr>
        <p:spPr>
          <a:xfrm>
            <a:off x="10897984" y="6263576"/>
            <a:ext cx="684415" cy="365125"/>
          </a:xfrm>
        </p:spPr>
        <p:txBody>
          <a:bodyPr/>
          <a:lstStyle>
            <a:lvl1pPr>
              <a:defRPr>
                <a:solidFill>
                  <a:schemeClr val="tx1">
                    <a:lumMod val="75000"/>
                    <a:lumOff val="25000"/>
                  </a:schemeClr>
                </a:solidFill>
              </a:defRPr>
            </a:lvl1pPr>
          </a:lstStyle>
          <a:p>
            <a:fld id="{EF211320-63FE-0A4D-8A93-EDF8DC382B11}" type="slidenum">
              <a:rPr lang="en-US" smtClean="0"/>
              <a:pPr/>
              <a:t>‹#›</a:t>
            </a:fld>
            <a:endParaRPr lang="en-US"/>
          </a:p>
        </p:txBody>
      </p:sp>
      <p:sp>
        <p:nvSpPr>
          <p:cNvPr id="3" name="Picture Placeholder 2">
            <a:extLst>
              <a:ext uri="{FF2B5EF4-FFF2-40B4-BE49-F238E27FC236}">
                <a16:creationId xmlns:a16="http://schemas.microsoft.com/office/drawing/2014/main" id="{2392F521-DBDE-3040-B222-01A3469CA658}"/>
              </a:ext>
            </a:extLst>
          </p:cNvPr>
          <p:cNvSpPr>
            <a:spLocks noGrp="1"/>
          </p:cNvSpPr>
          <p:nvPr>
            <p:ph type="pic" idx="1" hasCustomPrompt="1"/>
          </p:nvPr>
        </p:nvSpPr>
        <p:spPr>
          <a:xfrm>
            <a:off x="5782671" y="1005840"/>
            <a:ext cx="5303520" cy="48463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of Speaker/Presenter</a:t>
            </a:r>
          </a:p>
        </p:txBody>
      </p:sp>
    </p:spTree>
    <p:extLst>
      <p:ext uri="{BB962C8B-B14F-4D97-AF65-F5344CB8AC3E}">
        <p14:creationId xmlns:p14="http://schemas.microsoft.com/office/powerpoint/2010/main" val="218607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es A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A11B08-E314-BD45-AE4D-BF56DDE60A64}"/>
              </a:ext>
            </a:extLst>
          </p:cNvPr>
          <p:cNvSpPr/>
          <p:nvPr userDrawn="1"/>
        </p:nvSpPr>
        <p:spPr>
          <a:xfrm>
            <a:off x="0" y="0"/>
            <a:ext cx="403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8CCCB5-E70D-214E-8983-A685AF211F91}"/>
              </a:ext>
            </a:extLst>
          </p:cNvPr>
          <p:cNvSpPr/>
          <p:nvPr userDrawn="1"/>
        </p:nvSpPr>
        <p:spPr>
          <a:xfrm>
            <a:off x="8153400" y="0"/>
            <a:ext cx="403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p:txBody>
          <a:bodyPr/>
          <a:lstStyle/>
          <a:p>
            <a:fld id="{F0C871D8-B6D8-F340-A1EA-481CE5CFB8FA}" type="datetimeFigureOut">
              <a:rPr lang="en-US" smtClean="0"/>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p:txBody>
          <a:bodyPr/>
          <a:lstStyle/>
          <a:p>
            <a:fld id="{EF211320-63FE-0A4D-8A93-EDF8DC382B11}" type="slidenum">
              <a:rPr lang="en-US" smtClean="0"/>
              <a:t>‹#›</a:t>
            </a:fld>
            <a:endParaRPr lang="en-US"/>
          </a:p>
        </p:txBody>
      </p:sp>
      <p:sp>
        <p:nvSpPr>
          <p:cNvPr id="8" name="Content Placeholder 2">
            <a:extLst>
              <a:ext uri="{FF2B5EF4-FFF2-40B4-BE49-F238E27FC236}">
                <a16:creationId xmlns:a16="http://schemas.microsoft.com/office/drawing/2014/main" id="{4293489C-0555-564C-B9D5-74B0DB3767F2}"/>
              </a:ext>
            </a:extLst>
          </p:cNvPr>
          <p:cNvSpPr>
            <a:spLocks noGrp="1"/>
          </p:cNvSpPr>
          <p:nvPr>
            <p:ph idx="1"/>
          </p:nvPr>
        </p:nvSpPr>
        <p:spPr>
          <a:xfrm>
            <a:off x="396264" y="1536568"/>
            <a:ext cx="3266422" cy="4819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AEEEB3B-C4DB-0D4D-9C73-FA0DA6B35915}"/>
              </a:ext>
            </a:extLst>
          </p:cNvPr>
          <p:cNvSpPr>
            <a:spLocks noGrp="1"/>
          </p:cNvSpPr>
          <p:nvPr>
            <p:ph idx="13"/>
          </p:nvPr>
        </p:nvSpPr>
        <p:spPr>
          <a:xfrm>
            <a:off x="4462789" y="1536570"/>
            <a:ext cx="3266422" cy="481977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4832927-ACD2-AD47-8A67-66A0CAFDEFAE}"/>
              </a:ext>
            </a:extLst>
          </p:cNvPr>
          <p:cNvSpPr>
            <a:spLocks noGrp="1"/>
          </p:cNvSpPr>
          <p:nvPr>
            <p:ph idx="14"/>
          </p:nvPr>
        </p:nvSpPr>
        <p:spPr>
          <a:xfrm>
            <a:off x="8526789" y="1536569"/>
            <a:ext cx="3266422" cy="4819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5AFE44B-035B-E14C-8FA8-118B0E2ED740}"/>
              </a:ext>
            </a:extLst>
          </p:cNvPr>
          <p:cNvSpPr>
            <a:spLocks noGrp="1"/>
          </p:cNvSpPr>
          <p:nvPr>
            <p:ph type="body" idx="15"/>
          </p:nvPr>
        </p:nvSpPr>
        <p:spPr>
          <a:xfrm>
            <a:off x="396265" y="522100"/>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B947920D-DA3E-3840-A30B-87E71F3B2390}"/>
              </a:ext>
            </a:extLst>
          </p:cNvPr>
          <p:cNvSpPr>
            <a:spLocks noGrp="1"/>
          </p:cNvSpPr>
          <p:nvPr>
            <p:ph type="body" idx="16"/>
          </p:nvPr>
        </p:nvSpPr>
        <p:spPr>
          <a:xfrm>
            <a:off x="4462789" y="522102"/>
            <a:ext cx="3266422"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D56C90D9-FC01-E946-A2B6-051646463FE6}"/>
              </a:ext>
            </a:extLst>
          </p:cNvPr>
          <p:cNvSpPr>
            <a:spLocks noGrp="1"/>
          </p:cNvSpPr>
          <p:nvPr>
            <p:ph type="body" idx="17"/>
          </p:nvPr>
        </p:nvSpPr>
        <p:spPr>
          <a:xfrm>
            <a:off x="8526788" y="522100"/>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55016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Pic Next to Content - Flipped">
    <p:spTree>
      <p:nvGrpSpPr>
        <p:cNvPr id="1" name=""/>
        <p:cNvGrpSpPr/>
        <p:nvPr/>
      </p:nvGrpSpPr>
      <p:grpSpPr>
        <a:xfrm>
          <a:off x="0" y="0"/>
          <a:ext cx="0" cy="0"/>
          <a:chOff x="0" y="0"/>
          <a:chExt cx="0" cy="0"/>
        </a:xfrm>
      </p:grpSpPr>
      <p:pic>
        <p:nvPicPr>
          <p:cNvPr id="11" name="Picture 10" descr="A close up of a keyboard&#10;&#10;Description automatically generated with low confidence">
            <a:extLst>
              <a:ext uri="{FF2B5EF4-FFF2-40B4-BE49-F238E27FC236}">
                <a16:creationId xmlns:a16="http://schemas.microsoft.com/office/drawing/2014/main" id="{643C5A78-6622-3F4F-9331-8E831003F450}"/>
              </a:ext>
            </a:extLst>
          </p:cNvPr>
          <p:cNvPicPr>
            <a:picLocks noChangeAspect="1"/>
          </p:cNvPicPr>
          <p:nvPr userDrawn="1"/>
        </p:nvPicPr>
        <p:blipFill>
          <a:blip r:embed="rId2"/>
          <a:stretch>
            <a:fillRect/>
          </a:stretch>
        </p:blipFill>
        <p:spPr>
          <a:xfrm rot="10800000">
            <a:off x="0" y="0"/>
            <a:ext cx="12192000" cy="6858000"/>
          </a:xfrm>
          <a:prstGeom prst="rect">
            <a:avLst/>
          </a:prstGeom>
        </p:spPr>
      </p:pic>
      <p:sp>
        <p:nvSpPr>
          <p:cNvPr id="7" name="Picture Placeholder 2">
            <a:extLst>
              <a:ext uri="{FF2B5EF4-FFF2-40B4-BE49-F238E27FC236}">
                <a16:creationId xmlns:a16="http://schemas.microsoft.com/office/drawing/2014/main" id="{3684CDF4-B964-274A-8D2A-CA49E1F433B6}"/>
              </a:ext>
            </a:extLst>
          </p:cNvPr>
          <p:cNvSpPr>
            <a:spLocks noGrp="1"/>
          </p:cNvSpPr>
          <p:nvPr>
            <p:ph type="pic" idx="1"/>
          </p:nvPr>
        </p:nvSpPr>
        <p:spPr>
          <a:xfrm>
            <a:off x="-696" y="0"/>
            <a:ext cx="6451191" cy="6858000"/>
          </a:xfrm>
          <a:solidFill>
            <a:schemeClr val="accent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6791471" y="6363942"/>
            <a:ext cx="917546" cy="365125"/>
          </a:xfrm>
        </p:spPr>
        <p:txBody>
          <a:bodyPr/>
          <a:lstStyle/>
          <a:p>
            <a:fld id="{F0C871D8-B6D8-F340-A1EA-481CE5CFB8FA}" type="datetimeFigureOut">
              <a:rPr lang="en-US" smtClean="0"/>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8052252" y="6378578"/>
            <a:ext cx="2749493" cy="365125"/>
          </a:xfrm>
        </p:spPr>
        <p:txBody>
          <a:body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11142373" y="6363942"/>
            <a:ext cx="917895" cy="365125"/>
          </a:xfrm>
        </p:spPr>
        <p:txBody>
          <a:bodyPr/>
          <a:lstStyle/>
          <a:p>
            <a:fld id="{EF211320-63FE-0A4D-8A93-EDF8DC382B11}" type="slidenum">
              <a:rPr lang="en-US" smtClean="0"/>
              <a:t>‹#›</a:t>
            </a:fld>
            <a:endParaRPr lang="en-US"/>
          </a:p>
        </p:txBody>
      </p:sp>
      <p:sp>
        <p:nvSpPr>
          <p:cNvPr id="8" name="Title 1">
            <a:extLst>
              <a:ext uri="{FF2B5EF4-FFF2-40B4-BE49-F238E27FC236}">
                <a16:creationId xmlns:a16="http://schemas.microsoft.com/office/drawing/2014/main" id="{3CF95BB5-96D5-C847-83E2-CBA1F0BAB0D2}"/>
              </a:ext>
            </a:extLst>
          </p:cNvPr>
          <p:cNvSpPr>
            <a:spLocks noGrp="1"/>
          </p:cNvSpPr>
          <p:nvPr>
            <p:ph type="title"/>
          </p:nvPr>
        </p:nvSpPr>
        <p:spPr>
          <a:xfrm>
            <a:off x="6793731" y="619033"/>
            <a:ext cx="5266537" cy="1325563"/>
          </a:xfrm>
        </p:spPr>
        <p:txBody>
          <a:bodyPr>
            <a:normAutofit/>
          </a:bodyPr>
          <a:lstStyle>
            <a:lvl1pPr>
              <a:defRPr sz="3600">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E343A6A2-27CD-844D-B324-04ECDDCC6D73}"/>
              </a:ext>
            </a:extLst>
          </p:cNvPr>
          <p:cNvSpPr>
            <a:spLocks noGrp="1"/>
          </p:cNvSpPr>
          <p:nvPr>
            <p:ph idx="13"/>
          </p:nvPr>
        </p:nvSpPr>
        <p:spPr>
          <a:xfrm>
            <a:off x="6793731" y="2994111"/>
            <a:ext cx="5266537" cy="274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3E28662B-09EA-C94B-9BE2-0D7D05F3287E}"/>
              </a:ext>
            </a:extLst>
          </p:cNvPr>
          <p:cNvSpPr>
            <a:spLocks noGrp="1"/>
          </p:cNvSpPr>
          <p:nvPr>
            <p:ph type="body" idx="14"/>
          </p:nvPr>
        </p:nvSpPr>
        <p:spPr>
          <a:xfrm>
            <a:off x="6793731" y="2081124"/>
            <a:ext cx="5266537" cy="701213"/>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83990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6" name="Picture 15" descr="A picture containing graphical user interface&#10;&#10;Description automatically generated">
            <a:extLst>
              <a:ext uri="{FF2B5EF4-FFF2-40B4-BE49-F238E27FC236}">
                <a16:creationId xmlns:a16="http://schemas.microsoft.com/office/drawing/2014/main" id="{F60EE9C7-21D3-8D42-A43D-CBD0092E0A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F6E8B5-1023-EB48-B5EA-EAF2FE2632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6E2EF8-B2DD-6141-B293-6107FD0E4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BBAC7-2B70-7D47-B709-60A2CDB15205}"/>
              </a:ext>
            </a:extLst>
          </p:cNvPr>
          <p:cNvSpPr>
            <a:spLocks noGrp="1"/>
          </p:cNvSpPr>
          <p:nvPr>
            <p:ph sz="half" idx="2"/>
          </p:nvPr>
        </p:nvSpPr>
        <p:spPr>
          <a:xfrm>
            <a:off x="839788" y="2505075"/>
            <a:ext cx="5157787" cy="325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7A2527-5D05-A544-BE78-70935E0B07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DB628-217B-5849-BA52-12870FEB3FBA}"/>
              </a:ext>
            </a:extLst>
          </p:cNvPr>
          <p:cNvSpPr>
            <a:spLocks noGrp="1"/>
          </p:cNvSpPr>
          <p:nvPr>
            <p:ph sz="quarter" idx="4"/>
          </p:nvPr>
        </p:nvSpPr>
        <p:spPr>
          <a:xfrm>
            <a:off x="6172200" y="2505075"/>
            <a:ext cx="5183188" cy="325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A99A6C-7EC8-8D4C-8819-68D2AE3D2E2A}"/>
              </a:ext>
            </a:extLst>
          </p:cNvPr>
          <p:cNvSpPr>
            <a:spLocks noGrp="1"/>
          </p:cNvSpPr>
          <p:nvPr>
            <p:ph type="dt" sz="half" idx="10"/>
          </p:nvPr>
        </p:nvSpPr>
        <p:spPr>
          <a:xfrm>
            <a:off x="838200" y="6356350"/>
            <a:ext cx="1829499" cy="365125"/>
          </a:xfrm>
        </p:spPr>
        <p:txBody>
          <a:bodyPr/>
          <a:lstStyle/>
          <a:p>
            <a:fld id="{F0C871D8-B6D8-F340-A1EA-481CE5CFB8FA}" type="datetimeFigureOut">
              <a:rPr lang="en-US" smtClean="0"/>
              <a:t>4/25/2023</a:t>
            </a:fld>
            <a:endParaRPr lang="en-US"/>
          </a:p>
        </p:txBody>
      </p:sp>
      <p:sp>
        <p:nvSpPr>
          <p:cNvPr id="8" name="Footer Placeholder 7">
            <a:extLst>
              <a:ext uri="{FF2B5EF4-FFF2-40B4-BE49-F238E27FC236}">
                <a16:creationId xmlns:a16="http://schemas.microsoft.com/office/drawing/2014/main" id="{AA18A961-374A-D745-9ACD-203BBEC0026E}"/>
              </a:ext>
            </a:extLst>
          </p:cNvPr>
          <p:cNvSpPr>
            <a:spLocks noGrp="1"/>
          </p:cNvSpPr>
          <p:nvPr>
            <p:ph type="ftr" sz="quarter" idx="11"/>
          </p:nvPr>
        </p:nvSpPr>
        <p:spPr>
          <a:xfrm>
            <a:off x="3183251" y="6370621"/>
            <a:ext cx="4114800" cy="365125"/>
          </a:xfrm>
        </p:spPr>
        <p:txBody>
          <a:bodyPr/>
          <a:lstStyle/>
          <a:p>
            <a:endParaRPr lang="en-US"/>
          </a:p>
        </p:txBody>
      </p:sp>
      <p:sp>
        <p:nvSpPr>
          <p:cNvPr id="9" name="Slide Number Placeholder 8">
            <a:extLst>
              <a:ext uri="{FF2B5EF4-FFF2-40B4-BE49-F238E27FC236}">
                <a16:creationId xmlns:a16="http://schemas.microsoft.com/office/drawing/2014/main" id="{EC5E0418-54ED-C546-A433-0CAD2EC6E259}"/>
              </a:ext>
            </a:extLst>
          </p:cNvPr>
          <p:cNvSpPr>
            <a:spLocks noGrp="1"/>
          </p:cNvSpPr>
          <p:nvPr>
            <p:ph type="sldNum" sz="quarter" idx="12"/>
          </p:nvPr>
        </p:nvSpPr>
        <p:spPr>
          <a:xfrm>
            <a:off x="7813603" y="6356349"/>
            <a:ext cx="1828057" cy="365125"/>
          </a:xfrm>
        </p:spPr>
        <p:txBody>
          <a:bodyPr/>
          <a:lstStyle/>
          <a:p>
            <a:fld id="{EF211320-63FE-0A4D-8A93-EDF8DC382B11}" type="slidenum">
              <a:rPr lang="en-US" smtClean="0"/>
              <a:t>‹#›</a:t>
            </a:fld>
            <a:endParaRPr lang="en-US"/>
          </a:p>
        </p:txBody>
      </p:sp>
    </p:spTree>
    <p:extLst>
      <p:ext uri="{BB962C8B-B14F-4D97-AF65-F5344CB8AC3E}">
        <p14:creationId xmlns:p14="http://schemas.microsoft.com/office/powerpoint/2010/main" val="2984818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with Title">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F77D39A6-D50D-904F-B42B-E7500AD33D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6239ED2-892E-1449-9DEB-11BF9349C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A231D-88A7-6B4A-ADD9-C992855B6DCA}"/>
              </a:ext>
            </a:extLst>
          </p:cNvPr>
          <p:cNvSpPr>
            <a:spLocks noGrp="1"/>
          </p:cNvSpPr>
          <p:nvPr>
            <p:ph sz="half" idx="1"/>
          </p:nvPr>
        </p:nvSpPr>
        <p:spPr>
          <a:xfrm>
            <a:off x="838200" y="1825625"/>
            <a:ext cx="5181600" cy="3832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EAF36-3A3F-774D-ACCD-280ED84785FB}"/>
              </a:ext>
            </a:extLst>
          </p:cNvPr>
          <p:cNvSpPr>
            <a:spLocks noGrp="1"/>
          </p:cNvSpPr>
          <p:nvPr>
            <p:ph sz="half" idx="2"/>
          </p:nvPr>
        </p:nvSpPr>
        <p:spPr>
          <a:xfrm>
            <a:off x="6172200" y="1825625"/>
            <a:ext cx="5181600" cy="3832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E8094D-E2C5-9C4D-BB6D-1B002D397BC6}"/>
              </a:ext>
            </a:extLst>
          </p:cNvPr>
          <p:cNvSpPr>
            <a:spLocks noGrp="1"/>
          </p:cNvSpPr>
          <p:nvPr>
            <p:ph type="dt" sz="half" idx="10"/>
          </p:nvPr>
        </p:nvSpPr>
        <p:spPr>
          <a:xfrm>
            <a:off x="838200" y="6337067"/>
            <a:ext cx="1368105" cy="365125"/>
          </a:xfrm>
        </p:spPr>
        <p:txBody>
          <a:bodyPr/>
          <a:lstStyle/>
          <a:p>
            <a:fld id="{F0C871D8-B6D8-F340-A1EA-481CE5CFB8FA}" type="datetimeFigureOut">
              <a:rPr lang="en-US" smtClean="0"/>
              <a:t>4/25/2023</a:t>
            </a:fld>
            <a:endParaRPr lang="en-US"/>
          </a:p>
        </p:txBody>
      </p:sp>
      <p:sp>
        <p:nvSpPr>
          <p:cNvPr id="6" name="Footer Placeholder 5">
            <a:extLst>
              <a:ext uri="{FF2B5EF4-FFF2-40B4-BE49-F238E27FC236}">
                <a16:creationId xmlns:a16="http://schemas.microsoft.com/office/drawing/2014/main" id="{8F7CB2DF-CB68-BC47-9F98-07E933A33EF1}"/>
              </a:ext>
            </a:extLst>
          </p:cNvPr>
          <p:cNvSpPr>
            <a:spLocks noGrp="1"/>
          </p:cNvSpPr>
          <p:nvPr>
            <p:ph type="ftr" sz="quarter" idx="11"/>
          </p:nvPr>
        </p:nvSpPr>
        <p:spPr>
          <a:xfrm>
            <a:off x="3080508" y="6337067"/>
            <a:ext cx="4114800" cy="365125"/>
          </a:xfrm>
        </p:spPr>
        <p:txBody>
          <a:bodyPr/>
          <a:lstStyle/>
          <a:p>
            <a:endParaRPr lang="en-US"/>
          </a:p>
        </p:txBody>
      </p:sp>
      <p:sp>
        <p:nvSpPr>
          <p:cNvPr id="7" name="Slide Number Placeholder 6">
            <a:extLst>
              <a:ext uri="{FF2B5EF4-FFF2-40B4-BE49-F238E27FC236}">
                <a16:creationId xmlns:a16="http://schemas.microsoft.com/office/drawing/2014/main" id="{9CC9B392-52D1-BC4F-9958-667AC513928D}"/>
              </a:ext>
            </a:extLst>
          </p:cNvPr>
          <p:cNvSpPr>
            <a:spLocks noGrp="1"/>
          </p:cNvSpPr>
          <p:nvPr>
            <p:ph type="sldNum" sz="quarter" idx="12"/>
          </p:nvPr>
        </p:nvSpPr>
        <p:spPr>
          <a:xfrm>
            <a:off x="8069511" y="6337067"/>
            <a:ext cx="1375794" cy="365125"/>
          </a:xfrm>
        </p:spPr>
        <p:txBody>
          <a:bodyPr/>
          <a:lstStyle/>
          <a:p>
            <a:fld id="{EF211320-63FE-0A4D-8A93-EDF8DC382B11}" type="slidenum">
              <a:rPr lang="en-US" smtClean="0"/>
              <a:t>‹#›</a:t>
            </a:fld>
            <a:endParaRPr lang="en-US"/>
          </a:p>
        </p:txBody>
      </p:sp>
    </p:spTree>
    <p:extLst>
      <p:ext uri="{BB962C8B-B14F-4D97-AF65-F5344CB8AC3E}">
        <p14:creationId xmlns:p14="http://schemas.microsoft.com/office/powerpoint/2010/main" val="1974591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with Titles - Dark Alt">
    <p:spTree>
      <p:nvGrpSpPr>
        <p:cNvPr id="1" name=""/>
        <p:cNvGrpSpPr/>
        <p:nvPr/>
      </p:nvGrpSpPr>
      <p:grpSpPr>
        <a:xfrm>
          <a:off x="0" y="0"/>
          <a:ext cx="0" cy="0"/>
          <a:chOff x="0" y="0"/>
          <a:chExt cx="0" cy="0"/>
        </a:xfrm>
      </p:grpSpPr>
      <p:pic>
        <p:nvPicPr>
          <p:cNvPr id="15" name="Picture 14" descr="Shape, rectangle&#10;&#10;Description automatically generated">
            <a:extLst>
              <a:ext uri="{FF2B5EF4-FFF2-40B4-BE49-F238E27FC236}">
                <a16:creationId xmlns:a16="http://schemas.microsoft.com/office/drawing/2014/main" id="{89D83823-1948-6E48-A66F-F95B210B9B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p:txBody>
          <a:bodyPr/>
          <a:lstStyle>
            <a:lvl1pPr>
              <a:defRPr>
                <a:solidFill>
                  <a:schemeClr val="bg1"/>
                </a:solidFill>
              </a:defRPr>
            </a:lvl1pPr>
          </a:lstStyle>
          <a:p>
            <a:fld id="{EF211320-63FE-0A4D-8A93-EDF8DC382B11}" type="slidenum">
              <a:rPr lang="en-US" smtClean="0"/>
              <a:pPr/>
              <a:t>‹#›</a:t>
            </a:fld>
            <a:endParaRPr lang="en-US"/>
          </a:p>
        </p:txBody>
      </p:sp>
      <p:sp>
        <p:nvSpPr>
          <p:cNvPr id="9" name="Text Placeholder 2">
            <a:extLst>
              <a:ext uri="{FF2B5EF4-FFF2-40B4-BE49-F238E27FC236}">
                <a16:creationId xmlns:a16="http://schemas.microsoft.com/office/drawing/2014/main" id="{808E5242-609E-ED45-94DC-0911583CF97B}"/>
              </a:ext>
            </a:extLst>
          </p:cNvPr>
          <p:cNvSpPr>
            <a:spLocks noGrp="1"/>
          </p:cNvSpPr>
          <p:nvPr>
            <p:ph type="body" idx="1"/>
          </p:nvPr>
        </p:nvSpPr>
        <p:spPr>
          <a:xfrm>
            <a:off x="423018" y="31591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8A29FD50-FC2C-E847-977B-05EA37B071FC}"/>
              </a:ext>
            </a:extLst>
          </p:cNvPr>
          <p:cNvSpPr>
            <a:spLocks noGrp="1"/>
          </p:cNvSpPr>
          <p:nvPr>
            <p:ph sz="half" idx="2"/>
          </p:nvPr>
        </p:nvSpPr>
        <p:spPr>
          <a:xfrm>
            <a:off x="423018" y="1274049"/>
            <a:ext cx="5157787" cy="476602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955E2925-6AC5-F948-A7CA-4884FC0125F3}"/>
              </a:ext>
            </a:extLst>
          </p:cNvPr>
          <p:cNvSpPr>
            <a:spLocks noGrp="1"/>
          </p:cNvSpPr>
          <p:nvPr>
            <p:ph type="body" idx="13"/>
          </p:nvPr>
        </p:nvSpPr>
        <p:spPr>
          <a:xfrm>
            <a:off x="6812531" y="31591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E2CDD849-375F-C947-AFAC-38E50CADEDD0}"/>
              </a:ext>
            </a:extLst>
          </p:cNvPr>
          <p:cNvSpPr>
            <a:spLocks noGrp="1"/>
          </p:cNvSpPr>
          <p:nvPr>
            <p:ph sz="half" idx="14"/>
          </p:nvPr>
        </p:nvSpPr>
        <p:spPr>
          <a:xfrm>
            <a:off x="6812531" y="1274049"/>
            <a:ext cx="5157787" cy="476602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864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179C0FA-7D17-3B42-80FD-9025DC9167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1088950" y="6387400"/>
            <a:ext cx="954161" cy="365125"/>
          </a:xfrm>
        </p:spPr>
        <p:txBody>
          <a:bodyPr/>
          <a:lstStyle/>
          <a:p>
            <a:fld id="{F0C871D8-B6D8-F340-A1EA-481CE5CFB8FA}" type="datetimeFigureOut">
              <a:rPr lang="en-US" smtClean="0"/>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2097247" y="6387400"/>
            <a:ext cx="2831415" cy="365125"/>
          </a:xfrm>
        </p:spPr>
        <p:txBody>
          <a:body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4982798" y="6387401"/>
            <a:ext cx="693838" cy="365125"/>
          </a:xfrm>
        </p:spPr>
        <p:txBody>
          <a:bodyPr/>
          <a:lstStyle/>
          <a:p>
            <a:fld id="{EF211320-63FE-0A4D-8A93-EDF8DC382B11}" type="slidenum">
              <a:rPr lang="en-US" smtClean="0"/>
              <a:t>‹#›</a:t>
            </a:fld>
            <a:endParaRPr lang="en-US"/>
          </a:p>
        </p:txBody>
      </p:sp>
      <p:sp>
        <p:nvSpPr>
          <p:cNvPr id="9" name="Title 1">
            <a:extLst>
              <a:ext uri="{FF2B5EF4-FFF2-40B4-BE49-F238E27FC236}">
                <a16:creationId xmlns:a16="http://schemas.microsoft.com/office/drawing/2014/main" id="{5A782EA2-B966-A04C-A5A6-0AFDA11CFBEF}"/>
              </a:ext>
            </a:extLst>
          </p:cNvPr>
          <p:cNvSpPr>
            <a:spLocks noGrp="1"/>
          </p:cNvSpPr>
          <p:nvPr>
            <p:ph type="title"/>
          </p:nvPr>
        </p:nvSpPr>
        <p:spPr>
          <a:xfrm>
            <a:off x="6349752" y="790624"/>
            <a:ext cx="5169131" cy="1231123"/>
          </a:xfrm>
        </p:spPr>
        <p:txBody>
          <a:bodyPr>
            <a:normAutofit/>
          </a:bodyPr>
          <a:lstStyle>
            <a:lvl1pPr>
              <a:defRPr sz="4000"/>
            </a:lvl1pPr>
          </a:lstStyle>
          <a:p>
            <a:r>
              <a:rPr lang="en-US"/>
              <a:t>Click to edit Master title style</a:t>
            </a:r>
          </a:p>
        </p:txBody>
      </p:sp>
      <p:sp>
        <p:nvSpPr>
          <p:cNvPr id="10" name="Content Placeholder 2">
            <a:extLst>
              <a:ext uri="{FF2B5EF4-FFF2-40B4-BE49-F238E27FC236}">
                <a16:creationId xmlns:a16="http://schemas.microsoft.com/office/drawing/2014/main" id="{EFE3C027-BA55-C449-880E-A777C39CC68D}"/>
              </a:ext>
            </a:extLst>
          </p:cNvPr>
          <p:cNvSpPr>
            <a:spLocks noGrp="1"/>
          </p:cNvSpPr>
          <p:nvPr>
            <p:ph idx="13"/>
          </p:nvPr>
        </p:nvSpPr>
        <p:spPr>
          <a:xfrm>
            <a:off x="6349752" y="2967464"/>
            <a:ext cx="5169131" cy="3131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0730102-9197-0040-BCE6-0B10496AF8B0}"/>
              </a:ext>
            </a:extLst>
          </p:cNvPr>
          <p:cNvSpPr>
            <a:spLocks noGrp="1"/>
          </p:cNvSpPr>
          <p:nvPr>
            <p:ph type="body" idx="15"/>
          </p:nvPr>
        </p:nvSpPr>
        <p:spPr>
          <a:xfrm>
            <a:off x="6349752" y="2153077"/>
            <a:ext cx="5169131" cy="7012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2">
            <a:extLst>
              <a:ext uri="{FF2B5EF4-FFF2-40B4-BE49-F238E27FC236}">
                <a16:creationId xmlns:a16="http://schemas.microsoft.com/office/drawing/2014/main" id="{76D3E1F4-7390-4148-9E82-C4AA616D81E2}"/>
              </a:ext>
            </a:extLst>
          </p:cNvPr>
          <p:cNvSpPr>
            <a:spLocks noGrp="1"/>
          </p:cNvSpPr>
          <p:nvPr>
            <p:ph type="pic" idx="1"/>
          </p:nvPr>
        </p:nvSpPr>
        <p:spPr>
          <a:xfrm>
            <a:off x="1182849" y="723900"/>
            <a:ext cx="4404220" cy="25310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35DF39EC-822A-8F4D-9D40-4523C60BA6B6}"/>
              </a:ext>
            </a:extLst>
          </p:cNvPr>
          <p:cNvSpPr>
            <a:spLocks noGrp="1"/>
          </p:cNvSpPr>
          <p:nvPr>
            <p:ph type="pic" idx="16"/>
          </p:nvPr>
        </p:nvSpPr>
        <p:spPr>
          <a:xfrm>
            <a:off x="1182849" y="3517435"/>
            <a:ext cx="4404220" cy="25310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718028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6F6DD72A-A064-4048-9825-6951F9093C06}"/>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6533800" y="6355433"/>
            <a:ext cx="957569" cy="365125"/>
          </a:xfrm>
        </p:spPr>
        <p:txBody>
          <a:bodyPr/>
          <a:lstStyle/>
          <a:p>
            <a:fld id="{F0C871D8-B6D8-F340-A1EA-481CE5CFB8FA}" type="datetimeFigureOut">
              <a:rPr lang="en-US" smtClean="0"/>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7521956" y="6355433"/>
            <a:ext cx="2837096" cy="365125"/>
          </a:xfrm>
        </p:spPr>
        <p:txBody>
          <a:body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10413187" y="6355433"/>
            <a:ext cx="693838" cy="365125"/>
          </a:xfrm>
        </p:spPr>
        <p:txBody>
          <a:bodyPr/>
          <a:lstStyle/>
          <a:p>
            <a:fld id="{EF211320-63FE-0A4D-8A93-EDF8DC382B11}" type="slidenum">
              <a:rPr lang="en-US" smtClean="0"/>
              <a:t>‹#›</a:t>
            </a:fld>
            <a:endParaRPr lang="en-US"/>
          </a:p>
        </p:txBody>
      </p:sp>
      <p:sp>
        <p:nvSpPr>
          <p:cNvPr id="9" name="Title 1">
            <a:extLst>
              <a:ext uri="{FF2B5EF4-FFF2-40B4-BE49-F238E27FC236}">
                <a16:creationId xmlns:a16="http://schemas.microsoft.com/office/drawing/2014/main" id="{5A782EA2-B966-A04C-A5A6-0AFDA11CFBEF}"/>
              </a:ext>
            </a:extLst>
          </p:cNvPr>
          <p:cNvSpPr>
            <a:spLocks noGrp="1"/>
          </p:cNvSpPr>
          <p:nvPr>
            <p:ph type="title"/>
          </p:nvPr>
        </p:nvSpPr>
        <p:spPr>
          <a:xfrm>
            <a:off x="758211" y="743465"/>
            <a:ext cx="5169131" cy="1231123"/>
          </a:xfrm>
        </p:spPr>
        <p:txBody>
          <a:bodyPr>
            <a:normAutofit/>
          </a:bodyPr>
          <a:lstStyle>
            <a:lvl1pPr>
              <a:defRPr sz="4000"/>
            </a:lvl1pPr>
          </a:lstStyle>
          <a:p>
            <a:r>
              <a:rPr lang="en-US"/>
              <a:t>Click to edit Master title style</a:t>
            </a:r>
          </a:p>
        </p:txBody>
      </p:sp>
      <p:sp>
        <p:nvSpPr>
          <p:cNvPr id="10" name="Content Placeholder 2">
            <a:extLst>
              <a:ext uri="{FF2B5EF4-FFF2-40B4-BE49-F238E27FC236}">
                <a16:creationId xmlns:a16="http://schemas.microsoft.com/office/drawing/2014/main" id="{EFE3C027-BA55-C449-880E-A777C39CC68D}"/>
              </a:ext>
            </a:extLst>
          </p:cNvPr>
          <p:cNvSpPr>
            <a:spLocks noGrp="1"/>
          </p:cNvSpPr>
          <p:nvPr>
            <p:ph idx="13"/>
          </p:nvPr>
        </p:nvSpPr>
        <p:spPr>
          <a:xfrm>
            <a:off x="758211" y="2920305"/>
            <a:ext cx="5169131" cy="3131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0730102-9197-0040-BCE6-0B10496AF8B0}"/>
              </a:ext>
            </a:extLst>
          </p:cNvPr>
          <p:cNvSpPr>
            <a:spLocks noGrp="1"/>
          </p:cNvSpPr>
          <p:nvPr>
            <p:ph type="body" idx="15"/>
          </p:nvPr>
        </p:nvSpPr>
        <p:spPr>
          <a:xfrm>
            <a:off x="758211" y="2105918"/>
            <a:ext cx="5169131" cy="7012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2">
            <a:extLst>
              <a:ext uri="{FF2B5EF4-FFF2-40B4-BE49-F238E27FC236}">
                <a16:creationId xmlns:a16="http://schemas.microsoft.com/office/drawing/2014/main" id="{76D3E1F4-7390-4148-9E82-C4AA616D81E2}"/>
              </a:ext>
            </a:extLst>
          </p:cNvPr>
          <p:cNvSpPr>
            <a:spLocks noGrp="1"/>
          </p:cNvSpPr>
          <p:nvPr>
            <p:ph type="pic" idx="1"/>
          </p:nvPr>
        </p:nvSpPr>
        <p:spPr>
          <a:xfrm>
            <a:off x="6533801" y="508573"/>
            <a:ext cx="4573224" cy="25310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35DF39EC-822A-8F4D-9D40-4523C60BA6B6}"/>
              </a:ext>
            </a:extLst>
          </p:cNvPr>
          <p:cNvSpPr>
            <a:spLocks noGrp="1"/>
          </p:cNvSpPr>
          <p:nvPr>
            <p:ph type="pic" idx="16"/>
          </p:nvPr>
        </p:nvSpPr>
        <p:spPr>
          <a:xfrm>
            <a:off x="6533801" y="3537000"/>
            <a:ext cx="4573224" cy="25310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847712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ansition Slide/Logo Slide Alt">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4F49902B-BA1F-714E-A85D-1010CDED22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7843F42-CEBD-7042-B0AE-C4397EF85AD1}"/>
              </a:ext>
            </a:extLst>
          </p:cNvPr>
          <p:cNvSpPr>
            <a:spLocks noGrp="1"/>
          </p:cNvSpPr>
          <p:nvPr>
            <p:ph type="dt" sz="half" idx="10"/>
          </p:nvPr>
        </p:nvSpPr>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3" name="Footer Placeholder 2">
            <a:extLst>
              <a:ext uri="{FF2B5EF4-FFF2-40B4-BE49-F238E27FC236}">
                <a16:creationId xmlns:a16="http://schemas.microsoft.com/office/drawing/2014/main" id="{B116ECA8-C16B-3A44-8856-8293A8AEA04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90F7BEFF-64D0-814C-BF95-CB094C37B3B7}"/>
              </a:ext>
            </a:extLst>
          </p:cNvPr>
          <p:cNvSpPr>
            <a:spLocks noGrp="1"/>
          </p:cNvSpPr>
          <p:nvPr>
            <p:ph type="sldNum" sz="quarter" idx="12"/>
          </p:nvPr>
        </p:nvSpPr>
        <p:spPr/>
        <p:txBody>
          <a:bodyPr/>
          <a:lstStyle>
            <a:lvl1pPr>
              <a:defRPr>
                <a:solidFill>
                  <a:schemeClr val="bg1"/>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1992346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ransition Slide/Logo Slide">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9930CBCA-B73D-0F42-B576-4A2437387D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A7843F42-CEBD-7042-B0AE-C4397EF85AD1}"/>
              </a:ext>
            </a:extLst>
          </p:cNvPr>
          <p:cNvSpPr>
            <a:spLocks noGrp="1"/>
          </p:cNvSpPr>
          <p:nvPr>
            <p:ph type="dt" sz="half" idx="10"/>
          </p:nvPr>
        </p:nvSpPr>
        <p:spPr/>
        <p:txBody>
          <a:bodyPr/>
          <a:lstStyle>
            <a:lvl1pPr>
              <a:defRPr>
                <a:solidFill>
                  <a:schemeClr val="tx1">
                    <a:lumMod val="75000"/>
                    <a:lumOff val="25000"/>
                  </a:schemeClr>
                </a:solidFill>
              </a:defRPr>
            </a:lvl1pPr>
          </a:lstStyle>
          <a:p>
            <a:fld id="{F0C871D8-B6D8-F340-A1EA-481CE5CFB8FA}" type="datetimeFigureOut">
              <a:rPr lang="en-US" smtClean="0"/>
              <a:pPr/>
              <a:t>4/25/2023</a:t>
            </a:fld>
            <a:endParaRPr lang="en-US"/>
          </a:p>
        </p:txBody>
      </p:sp>
      <p:sp>
        <p:nvSpPr>
          <p:cNvPr id="3" name="Footer Placeholder 2">
            <a:extLst>
              <a:ext uri="{FF2B5EF4-FFF2-40B4-BE49-F238E27FC236}">
                <a16:creationId xmlns:a16="http://schemas.microsoft.com/office/drawing/2014/main" id="{B116ECA8-C16B-3A44-8856-8293A8AEA044}"/>
              </a:ext>
            </a:extLst>
          </p:cNvPr>
          <p:cNvSpPr>
            <a:spLocks noGrp="1"/>
          </p:cNvSpPr>
          <p:nvPr>
            <p:ph type="ftr" sz="quarter" idx="11"/>
          </p:nvPr>
        </p:nvSpPr>
        <p:spPr/>
        <p:txBody>
          <a:bodyPr/>
          <a:lstStyle>
            <a:lvl1pPr>
              <a:defRPr>
                <a:solidFill>
                  <a:schemeClr val="tx1">
                    <a:lumMod val="75000"/>
                    <a:lumOff val="25000"/>
                  </a:schemeClr>
                </a:solidFill>
              </a:defRPr>
            </a:lvl1pPr>
          </a:lstStyle>
          <a:p>
            <a:endParaRPr lang="en-US"/>
          </a:p>
        </p:txBody>
      </p:sp>
      <p:sp>
        <p:nvSpPr>
          <p:cNvPr id="4" name="Slide Number Placeholder 3">
            <a:extLst>
              <a:ext uri="{FF2B5EF4-FFF2-40B4-BE49-F238E27FC236}">
                <a16:creationId xmlns:a16="http://schemas.microsoft.com/office/drawing/2014/main" id="{90F7BEFF-64D0-814C-BF95-CB094C37B3B7}"/>
              </a:ext>
            </a:extLst>
          </p:cNvPr>
          <p:cNvSpPr>
            <a:spLocks noGrp="1"/>
          </p:cNvSpPr>
          <p:nvPr>
            <p:ph type="sldNum" sz="quarter" idx="12"/>
          </p:nvPr>
        </p:nvSpPr>
        <p:spPr/>
        <p:txBody>
          <a:bodyPr/>
          <a:lstStyle>
            <a:lvl1pPr>
              <a:defRPr>
                <a:solidFill>
                  <a:schemeClr val="tx1">
                    <a:lumMod val="75000"/>
                    <a:lumOff val="25000"/>
                  </a:schemeClr>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2401057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d Ttitle Slide/Alt Title Slide">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9BB7B746-4D40-2F41-BA2E-1BA5E00A91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409EC7-E8BE-C043-959A-8F9663E6CE41}"/>
              </a:ext>
            </a:extLst>
          </p:cNvPr>
          <p:cNvSpPr>
            <a:spLocks noGrp="1"/>
          </p:cNvSpPr>
          <p:nvPr>
            <p:ph type="title"/>
          </p:nvPr>
        </p:nvSpPr>
        <p:spPr>
          <a:xfrm>
            <a:off x="838200" y="576263"/>
            <a:ext cx="10515600" cy="2852737"/>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C17F6F-4D6C-234B-8DA0-ED4D52E5CEBB}"/>
              </a:ext>
            </a:extLst>
          </p:cNvPr>
          <p:cNvSpPr>
            <a:spLocks noGrp="1"/>
          </p:cNvSpPr>
          <p:nvPr>
            <p:ph type="body" idx="1"/>
          </p:nvPr>
        </p:nvSpPr>
        <p:spPr>
          <a:xfrm>
            <a:off x="838200" y="3455988"/>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47F74-B889-A141-B107-BC8E36DE3C68}"/>
              </a:ext>
            </a:extLst>
          </p:cNvPr>
          <p:cNvSpPr>
            <a:spLocks noGrp="1"/>
          </p:cNvSpPr>
          <p:nvPr>
            <p:ph type="dt" sz="half" idx="10"/>
          </p:nvPr>
        </p:nvSpPr>
        <p:spPr>
          <a:xfrm>
            <a:off x="2345574" y="6356350"/>
            <a:ext cx="1379913" cy="365125"/>
          </a:xfrm>
        </p:spPr>
        <p:txBody>
          <a:bodyPr/>
          <a:lstStyle/>
          <a:p>
            <a:fld id="{F0C871D8-B6D8-F340-A1EA-481CE5CFB8FA}" type="datetimeFigureOut">
              <a:rPr lang="en-US" smtClean="0"/>
              <a:t>4/25/2023</a:t>
            </a:fld>
            <a:endParaRPr lang="en-US"/>
          </a:p>
        </p:txBody>
      </p:sp>
      <p:sp>
        <p:nvSpPr>
          <p:cNvPr id="5" name="Footer Placeholder 4">
            <a:extLst>
              <a:ext uri="{FF2B5EF4-FFF2-40B4-BE49-F238E27FC236}">
                <a16:creationId xmlns:a16="http://schemas.microsoft.com/office/drawing/2014/main" id="{499F5242-5B34-2544-A2B5-8C96078F3410}"/>
              </a:ext>
            </a:extLst>
          </p:cNvPr>
          <p:cNvSpPr>
            <a:spLocks noGrp="1"/>
          </p:cNvSpPr>
          <p:nvPr>
            <p:ph type="ftr" sz="quarter" idx="11"/>
          </p:nvPr>
        </p:nvSpPr>
        <p:spPr>
          <a:xfrm>
            <a:off x="3954087"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9486413A-DA5D-A445-A416-D917172F87C6}"/>
              </a:ext>
            </a:extLst>
          </p:cNvPr>
          <p:cNvSpPr>
            <a:spLocks noGrp="1"/>
          </p:cNvSpPr>
          <p:nvPr>
            <p:ph type="sldNum" sz="quarter" idx="12"/>
          </p:nvPr>
        </p:nvSpPr>
        <p:spPr>
          <a:xfrm>
            <a:off x="8297487" y="6356350"/>
            <a:ext cx="1379914" cy="365125"/>
          </a:xfrm>
        </p:spPr>
        <p:txBody>
          <a:bodyPr/>
          <a:lstStyle/>
          <a:p>
            <a:fld id="{EF211320-63FE-0A4D-8A93-EDF8DC382B11}" type="slidenum">
              <a:rPr lang="en-US" smtClean="0"/>
              <a:t>‹#›</a:t>
            </a:fld>
            <a:endParaRPr lang="en-US"/>
          </a:p>
        </p:txBody>
      </p:sp>
    </p:spTree>
    <p:extLst>
      <p:ext uri="{BB962C8B-B14F-4D97-AF65-F5344CB8AC3E}">
        <p14:creationId xmlns:p14="http://schemas.microsoft.com/office/powerpoint/2010/main" val="3719782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A screenshot of a computer&#10;&#10;Description automatically generated with medium confidence">
            <a:extLst>
              <a:ext uri="{FF2B5EF4-FFF2-40B4-BE49-F238E27FC236}">
                <a16:creationId xmlns:a16="http://schemas.microsoft.com/office/drawing/2014/main" id="{19C5D17C-F33B-AB41-949E-21CDDB1CEF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69218E-4DAD-1B41-B101-33992F681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6D903-2C05-F74C-8248-D9729B75B684}"/>
              </a:ext>
            </a:extLst>
          </p:cNvPr>
          <p:cNvSpPr>
            <a:spLocks noGrp="1"/>
          </p:cNvSpPr>
          <p:nvPr>
            <p:ph idx="1"/>
          </p:nvPr>
        </p:nvSpPr>
        <p:spPr>
          <a:xfrm>
            <a:off x="838200" y="1825625"/>
            <a:ext cx="10515600" cy="3428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5DAD-0D1B-DB4B-A5B2-397AD5A5895C}"/>
              </a:ext>
            </a:extLst>
          </p:cNvPr>
          <p:cNvSpPr>
            <a:spLocks noGrp="1"/>
          </p:cNvSpPr>
          <p:nvPr>
            <p:ph type="dt" sz="half" idx="10"/>
          </p:nvPr>
        </p:nvSpPr>
        <p:spPr>
          <a:xfrm>
            <a:off x="2190832" y="6356349"/>
            <a:ext cx="1476888"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400E4102-C838-F746-8B8A-1E0ABFD51619}"/>
              </a:ext>
            </a:extLst>
          </p:cNvPr>
          <p:cNvSpPr>
            <a:spLocks noGrp="1"/>
          </p:cNvSpPr>
          <p:nvPr>
            <p:ph type="ftr" sz="quarter" idx="11"/>
          </p:nvPr>
        </p:nvSpPr>
        <p:spPr>
          <a:xfrm>
            <a:off x="4104622" y="6361774"/>
            <a:ext cx="4319844"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0AC4502-F975-C343-AD6F-EC88F36D1182}"/>
              </a:ext>
            </a:extLst>
          </p:cNvPr>
          <p:cNvSpPr>
            <a:spLocks noGrp="1"/>
          </p:cNvSpPr>
          <p:nvPr>
            <p:ph type="sldNum" sz="quarter" idx="12"/>
          </p:nvPr>
        </p:nvSpPr>
        <p:spPr>
          <a:xfrm>
            <a:off x="8861368" y="6356349"/>
            <a:ext cx="1139662" cy="365125"/>
          </a:xfrm>
        </p:spPr>
        <p:txBody>
          <a:bodyPr/>
          <a:lstStyle>
            <a:lvl1pPr>
              <a:defRPr>
                <a:solidFill>
                  <a:schemeClr val="bg1"/>
                </a:solidFill>
              </a:defRPr>
            </a:lvl1pPr>
          </a:lstStyle>
          <a:p>
            <a:fld id="{EF211320-63FE-0A4D-8A93-EDF8DC382B11}" type="slidenum">
              <a:rPr lang="en-US" smtClean="0"/>
              <a:pPr/>
              <a:t>‹#›</a:t>
            </a:fld>
            <a:endParaRPr lang="en-US"/>
          </a:p>
        </p:txBody>
      </p:sp>
    </p:spTree>
    <p:extLst>
      <p:ext uri="{BB962C8B-B14F-4D97-AF65-F5344CB8AC3E}">
        <p14:creationId xmlns:p14="http://schemas.microsoft.com/office/powerpoint/2010/main" val="1944948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Alt Main 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4823BD36-A176-E746-AD2E-BEBBBC5F8B8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572362-437A-A445-BEC2-14239B9A4DC8}"/>
              </a:ext>
            </a:extLst>
          </p:cNvPr>
          <p:cNvSpPr>
            <a:spLocks noGrp="1"/>
          </p:cNvSpPr>
          <p:nvPr>
            <p:ph type="ctrTitle" hasCustomPrompt="1"/>
          </p:nvPr>
        </p:nvSpPr>
        <p:spPr>
          <a:xfrm>
            <a:off x="2728998" y="1659731"/>
            <a:ext cx="8919903" cy="2387600"/>
          </a:xfrm>
        </p:spPr>
        <p:txBody>
          <a:bodyPr anchor="b">
            <a:normAutofit/>
          </a:bodyPr>
          <a:lstStyle>
            <a:lvl1pPr algn="ctr">
              <a:defRPr sz="4500"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Main Title Slide – Header 1</a:t>
            </a:r>
          </a:p>
        </p:txBody>
      </p:sp>
      <p:sp>
        <p:nvSpPr>
          <p:cNvPr id="3" name="Subtitle 2">
            <a:extLst>
              <a:ext uri="{FF2B5EF4-FFF2-40B4-BE49-F238E27FC236}">
                <a16:creationId xmlns:a16="http://schemas.microsoft.com/office/drawing/2014/main" id="{8C01247C-59F7-034F-BC77-1A2872EA6903}"/>
              </a:ext>
            </a:extLst>
          </p:cNvPr>
          <p:cNvSpPr>
            <a:spLocks noGrp="1"/>
          </p:cNvSpPr>
          <p:nvPr>
            <p:ph type="subTitle" idx="1" hasCustomPrompt="1"/>
          </p:nvPr>
        </p:nvSpPr>
        <p:spPr>
          <a:xfrm>
            <a:off x="2728998" y="4239490"/>
            <a:ext cx="8919903" cy="1555677"/>
          </a:xfrm>
        </p:spPr>
        <p:txBody>
          <a:bodyPr/>
          <a:lstStyle>
            <a:lvl1pPr marL="0" indent="0" algn="ctr">
              <a:buNone/>
              <a:defRPr sz="23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Main Sub Header – Sub Header 1</a:t>
            </a:r>
          </a:p>
        </p:txBody>
      </p:sp>
      <p:sp>
        <p:nvSpPr>
          <p:cNvPr id="4" name="Date Placeholder 3">
            <a:extLst>
              <a:ext uri="{FF2B5EF4-FFF2-40B4-BE49-F238E27FC236}">
                <a16:creationId xmlns:a16="http://schemas.microsoft.com/office/drawing/2014/main" id="{888CF6B3-3655-0747-AEA0-DA3FC293D64C}"/>
              </a:ext>
            </a:extLst>
          </p:cNvPr>
          <p:cNvSpPr>
            <a:spLocks noGrp="1"/>
          </p:cNvSpPr>
          <p:nvPr>
            <p:ph type="dt" sz="half" idx="10"/>
          </p:nvPr>
        </p:nvSpPr>
        <p:spPr>
          <a:xfrm>
            <a:off x="2728998" y="6116535"/>
            <a:ext cx="1442606" cy="365125"/>
          </a:xfrm>
        </p:spPr>
        <p:txBody>
          <a:bodyPr/>
          <a:lstStyle>
            <a:lvl1pPr>
              <a:defRPr>
                <a:solidFill>
                  <a:schemeClr val="tx1">
                    <a:lumMod val="90000"/>
                    <a:lumOff val="10000"/>
                  </a:schemeClr>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826F28C8-79C9-DC45-B722-A86C84D58ED5}"/>
              </a:ext>
            </a:extLst>
          </p:cNvPr>
          <p:cNvSpPr>
            <a:spLocks noGrp="1"/>
          </p:cNvSpPr>
          <p:nvPr>
            <p:ph type="ftr" sz="quarter" idx="11"/>
          </p:nvPr>
        </p:nvSpPr>
        <p:spPr>
          <a:xfrm>
            <a:off x="5131549" y="6121960"/>
            <a:ext cx="4114800" cy="365125"/>
          </a:xfrm>
        </p:spPr>
        <p:txBody>
          <a:bodyPr/>
          <a:lstStyle>
            <a:lvl1pPr>
              <a:defRPr>
                <a:solidFill>
                  <a:schemeClr val="tx1">
                    <a:lumMod val="90000"/>
                    <a:lumOff val="10000"/>
                  </a:schemeClr>
                </a:solidFill>
              </a:defRPr>
            </a:lvl1pPr>
          </a:lstStyle>
          <a:p>
            <a:endParaRPr lang="en-US"/>
          </a:p>
        </p:txBody>
      </p:sp>
      <p:sp>
        <p:nvSpPr>
          <p:cNvPr id="6" name="Slide Number Placeholder 5">
            <a:extLst>
              <a:ext uri="{FF2B5EF4-FFF2-40B4-BE49-F238E27FC236}">
                <a16:creationId xmlns:a16="http://schemas.microsoft.com/office/drawing/2014/main" id="{0FFE1226-3BBC-9341-A648-2D40D5F0C211}"/>
              </a:ext>
            </a:extLst>
          </p:cNvPr>
          <p:cNvSpPr>
            <a:spLocks noGrp="1"/>
          </p:cNvSpPr>
          <p:nvPr>
            <p:ph type="sldNum" sz="quarter" idx="12"/>
          </p:nvPr>
        </p:nvSpPr>
        <p:spPr>
          <a:xfrm>
            <a:off x="10206295" y="6116536"/>
            <a:ext cx="1442606" cy="365125"/>
          </a:xfrm>
        </p:spPr>
        <p:txBody>
          <a:bodyPr/>
          <a:lstStyle>
            <a:lvl1pPr>
              <a:defRPr>
                <a:solidFill>
                  <a:schemeClr val="tx1">
                    <a:lumMod val="90000"/>
                    <a:lumOff val="10000"/>
                  </a:schemeClr>
                </a:solidFill>
              </a:defRPr>
            </a:lvl1pPr>
          </a:lstStyle>
          <a:p>
            <a:fld id="{EF211320-63FE-0A4D-8A93-EDF8DC382B11}" type="slidenum">
              <a:rPr lang="en-US" smtClean="0"/>
              <a:pPr/>
              <a:t>‹#›</a:t>
            </a:fld>
            <a:endParaRPr lang="en-US"/>
          </a:p>
        </p:txBody>
      </p:sp>
      <p:pic>
        <p:nvPicPr>
          <p:cNvPr id="13" name="Picture 12">
            <a:extLst>
              <a:ext uri="{FF2B5EF4-FFF2-40B4-BE49-F238E27FC236}">
                <a16:creationId xmlns:a16="http://schemas.microsoft.com/office/drawing/2014/main" id="{CA08D344-7D49-4546-9C58-06687EC02C70}"/>
              </a:ext>
            </a:extLst>
          </p:cNvPr>
          <p:cNvPicPr>
            <a:picLocks/>
          </p:cNvPicPr>
          <p:nvPr userDrawn="1"/>
        </p:nvPicPr>
        <p:blipFill>
          <a:blip r:embed="rId3"/>
          <a:stretch>
            <a:fillRect/>
          </a:stretch>
        </p:blipFill>
        <p:spPr>
          <a:xfrm>
            <a:off x="-76200" y="6650182"/>
            <a:ext cx="12344400" cy="224444"/>
          </a:xfrm>
          <a:prstGeom prst="rect">
            <a:avLst/>
          </a:prstGeom>
        </p:spPr>
      </p:pic>
    </p:spTree>
    <p:extLst>
      <p:ext uri="{BB962C8B-B14F-4D97-AF65-F5344CB8AC3E}">
        <p14:creationId xmlns:p14="http://schemas.microsoft.com/office/powerpoint/2010/main" val="1191750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5116374" y="900996"/>
            <a:ext cx="1978111" cy="1466267"/>
          </a:xfrm>
          <a:prstGeom prst="rect">
            <a:avLst/>
          </a:prstGeom>
          <a:solidFill>
            <a:srgbClr val="DDEAF6"/>
          </a:solidFill>
          <a:ln>
            <a:noFill/>
          </a:ln>
        </p:spPr>
      </p:sp>
      <p:sp>
        <p:nvSpPr>
          <p:cNvPr id="17" name="Google Shape;17;p2"/>
          <p:cNvSpPr/>
          <p:nvPr/>
        </p:nvSpPr>
        <p:spPr>
          <a:xfrm>
            <a:off x="0" y="-5888"/>
            <a:ext cx="12191999" cy="805533"/>
          </a:xfrm>
          <a:prstGeom prst="rect">
            <a:avLst/>
          </a:prstGeom>
          <a:solidFill>
            <a:srgbClr val="00168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Arial"/>
              <a:ea typeface="Arial"/>
              <a:cs typeface="Arial"/>
              <a:sym typeface="Arial"/>
            </a:endParaRPr>
          </a:p>
        </p:txBody>
      </p:sp>
      <p:sp>
        <p:nvSpPr>
          <p:cNvPr id="18" name="Google Shape;18;p2"/>
          <p:cNvSpPr txBox="1">
            <a:spLocks noGrp="1"/>
          </p:cNvSpPr>
          <p:nvPr>
            <p:ph type="ctrTitle"/>
          </p:nvPr>
        </p:nvSpPr>
        <p:spPr>
          <a:xfrm>
            <a:off x="582804" y="2477995"/>
            <a:ext cx="11019187" cy="1567827"/>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582804" y="4147172"/>
            <a:ext cx="11019187" cy="156782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1200"/>
              </a:spcBef>
              <a:spcAft>
                <a:spcPts val="0"/>
              </a:spcAft>
              <a:buSzPts val="1764"/>
              <a:buNone/>
              <a:defRPr sz="1800"/>
            </a:lvl3pPr>
            <a:lvl4pPr lvl="3" algn="ctr">
              <a:lnSpc>
                <a:spcPct val="90000"/>
              </a:lnSpc>
              <a:spcBef>
                <a:spcPts val="1200"/>
              </a:spcBef>
              <a:spcAft>
                <a:spcPts val="0"/>
              </a:spcAft>
              <a:buSzPts val="1260"/>
              <a:buNone/>
              <a:defRPr sz="1800"/>
            </a:lvl4pPr>
            <a:lvl5pPr lvl="4" algn="ctr">
              <a:lnSpc>
                <a:spcPct val="90000"/>
              </a:lnSpc>
              <a:spcBef>
                <a:spcPts val="400"/>
              </a:spcBef>
              <a:spcAft>
                <a:spcPts val="0"/>
              </a:spcAft>
              <a:buSzPts val="1692"/>
              <a:buNone/>
              <a:defRPr sz="1800"/>
            </a:lvl5pPr>
            <a:lvl6pPr lvl="5" algn="ctr">
              <a:lnSpc>
                <a:spcPct val="90000"/>
              </a:lnSpc>
              <a:spcBef>
                <a:spcPts val="400"/>
              </a:spcBef>
              <a:spcAft>
                <a:spcPts val="0"/>
              </a:spcAft>
              <a:buSzPts val="1620"/>
              <a:buNone/>
              <a:defRPr sz="1800"/>
            </a:lvl6pPr>
            <a:lvl7pPr lvl="6" algn="ctr">
              <a:lnSpc>
                <a:spcPct val="90000"/>
              </a:lnSpc>
              <a:spcBef>
                <a:spcPts val="12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sp>
        <p:nvSpPr>
          <p:cNvPr id="20" name="Google Shape;20;p2"/>
          <p:cNvSpPr/>
          <p:nvPr/>
        </p:nvSpPr>
        <p:spPr>
          <a:xfrm>
            <a:off x="-856342" y="5715000"/>
            <a:ext cx="769258" cy="1143000"/>
          </a:xfrm>
          <a:prstGeom prst="rightArrow">
            <a:avLst>
              <a:gd name="adj1" fmla="val 50000"/>
              <a:gd name="adj2" fmla="val 50000"/>
            </a:avLst>
          </a:prstGeom>
          <a:noFill/>
          <a:ln w="15875"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1" name="Google Shape;21;p2"/>
          <p:cNvSpPr txBox="1">
            <a:spLocks noGrp="1"/>
          </p:cNvSpPr>
          <p:nvPr>
            <p:ph type="sldNum" idx="12"/>
          </p:nvPr>
        </p:nvSpPr>
        <p:spPr>
          <a:xfrm>
            <a:off x="11714698" y="-10633"/>
            <a:ext cx="478248" cy="303027"/>
          </a:xfrm>
          <a:prstGeom prst="rect">
            <a:avLst/>
          </a:prstGeom>
          <a:solidFill>
            <a:srgbClr val="003399"/>
          </a:solidFill>
          <a:ln>
            <a:noFill/>
          </a:ln>
        </p:spPr>
        <p:txBody>
          <a:bodyPr spcFirstLastPara="1" wrap="square" lIns="91425" tIns="45700" rIns="91425" bIns="45700" anchor="ctr" anchorCtr="1">
            <a:noAutofit/>
          </a:bodyPr>
          <a:lstStyle>
            <a:lvl1pPr marL="0" lvl="0" indent="0" algn="l">
              <a:spcBef>
                <a:spcPts val="0"/>
              </a:spcBef>
              <a:buNone/>
              <a:defRPr sz="1200" b="1" i="0" u="none" strike="noStrike" cap="none">
                <a:solidFill>
                  <a:schemeClr val="lt1"/>
                </a:solidFill>
                <a:latin typeface="Twentieth Century"/>
                <a:ea typeface="Twentieth Century"/>
                <a:cs typeface="Twentieth Century"/>
                <a:sym typeface="Twentieth Century"/>
              </a:defRPr>
            </a:lvl1pPr>
            <a:lvl2pPr marL="0" lvl="1" indent="0" algn="l">
              <a:spcBef>
                <a:spcPts val="0"/>
              </a:spcBef>
              <a:buNone/>
              <a:defRPr sz="1200" b="1" i="0" u="none" strike="noStrike" cap="none">
                <a:solidFill>
                  <a:schemeClr val="lt1"/>
                </a:solidFill>
                <a:latin typeface="Twentieth Century"/>
                <a:ea typeface="Twentieth Century"/>
                <a:cs typeface="Twentieth Century"/>
                <a:sym typeface="Twentieth Century"/>
              </a:defRPr>
            </a:lvl2pPr>
            <a:lvl3pPr marL="0" lvl="2" indent="0" algn="l">
              <a:spcBef>
                <a:spcPts val="0"/>
              </a:spcBef>
              <a:buNone/>
              <a:defRPr sz="1200" b="1" i="0" u="none" strike="noStrike" cap="none">
                <a:solidFill>
                  <a:schemeClr val="lt1"/>
                </a:solidFill>
                <a:latin typeface="Twentieth Century"/>
                <a:ea typeface="Twentieth Century"/>
                <a:cs typeface="Twentieth Century"/>
                <a:sym typeface="Twentieth Century"/>
              </a:defRPr>
            </a:lvl3pPr>
            <a:lvl4pPr marL="0" lvl="3" indent="0" algn="l">
              <a:spcBef>
                <a:spcPts val="0"/>
              </a:spcBef>
              <a:buNone/>
              <a:defRPr sz="1200" b="1" i="0" u="none" strike="noStrike" cap="none">
                <a:solidFill>
                  <a:schemeClr val="lt1"/>
                </a:solidFill>
                <a:latin typeface="Twentieth Century"/>
                <a:ea typeface="Twentieth Century"/>
                <a:cs typeface="Twentieth Century"/>
                <a:sym typeface="Twentieth Century"/>
              </a:defRPr>
            </a:lvl4pPr>
            <a:lvl5pPr marL="0" lvl="4" indent="0" algn="l">
              <a:spcBef>
                <a:spcPts val="0"/>
              </a:spcBef>
              <a:buNone/>
              <a:defRPr sz="1200" b="1" i="0" u="none" strike="noStrike" cap="none">
                <a:solidFill>
                  <a:schemeClr val="lt1"/>
                </a:solidFill>
                <a:latin typeface="Twentieth Century"/>
                <a:ea typeface="Twentieth Century"/>
                <a:cs typeface="Twentieth Century"/>
                <a:sym typeface="Twentieth Century"/>
              </a:defRPr>
            </a:lvl5pPr>
            <a:lvl6pPr marL="0" lvl="5" indent="0" algn="l">
              <a:spcBef>
                <a:spcPts val="0"/>
              </a:spcBef>
              <a:buNone/>
              <a:defRPr sz="1200" b="1" i="0" u="none" strike="noStrike" cap="none">
                <a:solidFill>
                  <a:schemeClr val="lt1"/>
                </a:solidFill>
                <a:latin typeface="Twentieth Century"/>
                <a:ea typeface="Twentieth Century"/>
                <a:cs typeface="Twentieth Century"/>
                <a:sym typeface="Twentieth Century"/>
              </a:defRPr>
            </a:lvl6pPr>
            <a:lvl7pPr marL="0" lvl="6" indent="0" algn="l">
              <a:spcBef>
                <a:spcPts val="0"/>
              </a:spcBef>
              <a:buNone/>
              <a:defRPr sz="1200" b="1" i="0" u="none" strike="noStrike" cap="none">
                <a:solidFill>
                  <a:schemeClr val="lt1"/>
                </a:solidFill>
                <a:latin typeface="Twentieth Century"/>
                <a:ea typeface="Twentieth Century"/>
                <a:cs typeface="Twentieth Century"/>
                <a:sym typeface="Twentieth Century"/>
              </a:defRPr>
            </a:lvl7pPr>
            <a:lvl8pPr marL="0" lvl="7" indent="0" algn="l">
              <a:spcBef>
                <a:spcPts val="0"/>
              </a:spcBef>
              <a:buNone/>
              <a:defRPr sz="1200" b="1" i="0" u="none" strike="noStrike" cap="none">
                <a:solidFill>
                  <a:schemeClr val="lt1"/>
                </a:solidFill>
                <a:latin typeface="Twentieth Century"/>
                <a:ea typeface="Twentieth Century"/>
                <a:cs typeface="Twentieth Century"/>
                <a:sym typeface="Twentieth Century"/>
              </a:defRPr>
            </a:lvl8pPr>
            <a:lvl9pPr marL="0" lvl="8" indent="0" algn="l">
              <a:spcBef>
                <a:spcPts val="0"/>
              </a:spcBef>
              <a:buNone/>
              <a:defRPr sz="1200" b="1" i="0" u="none" strike="noStrike" cap="none">
                <a:solidFill>
                  <a:schemeClr val="lt1"/>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5826541"/>
      </p:ext>
    </p:extLst>
  </p:cSld>
  <p:clrMapOvr>
    <a:masterClrMapping/>
  </p:clrMapOvr>
  <p:extLst>
    <p:ext uri="{DCECCB84-F9BA-43D5-87BE-67443E8EF086}">
      <p15:sldGuideLst xmlns:p15="http://schemas.microsoft.com/office/powerpoint/2012/main">
        <p15:guide id="1" orient="horz" pos="360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Content and 1 Picture horizontal with Caption">
  <p:cSld name="Title, Content and 1 Picture horizontal with Caption">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595900" y="247176"/>
            <a:ext cx="10989963" cy="146961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a:spLocks noGrp="1"/>
          </p:cNvSpPr>
          <p:nvPr>
            <p:ph type="pic" idx="2"/>
          </p:nvPr>
        </p:nvSpPr>
        <p:spPr>
          <a:xfrm>
            <a:off x="6256626" y="1962733"/>
            <a:ext cx="5329237" cy="3493874"/>
          </a:xfrm>
          <a:prstGeom prst="rect">
            <a:avLst/>
          </a:prstGeom>
          <a:solidFill>
            <a:srgbClr val="DDEAF6"/>
          </a:solidFill>
          <a:ln>
            <a:noFill/>
          </a:ln>
        </p:spPr>
      </p:sp>
      <p:sp>
        <p:nvSpPr>
          <p:cNvPr id="29" name="Google Shape;29;p4"/>
          <p:cNvSpPr/>
          <p:nvPr/>
        </p:nvSpPr>
        <p:spPr>
          <a:xfrm>
            <a:off x="0" y="0"/>
            <a:ext cx="12192000" cy="219455"/>
          </a:xfrm>
          <a:prstGeom prst="rect">
            <a:avLst/>
          </a:prstGeom>
          <a:solidFill>
            <a:srgbClr val="00168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Arial"/>
              <a:ea typeface="Arial"/>
              <a:cs typeface="Arial"/>
              <a:sym typeface="Arial"/>
            </a:endParaRPr>
          </a:p>
        </p:txBody>
      </p:sp>
      <p:sp>
        <p:nvSpPr>
          <p:cNvPr id="30" name="Google Shape;30;p4"/>
          <p:cNvSpPr/>
          <p:nvPr/>
        </p:nvSpPr>
        <p:spPr>
          <a:xfrm>
            <a:off x="-856342" y="5715000"/>
            <a:ext cx="769258" cy="1143000"/>
          </a:xfrm>
          <a:prstGeom prst="rightArrow">
            <a:avLst>
              <a:gd name="adj1" fmla="val 50000"/>
              <a:gd name="adj2" fmla="val 50000"/>
            </a:avLst>
          </a:prstGeom>
          <a:noFill/>
          <a:ln w="15875"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1" name="Google Shape;31;p4"/>
          <p:cNvSpPr txBox="1">
            <a:spLocks noGrp="1"/>
          </p:cNvSpPr>
          <p:nvPr>
            <p:ph type="body" idx="1"/>
          </p:nvPr>
        </p:nvSpPr>
        <p:spPr>
          <a:xfrm>
            <a:off x="597946" y="1841231"/>
            <a:ext cx="5473002" cy="3889247"/>
          </a:xfrm>
          <a:prstGeom prst="rect">
            <a:avLst/>
          </a:prstGeom>
          <a:noFill/>
          <a:ln>
            <a:noFill/>
          </a:ln>
        </p:spPr>
        <p:txBody>
          <a:bodyPr spcFirstLastPara="1" wrap="square" lIns="45700" tIns="45700" rIns="45700" bIns="45700" anchor="t" anchorCtr="0">
            <a:noAutofit/>
          </a:bodyPr>
          <a:lstStyle>
            <a:lvl1pPr marL="457200" lvl="0" indent="-355600" algn="l">
              <a:lnSpc>
                <a:spcPct val="90000"/>
              </a:lnSpc>
              <a:spcBef>
                <a:spcPts val="1200"/>
              </a:spcBef>
              <a:spcAft>
                <a:spcPts val="0"/>
              </a:spcAft>
              <a:buSzPts val="2000"/>
              <a:buChar char=" "/>
              <a:defRPr sz="2000"/>
            </a:lvl1pPr>
            <a:lvl2pPr marL="914400" lvl="1" indent="-365760" algn="l">
              <a:lnSpc>
                <a:spcPct val="90000"/>
              </a:lnSpc>
              <a:spcBef>
                <a:spcPts val="1200"/>
              </a:spcBef>
              <a:spcAft>
                <a:spcPts val="0"/>
              </a:spcAft>
              <a:buClr>
                <a:srgbClr val="003399"/>
              </a:buClr>
              <a:buSzPts val="2160"/>
              <a:buFont typeface="Calibri"/>
              <a:buChar char="•"/>
              <a:defRPr sz="2000"/>
            </a:lvl2pPr>
            <a:lvl3pPr marL="1371600" lvl="2" indent="-330200" algn="l">
              <a:lnSpc>
                <a:spcPct val="90000"/>
              </a:lnSpc>
              <a:spcBef>
                <a:spcPts val="1200"/>
              </a:spcBef>
              <a:spcAft>
                <a:spcPts val="0"/>
              </a:spcAft>
              <a:buClr>
                <a:srgbClr val="001689"/>
              </a:buClr>
              <a:buSzPts val="1600"/>
              <a:buFont typeface="Courier New"/>
              <a:buChar char="o"/>
              <a:defRPr sz="2000"/>
            </a:lvl3pPr>
            <a:lvl4pPr marL="1828800" lvl="3" indent="-335280" algn="l">
              <a:lnSpc>
                <a:spcPct val="90000"/>
              </a:lnSpc>
              <a:spcBef>
                <a:spcPts val="1200"/>
              </a:spcBef>
              <a:spcAft>
                <a:spcPts val="0"/>
              </a:spcAft>
              <a:buSzPts val="1680"/>
              <a:buChar char="▪"/>
              <a:defRPr sz="2400"/>
            </a:lvl4pPr>
            <a:lvl5pPr marL="2286000" lvl="4" indent="-347979" algn="l">
              <a:lnSpc>
                <a:spcPct val="90000"/>
              </a:lnSpc>
              <a:spcBef>
                <a:spcPts val="400"/>
              </a:spcBef>
              <a:spcAft>
                <a:spcPts val="0"/>
              </a:spcAft>
              <a:buClr>
                <a:srgbClr val="003399"/>
              </a:buClr>
              <a:buSzPts val="1880"/>
              <a:buFont typeface="Noto Sans Symbols"/>
              <a:buChar char="▪"/>
              <a:defRPr sz="2000"/>
            </a:lvl5pPr>
            <a:lvl6pPr marL="2743200" lvl="5" indent="-330200" algn="l">
              <a:lnSpc>
                <a:spcPct val="90000"/>
              </a:lnSpc>
              <a:spcBef>
                <a:spcPts val="400"/>
              </a:spcBef>
              <a:spcAft>
                <a:spcPts val="0"/>
              </a:spcAft>
              <a:buClr>
                <a:srgbClr val="003399"/>
              </a:buClr>
              <a:buSzPts val="1600"/>
              <a:buFont typeface="Courier New"/>
              <a:buChar char="o"/>
              <a:defRPr sz="2000"/>
            </a:lvl6pPr>
            <a:lvl7pPr marL="3200400" lvl="6" indent="-342900" algn="l">
              <a:lnSpc>
                <a:spcPct val="90000"/>
              </a:lnSpc>
              <a:spcBef>
                <a:spcPts val="12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4"/>
          <p:cNvSpPr txBox="1">
            <a:spLocks noGrp="1"/>
          </p:cNvSpPr>
          <p:nvPr>
            <p:ph type="sldNum" idx="12"/>
          </p:nvPr>
        </p:nvSpPr>
        <p:spPr>
          <a:xfrm>
            <a:off x="11714698" y="-10633"/>
            <a:ext cx="478248" cy="303027"/>
          </a:xfrm>
          <a:prstGeom prst="rect">
            <a:avLst/>
          </a:prstGeom>
          <a:solidFill>
            <a:srgbClr val="003399"/>
          </a:solidFill>
          <a:ln>
            <a:noFill/>
          </a:ln>
        </p:spPr>
        <p:txBody>
          <a:bodyPr spcFirstLastPara="1" wrap="square" lIns="91425" tIns="45700" rIns="91425" bIns="45700" anchor="ctr" anchorCtr="1">
            <a:noAutofit/>
          </a:bodyPr>
          <a:lstStyle>
            <a:lvl1pPr marL="0" lvl="0" indent="0" algn="l">
              <a:spcBef>
                <a:spcPts val="0"/>
              </a:spcBef>
              <a:buNone/>
              <a:defRPr sz="1200" b="1" i="0" u="none" strike="noStrike" cap="none">
                <a:solidFill>
                  <a:schemeClr val="lt1"/>
                </a:solidFill>
                <a:latin typeface="Twentieth Century"/>
                <a:ea typeface="Twentieth Century"/>
                <a:cs typeface="Twentieth Century"/>
                <a:sym typeface="Twentieth Century"/>
              </a:defRPr>
            </a:lvl1pPr>
            <a:lvl2pPr marL="0" lvl="1" indent="0" algn="l">
              <a:spcBef>
                <a:spcPts val="0"/>
              </a:spcBef>
              <a:buNone/>
              <a:defRPr sz="1200" b="1" i="0" u="none" strike="noStrike" cap="none">
                <a:solidFill>
                  <a:schemeClr val="lt1"/>
                </a:solidFill>
                <a:latin typeface="Twentieth Century"/>
                <a:ea typeface="Twentieth Century"/>
                <a:cs typeface="Twentieth Century"/>
                <a:sym typeface="Twentieth Century"/>
              </a:defRPr>
            </a:lvl2pPr>
            <a:lvl3pPr marL="0" lvl="2" indent="0" algn="l">
              <a:spcBef>
                <a:spcPts val="0"/>
              </a:spcBef>
              <a:buNone/>
              <a:defRPr sz="1200" b="1" i="0" u="none" strike="noStrike" cap="none">
                <a:solidFill>
                  <a:schemeClr val="lt1"/>
                </a:solidFill>
                <a:latin typeface="Twentieth Century"/>
                <a:ea typeface="Twentieth Century"/>
                <a:cs typeface="Twentieth Century"/>
                <a:sym typeface="Twentieth Century"/>
              </a:defRPr>
            </a:lvl3pPr>
            <a:lvl4pPr marL="0" lvl="3" indent="0" algn="l">
              <a:spcBef>
                <a:spcPts val="0"/>
              </a:spcBef>
              <a:buNone/>
              <a:defRPr sz="1200" b="1" i="0" u="none" strike="noStrike" cap="none">
                <a:solidFill>
                  <a:schemeClr val="lt1"/>
                </a:solidFill>
                <a:latin typeface="Twentieth Century"/>
                <a:ea typeface="Twentieth Century"/>
                <a:cs typeface="Twentieth Century"/>
                <a:sym typeface="Twentieth Century"/>
              </a:defRPr>
            </a:lvl4pPr>
            <a:lvl5pPr marL="0" lvl="4" indent="0" algn="l">
              <a:spcBef>
                <a:spcPts val="0"/>
              </a:spcBef>
              <a:buNone/>
              <a:defRPr sz="1200" b="1" i="0" u="none" strike="noStrike" cap="none">
                <a:solidFill>
                  <a:schemeClr val="lt1"/>
                </a:solidFill>
                <a:latin typeface="Twentieth Century"/>
                <a:ea typeface="Twentieth Century"/>
                <a:cs typeface="Twentieth Century"/>
                <a:sym typeface="Twentieth Century"/>
              </a:defRPr>
            </a:lvl5pPr>
            <a:lvl6pPr marL="0" lvl="5" indent="0" algn="l">
              <a:spcBef>
                <a:spcPts val="0"/>
              </a:spcBef>
              <a:buNone/>
              <a:defRPr sz="1200" b="1" i="0" u="none" strike="noStrike" cap="none">
                <a:solidFill>
                  <a:schemeClr val="lt1"/>
                </a:solidFill>
                <a:latin typeface="Twentieth Century"/>
                <a:ea typeface="Twentieth Century"/>
                <a:cs typeface="Twentieth Century"/>
                <a:sym typeface="Twentieth Century"/>
              </a:defRPr>
            </a:lvl6pPr>
            <a:lvl7pPr marL="0" lvl="6" indent="0" algn="l">
              <a:spcBef>
                <a:spcPts val="0"/>
              </a:spcBef>
              <a:buNone/>
              <a:defRPr sz="1200" b="1" i="0" u="none" strike="noStrike" cap="none">
                <a:solidFill>
                  <a:schemeClr val="lt1"/>
                </a:solidFill>
                <a:latin typeface="Twentieth Century"/>
                <a:ea typeface="Twentieth Century"/>
                <a:cs typeface="Twentieth Century"/>
                <a:sym typeface="Twentieth Century"/>
              </a:defRPr>
            </a:lvl7pPr>
            <a:lvl8pPr marL="0" lvl="7" indent="0" algn="l">
              <a:spcBef>
                <a:spcPts val="0"/>
              </a:spcBef>
              <a:buNone/>
              <a:defRPr sz="1200" b="1" i="0" u="none" strike="noStrike" cap="none">
                <a:solidFill>
                  <a:schemeClr val="lt1"/>
                </a:solidFill>
                <a:latin typeface="Twentieth Century"/>
                <a:ea typeface="Twentieth Century"/>
                <a:cs typeface="Twentieth Century"/>
                <a:sym typeface="Twentieth Century"/>
              </a:defRPr>
            </a:lvl8pPr>
            <a:lvl9pPr marL="0" lvl="8" indent="0" algn="l">
              <a:spcBef>
                <a:spcPts val="0"/>
              </a:spcBef>
              <a:buNone/>
              <a:defRPr sz="1200" b="1" i="0" u="none" strike="noStrike" cap="none">
                <a:solidFill>
                  <a:schemeClr val="lt1"/>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331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12489" y="240004"/>
            <a:ext cx="10978994" cy="151180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12488" y="1841231"/>
            <a:ext cx="10978994" cy="3889247"/>
          </a:xfrm>
          <a:prstGeom prst="rect">
            <a:avLst/>
          </a:prstGeom>
          <a:noFill/>
          <a:ln>
            <a:noFill/>
          </a:ln>
        </p:spPr>
        <p:txBody>
          <a:bodyPr spcFirstLastPara="1" wrap="square" lIns="45700" tIns="45700" rIns="45700" bIns="45700" anchor="t" anchorCtr="0">
            <a:noAutofit/>
          </a:bodyPr>
          <a:lstStyle>
            <a:lvl1pPr marL="457200" lvl="0" indent="-355600" algn="l">
              <a:lnSpc>
                <a:spcPct val="90000"/>
              </a:lnSpc>
              <a:spcBef>
                <a:spcPts val="1200"/>
              </a:spcBef>
              <a:spcAft>
                <a:spcPts val="0"/>
              </a:spcAft>
              <a:buSzPts val="2000"/>
              <a:buChar char=" "/>
              <a:defRPr sz="2000"/>
            </a:lvl1pPr>
            <a:lvl2pPr marL="914400" lvl="1" indent="-365760" algn="l">
              <a:lnSpc>
                <a:spcPct val="90000"/>
              </a:lnSpc>
              <a:spcBef>
                <a:spcPts val="1200"/>
              </a:spcBef>
              <a:spcAft>
                <a:spcPts val="0"/>
              </a:spcAft>
              <a:buClr>
                <a:srgbClr val="003399"/>
              </a:buClr>
              <a:buSzPts val="2160"/>
              <a:buFont typeface="Calibri"/>
              <a:buChar char="•"/>
              <a:defRPr sz="2000"/>
            </a:lvl2pPr>
            <a:lvl3pPr marL="1371600" lvl="2" indent="-330200" algn="l">
              <a:lnSpc>
                <a:spcPct val="90000"/>
              </a:lnSpc>
              <a:spcBef>
                <a:spcPts val="1200"/>
              </a:spcBef>
              <a:spcAft>
                <a:spcPts val="0"/>
              </a:spcAft>
              <a:buClr>
                <a:srgbClr val="001689"/>
              </a:buClr>
              <a:buSzPts val="1600"/>
              <a:buFont typeface="Courier New"/>
              <a:buChar char="o"/>
              <a:defRPr sz="2000"/>
            </a:lvl3pPr>
            <a:lvl4pPr marL="1828800" lvl="3" indent="-335280" algn="l">
              <a:lnSpc>
                <a:spcPct val="90000"/>
              </a:lnSpc>
              <a:spcBef>
                <a:spcPts val="1200"/>
              </a:spcBef>
              <a:spcAft>
                <a:spcPts val="0"/>
              </a:spcAft>
              <a:buSzPts val="1680"/>
              <a:buChar char="▪"/>
              <a:defRPr sz="2400"/>
            </a:lvl4pPr>
            <a:lvl5pPr marL="2286000" lvl="4" indent="-347979" algn="l">
              <a:lnSpc>
                <a:spcPct val="90000"/>
              </a:lnSpc>
              <a:spcBef>
                <a:spcPts val="400"/>
              </a:spcBef>
              <a:spcAft>
                <a:spcPts val="0"/>
              </a:spcAft>
              <a:buClr>
                <a:srgbClr val="003399"/>
              </a:buClr>
              <a:buSzPts val="1880"/>
              <a:buFont typeface="Noto Sans Symbols"/>
              <a:buChar char="▪"/>
              <a:defRPr sz="2000"/>
            </a:lvl5pPr>
            <a:lvl6pPr marL="2743200" lvl="5" indent="-330200" algn="l">
              <a:lnSpc>
                <a:spcPct val="90000"/>
              </a:lnSpc>
              <a:spcBef>
                <a:spcPts val="400"/>
              </a:spcBef>
              <a:spcAft>
                <a:spcPts val="0"/>
              </a:spcAft>
              <a:buClr>
                <a:srgbClr val="003399"/>
              </a:buClr>
              <a:buSzPts val="1600"/>
              <a:buFont typeface="Courier New"/>
              <a:buChar char="o"/>
              <a:defRPr sz="2000"/>
            </a:lvl6pPr>
            <a:lvl7pPr marL="3200400" lvl="6" indent="-342900" algn="l">
              <a:lnSpc>
                <a:spcPct val="90000"/>
              </a:lnSpc>
              <a:spcBef>
                <a:spcPts val="12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5" name="Google Shape;25;p3"/>
          <p:cNvSpPr txBox="1">
            <a:spLocks noGrp="1"/>
          </p:cNvSpPr>
          <p:nvPr>
            <p:ph type="sldNum" idx="12"/>
          </p:nvPr>
        </p:nvSpPr>
        <p:spPr>
          <a:xfrm>
            <a:off x="11722395" y="-12602"/>
            <a:ext cx="475488" cy="301752"/>
          </a:xfrm>
          <a:prstGeom prst="rect">
            <a:avLst/>
          </a:prstGeom>
          <a:solidFill>
            <a:srgbClr val="003399"/>
          </a:solidFill>
          <a:ln>
            <a:noFill/>
          </a:ln>
        </p:spPr>
        <p:txBody>
          <a:bodyPr spcFirstLastPara="1" wrap="square" lIns="0" tIns="45700" rIns="0" bIns="45700" anchor="ctr" anchorCtr="1">
            <a:noAutofit/>
          </a:bodyPr>
          <a:lstStyle>
            <a:lvl1pPr marL="0" lvl="0" indent="0" algn="l">
              <a:spcBef>
                <a:spcPts val="0"/>
              </a:spcBef>
              <a:buNone/>
              <a:defRPr sz="1200" b="1" i="0" u="none" strike="noStrike" cap="none">
                <a:solidFill>
                  <a:schemeClr val="lt1"/>
                </a:solidFill>
                <a:latin typeface="Twentieth Century"/>
                <a:ea typeface="Twentieth Century"/>
                <a:cs typeface="Twentieth Century"/>
                <a:sym typeface="Twentieth Century"/>
              </a:defRPr>
            </a:lvl1pPr>
            <a:lvl2pPr marL="0" lvl="1" indent="0" algn="l">
              <a:spcBef>
                <a:spcPts val="0"/>
              </a:spcBef>
              <a:buNone/>
              <a:defRPr sz="1200" b="1" i="0" u="none" strike="noStrike" cap="none">
                <a:solidFill>
                  <a:schemeClr val="lt1"/>
                </a:solidFill>
                <a:latin typeface="Twentieth Century"/>
                <a:ea typeface="Twentieth Century"/>
                <a:cs typeface="Twentieth Century"/>
                <a:sym typeface="Twentieth Century"/>
              </a:defRPr>
            </a:lvl2pPr>
            <a:lvl3pPr marL="0" lvl="2" indent="0" algn="l">
              <a:spcBef>
                <a:spcPts val="0"/>
              </a:spcBef>
              <a:buNone/>
              <a:defRPr sz="1200" b="1" i="0" u="none" strike="noStrike" cap="none">
                <a:solidFill>
                  <a:schemeClr val="lt1"/>
                </a:solidFill>
                <a:latin typeface="Twentieth Century"/>
                <a:ea typeface="Twentieth Century"/>
                <a:cs typeface="Twentieth Century"/>
                <a:sym typeface="Twentieth Century"/>
              </a:defRPr>
            </a:lvl3pPr>
            <a:lvl4pPr marL="0" lvl="3" indent="0" algn="l">
              <a:spcBef>
                <a:spcPts val="0"/>
              </a:spcBef>
              <a:buNone/>
              <a:defRPr sz="1200" b="1" i="0" u="none" strike="noStrike" cap="none">
                <a:solidFill>
                  <a:schemeClr val="lt1"/>
                </a:solidFill>
                <a:latin typeface="Twentieth Century"/>
                <a:ea typeface="Twentieth Century"/>
                <a:cs typeface="Twentieth Century"/>
                <a:sym typeface="Twentieth Century"/>
              </a:defRPr>
            </a:lvl4pPr>
            <a:lvl5pPr marL="0" lvl="4" indent="0" algn="l">
              <a:spcBef>
                <a:spcPts val="0"/>
              </a:spcBef>
              <a:buNone/>
              <a:defRPr sz="1200" b="1" i="0" u="none" strike="noStrike" cap="none">
                <a:solidFill>
                  <a:schemeClr val="lt1"/>
                </a:solidFill>
                <a:latin typeface="Twentieth Century"/>
                <a:ea typeface="Twentieth Century"/>
                <a:cs typeface="Twentieth Century"/>
                <a:sym typeface="Twentieth Century"/>
              </a:defRPr>
            </a:lvl5pPr>
            <a:lvl6pPr marL="0" lvl="5" indent="0" algn="l">
              <a:spcBef>
                <a:spcPts val="0"/>
              </a:spcBef>
              <a:buNone/>
              <a:defRPr sz="1200" b="1" i="0" u="none" strike="noStrike" cap="none">
                <a:solidFill>
                  <a:schemeClr val="lt1"/>
                </a:solidFill>
                <a:latin typeface="Twentieth Century"/>
                <a:ea typeface="Twentieth Century"/>
                <a:cs typeface="Twentieth Century"/>
                <a:sym typeface="Twentieth Century"/>
              </a:defRPr>
            </a:lvl6pPr>
            <a:lvl7pPr marL="0" lvl="6" indent="0" algn="l">
              <a:spcBef>
                <a:spcPts val="0"/>
              </a:spcBef>
              <a:buNone/>
              <a:defRPr sz="1200" b="1" i="0" u="none" strike="noStrike" cap="none">
                <a:solidFill>
                  <a:schemeClr val="lt1"/>
                </a:solidFill>
                <a:latin typeface="Twentieth Century"/>
                <a:ea typeface="Twentieth Century"/>
                <a:cs typeface="Twentieth Century"/>
                <a:sym typeface="Twentieth Century"/>
              </a:defRPr>
            </a:lvl7pPr>
            <a:lvl8pPr marL="0" lvl="7" indent="0" algn="l">
              <a:spcBef>
                <a:spcPts val="0"/>
              </a:spcBef>
              <a:buNone/>
              <a:defRPr sz="1200" b="1" i="0" u="none" strike="noStrike" cap="none">
                <a:solidFill>
                  <a:schemeClr val="lt1"/>
                </a:solidFill>
                <a:latin typeface="Twentieth Century"/>
                <a:ea typeface="Twentieth Century"/>
                <a:cs typeface="Twentieth Century"/>
                <a:sym typeface="Twentieth Century"/>
              </a:defRPr>
            </a:lvl8pPr>
            <a:lvl9pPr marL="0" lvl="8" indent="0" algn="l">
              <a:spcBef>
                <a:spcPts val="0"/>
              </a:spcBef>
              <a:buNone/>
              <a:defRPr sz="1200" b="1" i="0" u="none" strike="noStrike" cap="none">
                <a:solidFill>
                  <a:schemeClr val="lt1"/>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138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ntent boxes">
  <p:cSld name="Title and Two Content boxe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2901" y="240004"/>
            <a:ext cx="10999091" cy="15087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2998" y="1841231"/>
            <a:ext cx="5264079" cy="3873769"/>
          </a:xfrm>
          <a:prstGeom prst="rect">
            <a:avLst/>
          </a:prstGeom>
          <a:noFill/>
          <a:ln>
            <a:noFill/>
          </a:ln>
        </p:spPr>
        <p:txBody>
          <a:bodyPr spcFirstLastPara="1" wrap="square" lIns="45700" tIns="45700" rIns="45700" bIns="45700" anchor="t" anchorCtr="0">
            <a:noAutofit/>
          </a:bodyPr>
          <a:lstStyle>
            <a:lvl1pPr marL="457200" lvl="0" indent="-355600" algn="l">
              <a:lnSpc>
                <a:spcPct val="90000"/>
              </a:lnSpc>
              <a:spcBef>
                <a:spcPts val="1200"/>
              </a:spcBef>
              <a:spcAft>
                <a:spcPts val="0"/>
              </a:spcAft>
              <a:buSzPts val="2000"/>
              <a:buChar char=" "/>
              <a:defRPr sz="2000"/>
            </a:lvl1pPr>
            <a:lvl2pPr marL="914400" lvl="1" indent="-365760" algn="l">
              <a:lnSpc>
                <a:spcPct val="90000"/>
              </a:lnSpc>
              <a:spcBef>
                <a:spcPts val="1200"/>
              </a:spcBef>
              <a:spcAft>
                <a:spcPts val="0"/>
              </a:spcAft>
              <a:buClr>
                <a:srgbClr val="003399"/>
              </a:buClr>
              <a:buSzPts val="2160"/>
              <a:buFont typeface="Calibri"/>
              <a:buChar char="•"/>
              <a:defRPr sz="2000"/>
            </a:lvl2pPr>
            <a:lvl3pPr marL="1371600" lvl="2" indent="-330200" algn="l">
              <a:lnSpc>
                <a:spcPct val="90000"/>
              </a:lnSpc>
              <a:spcBef>
                <a:spcPts val="1200"/>
              </a:spcBef>
              <a:spcAft>
                <a:spcPts val="0"/>
              </a:spcAft>
              <a:buClr>
                <a:srgbClr val="001689"/>
              </a:buClr>
              <a:buSzPts val="1600"/>
              <a:buFont typeface="Courier New"/>
              <a:buChar char="o"/>
              <a:defRPr sz="2000"/>
            </a:lvl3pPr>
            <a:lvl4pPr marL="1828800" lvl="3" indent="-335280" algn="l">
              <a:lnSpc>
                <a:spcPct val="90000"/>
              </a:lnSpc>
              <a:spcBef>
                <a:spcPts val="1200"/>
              </a:spcBef>
              <a:spcAft>
                <a:spcPts val="0"/>
              </a:spcAft>
              <a:buSzPts val="1680"/>
              <a:buChar char="▪"/>
              <a:defRPr sz="2400"/>
            </a:lvl4pPr>
            <a:lvl5pPr marL="2286000" lvl="4" indent="-347979" algn="l">
              <a:lnSpc>
                <a:spcPct val="90000"/>
              </a:lnSpc>
              <a:spcBef>
                <a:spcPts val="400"/>
              </a:spcBef>
              <a:spcAft>
                <a:spcPts val="0"/>
              </a:spcAft>
              <a:buClr>
                <a:srgbClr val="003399"/>
              </a:buClr>
              <a:buSzPts val="1880"/>
              <a:buFont typeface="Noto Sans Symbols"/>
              <a:buChar char="▪"/>
              <a:defRPr sz="2000"/>
            </a:lvl5pPr>
            <a:lvl6pPr marL="2743200" lvl="5" indent="-330200" algn="l">
              <a:lnSpc>
                <a:spcPct val="90000"/>
              </a:lnSpc>
              <a:spcBef>
                <a:spcPts val="400"/>
              </a:spcBef>
              <a:spcAft>
                <a:spcPts val="0"/>
              </a:spcAft>
              <a:buClr>
                <a:srgbClr val="003399"/>
              </a:buClr>
              <a:buSzPts val="1600"/>
              <a:buFont typeface="Courier New"/>
              <a:buChar char="o"/>
              <a:defRPr sz="2000"/>
            </a:lvl6pPr>
            <a:lvl7pPr marL="3200400" lvl="6" indent="-342900" algn="l">
              <a:lnSpc>
                <a:spcPct val="90000"/>
              </a:lnSpc>
              <a:spcBef>
                <a:spcPts val="12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5"/>
          <p:cNvSpPr txBox="1">
            <a:spLocks noGrp="1"/>
          </p:cNvSpPr>
          <p:nvPr>
            <p:ph type="body" idx="2"/>
          </p:nvPr>
        </p:nvSpPr>
        <p:spPr>
          <a:xfrm>
            <a:off x="6304924" y="1872340"/>
            <a:ext cx="5297067" cy="3842660"/>
          </a:xfrm>
          <a:prstGeom prst="rect">
            <a:avLst/>
          </a:prstGeom>
          <a:noFill/>
          <a:ln>
            <a:noFill/>
          </a:ln>
        </p:spPr>
        <p:txBody>
          <a:bodyPr spcFirstLastPara="1" wrap="square" lIns="45700" tIns="45700" rIns="45700" bIns="45700" anchor="t" anchorCtr="0">
            <a:noAutofit/>
          </a:bodyPr>
          <a:lstStyle>
            <a:lvl1pPr marL="457200" lvl="0" indent="-355600" algn="l">
              <a:lnSpc>
                <a:spcPct val="90000"/>
              </a:lnSpc>
              <a:spcBef>
                <a:spcPts val="1200"/>
              </a:spcBef>
              <a:spcAft>
                <a:spcPts val="0"/>
              </a:spcAft>
              <a:buSzPts val="2000"/>
              <a:buChar char=" "/>
              <a:defRPr sz="2000"/>
            </a:lvl1pPr>
            <a:lvl2pPr marL="914400" lvl="1" indent="-365760" algn="l">
              <a:lnSpc>
                <a:spcPct val="90000"/>
              </a:lnSpc>
              <a:spcBef>
                <a:spcPts val="1200"/>
              </a:spcBef>
              <a:spcAft>
                <a:spcPts val="0"/>
              </a:spcAft>
              <a:buClr>
                <a:srgbClr val="003399"/>
              </a:buClr>
              <a:buSzPts val="2160"/>
              <a:buFont typeface="Calibri"/>
              <a:buChar char="•"/>
              <a:defRPr sz="2000"/>
            </a:lvl2pPr>
            <a:lvl3pPr marL="1371600" lvl="2" indent="-330200" algn="l">
              <a:lnSpc>
                <a:spcPct val="90000"/>
              </a:lnSpc>
              <a:spcBef>
                <a:spcPts val="1200"/>
              </a:spcBef>
              <a:spcAft>
                <a:spcPts val="0"/>
              </a:spcAft>
              <a:buClr>
                <a:srgbClr val="001689"/>
              </a:buClr>
              <a:buSzPts val="1600"/>
              <a:buFont typeface="Courier New"/>
              <a:buChar char="o"/>
              <a:defRPr sz="2000"/>
            </a:lvl3pPr>
            <a:lvl4pPr marL="1828800" lvl="3" indent="-335280" algn="l">
              <a:lnSpc>
                <a:spcPct val="90000"/>
              </a:lnSpc>
              <a:spcBef>
                <a:spcPts val="1200"/>
              </a:spcBef>
              <a:spcAft>
                <a:spcPts val="0"/>
              </a:spcAft>
              <a:buSzPts val="1680"/>
              <a:buChar char="▪"/>
              <a:defRPr sz="2400"/>
            </a:lvl4pPr>
            <a:lvl5pPr marL="2286000" lvl="4" indent="-347979" algn="l">
              <a:lnSpc>
                <a:spcPct val="90000"/>
              </a:lnSpc>
              <a:spcBef>
                <a:spcPts val="400"/>
              </a:spcBef>
              <a:spcAft>
                <a:spcPts val="0"/>
              </a:spcAft>
              <a:buClr>
                <a:srgbClr val="003399"/>
              </a:buClr>
              <a:buSzPts val="1880"/>
              <a:buFont typeface="Noto Sans Symbols"/>
              <a:buChar char="▪"/>
              <a:defRPr sz="2000"/>
            </a:lvl5pPr>
            <a:lvl6pPr marL="2743200" lvl="5" indent="-330200" algn="l">
              <a:lnSpc>
                <a:spcPct val="90000"/>
              </a:lnSpc>
              <a:spcBef>
                <a:spcPts val="400"/>
              </a:spcBef>
              <a:spcAft>
                <a:spcPts val="0"/>
              </a:spcAft>
              <a:buClr>
                <a:srgbClr val="003399"/>
              </a:buClr>
              <a:buSzPts val="1600"/>
              <a:buFont typeface="Courier New"/>
              <a:buChar char="o"/>
              <a:defRPr sz="2000"/>
            </a:lvl6pPr>
            <a:lvl7pPr marL="3200400" lvl="6" indent="-342900" algn="l">
              <a:lnSpc>
                <a:spcPct val="90000"/>
              </a:lnSpc>
              <a:spcBef>
                <a:spcPts val="12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5"/>
          <p:cNvSpPr txBox="1">
            <a:spLocks noGrp="1"/>
          </p:cNvSpPr>
          <p:nvPr>
            <p:ph type="sldNum" idx="12"/>
          </p:nvPr>
        </p:nvSpPr>
        <p:spPr>
          <a:xfrm>
            <a:off x="11714698" y="-21266"/>
            <a:ext cx="478248" cy="303027"/>
          </a:xfrm>
          <a:prstGeom prst="rect">
            <a:avLst/>
          </a:prstGeom>
          <a:solidFill>
            <a:srgbClr val="003399"/>
          </a:solidFill>
          <a:ln>
            <a:noFill/>
          </a:ln>
        </p:spPr>
        <p:txBody>
          <a:bodyPr spcFirstLastPara="1" wrap="square" lIns="91425" tIns="45700" rIns="91425" bIns="45700" anchor="ctr" anchorCtr="1">
            <a:noAutofit/>
          </a:bodyPr>
          <a:lstStyle>
            <a:lvl1pPr marL="0" lvl="0" indent="0" algn="l">
              <a:spcBef>
                <a:spcPts val="0"/>
              </a:spcBef>
              <a:buNone/>
              <a:defRPr sz="1200" b="1" i="0" u="none" strike="noStrike" cap="none">
                <a:solidFill>
                  <a:schemeClr val="lt1"/>
                </a:solidFill>
                <a:latin typeface="Twentieth Century"/>
                <a:ea typeface="Twentieth Century"/>
                <a:cs typeface="Twentieth Century"/>
                <a:sym typeface="Twentieth Century"/>
              </a:defRPr>
            </a:lvl1pPr>
            <a:lvl2pPr marL="0" lvl="1" indent="0" algn="l">
              <a:spcBef>
                <a:spcPts val="0"/>
              </a:spcBef>
              <a:buNone/>
              <a:defRPr sz="1200" b="1" i="0" u="none" strike="noStrike" cap="none">
                <a:solidFill>
                  <a:schemeClr val="lt1"/>
                </a:solidFill>
                <a:latin typeface="Twentieth Century"/>
                <a:ea typeface="Twentieth Century"/>
                <a:cs typeface="Twentieth Century"/>
                <a:sym typeface="Twentieth Century"/>
              </a:defRPr>
            </a:lvl2pPr>
            <a:lvl3pPr marL="0" lvl="2" indent="0" algn="l">
              <a:spcBef>
                <a:spcPts val="0"/>
              </a:spcBef>
              <a:buNone/>
              <a:defRPr sz="1200" b="1" i="0" u="none" strike="noStrike" cap="none">
                <a:solidFill>
                  <a:schemeClr val="lt1"/>
                </a:solidFill>
                <a:latin typeface="Twentieth Century"/>
                <a:ea typeface="Twentieth Century"/>
                <a:cs typeface="Twentieth Century"/>
                <a:sym typeface="Twentieth Century"/>
              </a:defRPr>
            </a:lvl3pPr>
            <a:lvl4pPr marL="0" lvl="3" indent="0" algn="l">
              <a:spcBef>
                <a:spcPts val="0"/>
              </a:spcBef>
              <a:buNone/>
              <a:defRPr sz="1200" b="1" i="0" u="none" strike="noStrike" cap="none">
                <a:solidFill>
                  <a:schemeClr val="lt1"/>
                </a:solidFill>
                <a:latin typeface="Twentieth Century"/>
                <a:ea typeface="Twentieth Century"/>
                <a:cs typeface="Twentieth Century"/>
                <a:sym typeface="Twentieth Century"/>
              </a:defRPr>
            </a:lvl4pPr>
            <a:lvl5pPr marL="0" lvl="4" indent="0" algn="l">
              <a:spcBef>
                <a:spcPts val="0"/>
              </a:spcBef>
              <a:buNone/>
              <a:defRPr sz="1200" b="1" i="0" u="none" strike="noStrike" cap="none">
                <a:solidFill>
                  <a:schemeClr val="lt1"/>
                </a:solidFill>
                <a:latin typeface="Twentieth Century"/>
                <a:ea typeface="Twentieth Century"/>
                <a:cs typeface="Twentieth Century"/>
                <a:sym typeface="Twentieth Century"/>
              </a:defRPr>
            </a:lvl5pPr>
            <a:lvl6pPr marL="0" lvl="5" indent="0" algn="l">
              <a:spcBef>
                <a:spcPts val="0"/>
              </a:spcBef>
              <a:buNone/>
              <a:defRPr sz="1200" b="1" i="0" u="none" strike="noStrike" cap="none">
                <a:solidFill>
                  <a:schemeClr val="lt1"/>
                </a:solidFill>
                <a:latin typeface="Twentieth Century"/>
                <a:ea typeface="Twentieth Century"/>
                <a:cs typeface="Twentieth Century"/>
                <a:sym typeface="Twentieth Century"/>
              </a:defRPr>
            </a:lvl6pPr>
            <a:lvl7pPr marL="0" lvl="6" indent="0" algn="l">
              <a:spcBef>
                <a:spcPts val="0"/>
              </a:spcBef>
              <a:buNone/>
              <a:defRPr sz="1200" b="1" i="0" u="none" strike="noStrike" cap="none">
                <a:solidFill>
                  <a:schemeClr val="lt1"/>
                </a:solidFill>
                <a:latin typeface="Twentieth Century"/>
                <a:ea typeface="Twentieth Century"/>
                <a:cs typeface="Twentieth Century"/>
                <a:sym typeface="Twentieth Century"/>
              </a:defRPr>
            </a:lvl7pPr>
            <a:lvl8pPr marL="0" lvl="7" indent="0" algn="l">
              <a:spcBef>
                <a:spcPts val="0"/>
              </a:spcBef>
              <a:buNone/>
              <a:defRPr sz="1200" b="1" i="0" u="none" strike="noStrike" cap="none">
                <a:solidFill>
                  <a:schemeClr val="lt1"/>
                </a:solidFill>
                <a:latin typeface="Twentieth Century"/>
                <a:ea typeface="Twentieth Century"/>
                <a:cs typeface="Twentieth Century"/>
                <a:sym typeface="Twentieth Century"/>
              </a:defRPr>
            </a:lvl8pPr>
            <a:lvl9pPr marL="0" lvl="8" indent="0" algn="l">
              <a:spcBef>
                <a:spcPts val="0"/>
              </a:spcBef>
              <a:buNone/>
              <a:defRPr sz="1200" b="1" i="0" u="none" strike="noStrike" cap="none">
                <a:solidFill>
                  <a:schemeClr val="lt1"/>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102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 Columns) ">
    <p:spTree>
      <p:nvGrpSpPr>
        <p:cNvPr id="1" name=""/>
        <p:cNvGrpSpPr/>
        <p:nvPr/>
      </p:nvGrpSpPr>
      <p:grpSpPr>
        <a:xfrm>
          <a:off x="0" y="0"/>
          <a:ext cx="0" cy="0"/>
          <a:chOff x="0" y="0"/>
          <a:chExt cx="0" cy="0"/>
        </a:xfrm>
      </p:grpSpPr>
      <p:pic>
        <p:nvPicPr>
          <p:cNvPr id="12" name="Picture 11" descr="A screenshot of a computer&#10;&#10;Description automatically generated with medium confidence">
            <a:extLst>
              <a:ext uri="{FF2B5EF4-FFF2-40B4-BE49-F238E27FC236}">
                <a16:creationId xmlns:a16="http://schemas.microsoft.com/office/drawing/2014/main" id="{9F7EF5A6-CEFC-2741-AA4A-9189DA7564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69218E-4DAD-1B41-B101-33992F681D1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C6D903-2C05-F74C-8248-D9729B75B684}"/>
              </a:ext>
            </a:extLst>
          </p:cNvPr>
          <p:cNvSpPr>
            <a:spLocks noGrp="1"/>
          </p:cNvSpPr>
          <p:nvPr>
            <p:ph idx="1"/>
          </p:nvPr>
        </p:nvSpPr>
        <p:spPr>
          <a:xfrm>
            <a:off x="838200" y="1825625"/>
            <a:ext cx="5169131" cy="34280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5DAD-0D1B-DB4B-A5B2-397AD5A5895C}"/>
              </a:ext>
            </a:extLst>
          </p:cNvPr>
          <p:cNvSpPr>
            <a:spLocks noGrp="1"/>
          </p:cNvSpPr>
          <p:nvPr>
            <p:ph type="dt" sz="half" idx="10"/>
          </p:nvPr>
        </p:nvSpPr>
        <p:spPr>
          <a:xfrm>
            <a:off x="2190832" y="6356349"/>
            <a:ext cx="1476888"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400E4102-C838-F746-8B8A-1E0ABFD51619}"/>
              </a:ext>
            </a:extLst>
          </p:cNvPr>
          <p:cNvSpPr>
            <a:spLocks noGrp="1"/>
          </p:cNvSpPr>
          <p:nvPr>
            <p:ph type="ftr" sz="quarter" idx="11"/>
          </p:nvPr>
        </p:nvSpPr>
        <p:spPr>
          <a:xfrm>
            <a:off x="4104622" y="6361774"/>
            <a:ext cx="4319844"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0AC4502-F975-C343-AD6F-EC88F36D1182}"/>
              </a:ext>
            </a:extLst>
          </p:cNvPr>
          <p:cNvSpPr>
            <a:spLocks noGrp="1"/>
          </p:cNvSpPr>
          <p:nvPr>
            <p:ph type="sldNum" sz="quarter" idx="12"/>
          </p:nvPr>
        </p:nvSpPr>
        <p:spPr>
          <a:xfrm>
            <a:off x="8861368" y="6356349"/>
            <a:ext cx="1139662"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1" name="Content Placeholder 2">
            <a:extLst>
              <a:ext uri="{FF2B5EF4-FFF2-40B4-BE49-F238E27FC236}">
                <a16:creationId xmlns:a16="http://schemas.microsoft.com/office/drawing/2014/main" id="{160DEBAB-7274-A649-BE45-9326B626801E}"/>
              </a:ext>
            </a:extLst>
          </p:cNvPr>
          <p:cNvSpPr>
            <a:spLocks noGrp="1"/>
          </p:cNvSpPr>
          <p:nvPr>
            <p:ph idx="13"/>
          </p:nvPr>
        </p:nvSpPr>
        <p:spPr>
          <a:xfrm>
            <a:off x="6184668" y="1825625"/>
            <a:ext cx="5169131" cy="34280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79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3 Columns) ">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069BF6FB-2D9B-5343-895E-2A4AF1C0E8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69218E-4DAD-1B41-B101-33992F681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6D903-2C05-F74C-8248-D9729B75B684}"/>
              </a:ext>
            </a:extLst>
          </p:cNvPr>
          <p:cNvSpPr>
            <a:spLocks noGrp="1"/>
          </p:cNvSpPr>
          <p:nvPr>
            <p:ph idx="1"/>
          </p:nvPr>
        </p:nvSpPr>
        <p:spPr>
          <a:xfrm>
            <a:off x="838200" y="1825625"/>
            <a:ext cx="3266422" cy="3428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75DAD-0D1B-DB4B-A5B2-397AD5A5895C}"/>
              </a:ext>
            </a:extLst>
          </p:cNvPr>
          <p:cNvSpPr>
            <a:spLocks noGrp="1"/>
          </p:cNvSpPr>
          <p:nvPr>
            <p:ph type="dt" sz="half" idx="10"/>
          </p:nvPr>
        </p:nvSpPr>
        <p:spPr>
          <a:xfrm>
            <a:off x="2190832" y="6356349"/>
            <a:ext cx="1476888" cy="365125"/>
          </a:xfrm>
        </p:spPr>
        <p:txBody>
          <a:bodyPr/>
          <a:lstStyle>
            <a:lvl1pPr>
              <a:defRPr>
                <a:solidFill>
                  <a:schemeClr val="bg1"/>
                </a:solidFill>
              </a:defRPr>
            </a:lvl1pPr>
          </a:lstStyle>
          <a:p>
            <a:fld id="{F0C871D8-B6D8-F340-A1EA-481CE5CFB8FA}" type="datetimeFigureOut">
              <a:rPr lang="en-US" smtClean="0"/>
              <a:pPr/>
              <a:t>4/25/2023</a:t>
            </a:fld>
            <a:endParaRPr lang="en-US"/>
          </a:p>
        </p:txBody>
      </p:sp>
      <p:sp>
        <p:nvSpPr>
          <p:cNvPr id="5" name="Footer Placeholder 4">
            <a:extLst>
              <a:ext uri="{FF2B5EF4-FFF2-40B4-BE49-F238E27FC236}">
                <a16:creationId xmlns:a16="http://schemas.microsoft.com/office/drawing/2014/main" id="{400E4102-C838-F746-8B8A-1E0ABFD51619}"/>
              </a:ext>
            </a:extLst>
          </p:cNvPr>
          <p:cNvSpPr>
            <a:spLocks noGrp="1"/>
          </p:cNvSpPr>
          <p:nvPr>
            <p:ph type="ftr" sz="quarter" idx="11"/>
          </p:nvPr>
        </p:nvSpPr>
        <p:spPr>
          <a:xfrm>
            <a:off x="4104622" y="6361774"/>
            <a:ext cx="4319844"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0AC4502-F975-C343-AD6F-EC88F36D1182}"/>
              </a:ext>
            </a:extLst>
          </p:cNvPr>
          <p:cNvSpPr>
            <a:spLocks noGrp="1"/>
          </p:cNvSpPr>
          <p:nvPr>
            <p:ph type="sldNum" sz="quarter" idx="12"/>
          </p:nvPr>
        </p:nvSpPr>
        <p:spPr>
          <a:xfrm>
            <a:off x="8861368" y="6356349"/>
            <a:ext cx="1139662" cy="365125"/>
          </a:xfrm>
        </p:spPr>
        <p:txBody>
          <a:bodyPr/>
          <a:lstStyle>
            <a:lvl1pPr>
              <a:defRPr>
                <a:solidFill>
                  <a:schemeClr val="bg1"/>
                </a:solidFill>
              </a:defRPr>
            </a:lvl1pPr>
          </a:lstStyle>
          <a:p>
            <a:fld id="{EF211320-63FE-0A4D-8A93-EDF8DC382B11}" type="slidenum">
              <a:rPr lang="en-US" smtClean="0"/>
              <a:pPr/>
              <a:t>‹#›</a:t>
            </a:fld>
            <a:endParaRPr lang="en-US"/>
          </a:p>
        </p:txBody>
      </p:sp>
      <p:sp>
        <p:nvSpPr>
          <p:cNvPr id="11" name="Content Placeholder 2">
            <a:extLst>
              <a:ext uri="{FF2B5EF4-FFF2-40B4-BE49-F238E27FC236}">
                <a16:creationId xmlns:a16="http://schemas.microsoft.com/office/drawing/2014/main" id="{14BAE6A6-F645-E347-9B73-16DF75DC31B7}"/>
              </a:ext>
            </a:extLst>
          </p:cNvPr>
          <p:cNvSpPr>
            <a:spLocks noGrp="1"/>
          </p:cNvSpPr>
          <p:nvPr>
            <p:ph idx="13"/>
          </p:nvPr>
        </p:nvSpPr>
        <p:spPr>
          <a:xfrm>
            <a:off x="4429779" y="1825625"/>
            <a:ext cx="3334308" cy="3428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2566447C-5F5E-244E-85D5-B51941B35D27}"/>
              </a:ext>
            </a:extLst>
          </p:cNvPr>
          <p:cNvSpPr>
            <a:spLocks noGrp="1"/>
          </p:cNvSpPr>
          <p:nvPr>
            <p:ph idx="14"/>
          </p:nvPr>
        </p:nvSpPr>
        <p:spPr>
          <a:xfrm>
            <a:off x="8087380" y="1830763"/>
            <a:ext cx="3266422" cy="3428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23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3 Titles and Content Boxes)">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7CD22690-7423-454C-B12E-536FA0BE9A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376844" y="6353464"/>
            <a:ext cx="2743200" cy="365125"/>
          </a:xfrm>
        </p:spPr>
        <p:txBody>
          <a:bodyPr anchor="b"/>
          <a:lstStyle>
            <a:lvl1pPr>
              <a:defRPr>
                <a:solidFill>
                  <a:schemeClr val="tx1">
                    <a:lumMod val="75000"/>
                    <a:lumOff val="25000"/>
                  </a:schemeClr>
                </a:solidFill>
              </a:defRPr>
            </a:lvl1pPr>
          </a:lstStyle>
          <a:p>
            <a:fld id="{F0C871D8-B6D8-F340-A1EA-481CE5CFB8FA}" type="datetimeFigureOut">
              <a:rPr lang="en-US" smtClean="0"/>
              <a:pPr/>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p:txBody>
          <a:bodyPr anchor="b"/>
          <a:lstStyle>
            <a:lvl1pPr>
              <a:defRPr>
                <a:solidFill>
                  <a:schemeClr val="tx1">
                    <a:lumMod val="75000"/>
                    <a:lumOff val="25000"/>
                  </a:schemeClr>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9071956" y="6364317"/>
            <a:ext cx="2743200" cy="365125"/>
          </a:xfrm>
        </p:spPr>
        <p:txBody>
          <a:bodyPr anchor="b"/>
          <a:lstStyle>
            <a:lvl1pPr>
              <a:defRPr>
                <a:solidFill>
                  <a:schemeClr val="tx1">
                    <a:lumMod val="75000"/>
                    <a:lumOff val="25000"/>
                  </a:schemeClr>
                </a:solidFill>
              </a:defRPr>
            </a:lvl1pPr>
          </a:lstStyle>
          <a:p>
            <a:fld id="{EF211320-63FE-0A4D-8A93-EDF8DC382B11}" type="slidenum">
              <a:rPr lang="en-US" smtClean="0"/>
              <a:pPr/>
              <a:t>‹#›</a:t>
            </a:fld>
            <a:endParaRPr lang="en-US"/>
          </a:p>
        </p:txBody>
      </p:sp>
      <p:sp>
        <p:nvSpPr>
          <p:cNvPr id="11" name="Content Placeholder 2">
            <a:extLst>
              <a:ext uri="{FF2B5EF4-FFF2-40B4-BE49-F238E27FC236}">
                <a16:creationId xmlns:a16="http://schemas.microsoft.com/office/drawing/2014/main" id="{F8CA2ADB-0C0F-8F45-BF38-F23257500DC7}"/>
              </a:ext>
            </a:extLst>
          </p:cNvPr>
          <p:cNvSpPr>
            <a:spLocks noGrp="1"/>
          </p:cNvSpPr>
          <p:nvPr>
            <p:ph idx="1"/>
          </p:nvPr>
        </p:nvSpPr>
        <p:spPr>
          <a:xfrm>
            <a:off x="572433" y="1775403"/>
            <a:ext cx="3266422" cy="42976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D7CAACE7-025F-EC42-8E53-62DB13D84104}"/>
              </a:ext>
            </a:extLst>
          </p:cNvPr>
          <p:cNvSpPr>
            <a:spLocks noGrp="1"/>
          </p:cNvSpPr>
          <p:nvPr>
            <p:ph idx="13"/>
          </p:nvPr>
        </p:nvSpPr>
        <p:spPr>
          <a:xfrm>
            <a:off x="4462789" y="1775403"/>
            <a:ext cx="3266422" cy="42976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14EE54E-4A1A-B740-9848-E30185718E41}"/>
              </a:ext>
            </a:extLst>
          </p:cNvPr>
          <p:cNvSpPr>
            <a:spLocks noGrp="1"/>
          </p:cNvSpPr>
          <p:nvPr>
            <p:ph idx="14"/>
          </p:nvPr>
        </p:nvSpPr>
        <p:spPr>
          <a:xfrm>
            <a:off x="8353145" y="1775402"/>
            <a:ext cx="3266422" cy="42976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92B6BDBD-42B0-634F-9AE3-F6B1A88E5B24}"/>
              </a:ext>
            </a:extLst>
          </p:cNvPr>
          <p:cNvSpPr>
            <a:spLocks noGrp="1"/>
          </p:cNvSpPr>
          <p:nvPr>
            <p:ph type="body" idx="15"/>
          </p:nvPr>
        </p:nvSpPr>
        <p:spPr>
          <a:xfrm>
            <a:off x="572434" y="760934"/>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E0CE4FBB-FC31-5348-A190-1BCE9473C32C}"/>
              </a:ext>
            </a:extLst>
          </p:cNvPr>
          <p:cNvSpPr>
            <a:spLocks noGrp="1"/>
          </p:cNvSpPr>
          <p:nvPr>
            <p:ph type="body" idx="16"/>
          </p:nvPr>
        </p:nvSpPr>
        <p:spPr>
          <a:xfrm>
            <a:off x="4462789" y="760934"/>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805770E6-85E4-B841-B165-575E4019C183}"/>
              </a:ext>
            </a:extLst>
          </p:cNvPr>
          <p:cNvSpPr>
            <a:spLocks noGrp="1"/>
          </p:cNvSpPr>
          <p:nvPr>
            <p:ph type="body" idx="17"/>
          </p:nvPr>
        </p:nvSpPr>
        <p:spPr>
          <a:xfrm>
            <a:off x="8353144" y="760932"/>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85241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Boxes of Content">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A13D6243-B4AF-4B47-950C-F1FF4ACA36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304339" y="6432449"/>
            <a:ext cx="2743200" cy="365125"/>
          </a:xfrm>
        </p:spPr>
        <p:txBody>
          <a:bodyPr anchor="b"/>
          <a:lstStyle>
            <a:lvl1pPr>
              <a:defRPr>
                <a:solidFill>
                  <a:schemeClr val="tx1">
                    <a:lumMod val="75000"/>
                    <a:lumOff val="25000"/>
                  </a:schemeClr>
                </a:solidFill>
              </a:defRPr>
            </a:lvl1pPr>
          </a:lstStyle>
          <a:p>
            <a:fld id="{F0C871D8-B6D8-F340-A1EA-481CE5CFB8FA}" type="datetimeFigureOut">
              <a:rPr lang="en-US" smtClean="0"/>
              <a:pPr/>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4038600" y="6432449"/>
            <a:ext cx="4114800" cy="365125"/>
          </a:xfrm>
        </p:spPr>
        <p:txBody>
          <a:bodyPr anchor="b"/>
          <a:lstStyle>
            <a:lvl1pPr>
              <a:defRPr>
                <a:solidFill>
                  <a:schemeClr val="tx1">
                    <a:lumMod val="75000"/>
                    <a:lumOff val="25000"/>
                  </a:schemeClr>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8940800" y="6432449"/>
            <a:ext cx="2743200" cy="365125"/>
          </a:xfrm>
        </p:spPr>
        <p:txBody>
          <a:bodyPr anchor="b"/>
          <a:lstStyle>
            <a:lvl1pPr>
              <a:defRPr>
                <a:solidFill>
                  <a:schemeClr val="tx1">
                    <a:lumMod val="75000"/>
                    <a:lumOff val="25000"/>
                  </a:schemeClr>
                </a:solidFill>
              </a:defRPr>
            </a:lvl1pPr>
          </a:lstStyle>
          <a:p>
            <a:fld id="{EF211320-63FE-0A4D-8A93-EDF8DC382B11}" type="slidenum">
              <a:rPr lang="en-US" smtClean="0"/>
              <a:pPr/>
              <a:t>‹#›</a:t>
            </a:fld>
            <a:endParaRPr lang="en-US"/>
          </a:p>
        </p:txBody>
      </p:sp>
      <p:sp>
        <p:nvSpPr>
          <p:cNvPr id="10" name="Content Placeholder 2">
            <a:extLst>
              <a:ext uri="{FF2B5EF4-FFF2-40B4-BE49-F238E27FC236}">
                <a16:creationId xmlns:a16="http://schemas.microsoft.com/office/drawing/2014/main" id="{A404D0F4-FA70-8F4A-8ECF-29C65D7E2B48}"/>
              </a:ext>
            </a:extLst>
          </p:cNvPr>
          <p:cNvSpPr>
            <a:spLocks noGrp="1"/>
          </p:cNvSpPr>
          <p:nvPr>
            <p:ph idx="1"/>
          </p:nvPr>
        </p:nvSpPr>
        <p:spPr>
          <a:xfrm>
            <a:off x="508001" y="54093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D0E4F4B8-74BD-3742-BEE4-851109473274}"/>
              </a:ext>
            </a:extLst>
          </p:cNvPr>
          <p:cNvSpPr>
            <a:spLocks noGrp="1"/>
          </p:cNvSpPr>
          <p:nvPr>
            <p:ph idx="13"/>
          </p:nvPr>
        </p:nvSpPr>
        <p:spPr>
          <a:xfrm>
            <a:off x="6464531" y="54093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CBDF700C-A014-BB43-933E-E98F58AE3DEC}"/>
              </a:ext>
            </a:extLst>
          </p:cNvPr>
          <p:cNvSpPr>
            <a:spLocks noGrp="1"/>
          </p:cNvSpPr>
          <p:nvPr>
            <p:ph idx="14"/>
          </p:nvPr>
        </p:nvSpPr>
        <p:spPr>
          <a:xfrm>
            <a:off x="541672" y="375132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EE72EA6-13EC-FD45-92BD-5ECFA2906BEC}"/>
              </a:ext>
            </a:extLst>
          </p:cNvPr>
          <p:cNvSpPr>
            <a:spLocks noGrp="1"/>
          </p:cNvSpPr>
          <p:nvPr>
            <p:ph idx="15"/>
          </p:nvPr>
        </p:nvSpPr>
        <p:spPr>
          <a:xfrm>
            <a:off x="6430859" y="3751322"/>
            <a:ext cx="5219469" cy="25657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08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s (Titile, Image and Content Boxes)">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F0259780-8D88-D145-8610-915128EBE5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376844" y="6353464"/>
            <a:ext cx="2743200" cy="365125"/>
          </a:xfrm>
        </p:spPr>
        <p:txBody>
          <a:bodyPr anchor="b"/>
          <a:lstStyle>
            <a:lvl1pPr>
              <a:defRPr>
                <a:solidFill>
                  <a:schemeClr val="tx1">
                    <a:lumMod val="75000"/>
                    <a:lumOff val="25000"/>
                  </a:schemeClr>
                </a:solidFill>
              </a:defRPr>
            </a:lvl1pPr>
          </a:lstStyle>
          <a:p>
            <a:fld id="{F0C871D8-B6D8-F340-A1EA-481CE5CFB8FA}" type="datetimeFigureOut">
              <a:rPr lang="en-US" smtClean="0"/>
              <a:pPr/>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p:txBody>
          <a:bodyPr anchor="b"/>
          <a:lstStyle>
            <a:lvl1pPr>
              <a:defRPr>
                <a:solidFill>
                  <a:schemeClr val="tx1">
                    <a:lumMod val="75000"/>
                    <a:lumOff val="25000"/>
                  </a:schemeClr>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9071956" y="6364317"/>
            <a:ext cx="2743200" cy="365125"/>
          </a:xfrm>
        </p:spPr>
        <p:txBody>
          <a:bodyPr anchor="b"/>
          <a:lstStyle>
            <a:lvl1pPr>
              <a:defRPr>
                <a:solidFill>
                  <a:schemeClr val="tx1">
                    <a:lumMod val="75000"/>
                    <a:lumOff val="25000"/>
                  </a:schemeClr>
                </a:solidFill>
              </a:defRPr>
            </a:lvl1pPr>
          </a:lstStyle>
          <a:p>
            <a:fld id="{EF211320-63FE-0A4D-8A93-EDF8DC382B11}" type="slidenum">
              <a:rPr lang="en-US" smtClean="0"/>
              <a:pPr/>
              <a:t>‹#›</a:t>
            </a:fld>
            <a:endParaRPr lang="en-US"/>
          </a:p>
        </p:txBody>
      </p:sp>
      <p:sp>
        <p:nvSpPr>
          <p:cNvPr id="11" name="Content Placeholder 2">
            <a:extLst>
              <a:ext uri="{FF2B5EF4-FFF2-40B4-BE49-F238E27FC236}">
                <a16:creationId xmlns:a16="http://schemas.microsoft.com/office/drawing/2014/main" id="{F8CA2ADB-0C0F-8F45-BF38-F23257500DC7}"/>
              </a:ext>
            </a:extLst>
          </p:cNvPr>
          <p:cNvSpPr>
            <a:spLocks noGrp="1"/>
          </p:cNvSpPr>
          <p:nvPr>
            <p:ph idx="1"/>
          </p:nvPr>
        </p:nvSpPr>
        <p:spPr>
          <a:xfrm>
            <a:off x="572433" y="3649287"/>
            <a:ext cx="3266422" cy="24237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D7CAACE7-025F-EC42-8E53-62DB13D84104}"/>
              </a:ext>
            </a:extLst>
          </p:cNvPr>
          <p:cNvSpPr>
            <a:spLocks noGrp="1"/>
          </p:cNvSpPr>
          <p:nvPr>
            <p:ph idx="13"/>
          </p:nvPr>
        </p:nvSpPr>
        <p:spPr>
          <a:xfrm>
            <a:off x="4462789" y="3649287"/>
            <a:ext cx="3266422" cy="24237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114EE54E-4A1A-B740-9848-E30185718E41}"/>
              </a:ext>
            </a:extLst>
          </p:cNvPr>
          <p:cNvSpPr>
            <a:spLocks noGrp="1"/>
          </p:cNvSpPr>
          <p:nvPr>
            <p:ph idx="14"/>
          </p:nvPr>
        </p:nvSpPr>
        <p:spPr>
          <a:xfrm>
            <a:off x="8353145" y="3649286"/>
            <a:ext cx="3266422" cy="24237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92B6BDBD-42B0-634F-9AE3-F6B1A88E5B24}"/>
              </a:ext>
            </a:extLst>
          </p:cNvPr>
          <p:cNvSpPr>
            <a:spLocks noGrp="1"/>
          </p:cNvSpPr>
          <p:nvPr>
            <p:ph type="body" idx="15"/>
          </p:nvPr>
        </p:nvSpPr>
        <p:spPr>
          <a:xfrm>
            <a:off x="572434" y="760934"/>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E0CE4FBB-FC31-5348-A190-1BCE9473C32C}"/>
              </a:ext>
            </a:extLst>
          </p:cNvPr>
          <p:cNvSpPr>
            <a:spLocks noGrp="1"/>
          </p:cNvSpPr>
          <p:nvPr>
            <p:ph type="body" idx="16"/>
          </p:nvPr>
        </p:nvSpPr>
        <p:spPr>
          <a:xfrm>
            <a:off x="4462789" y="760934"/>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805770E6-85E4-B841-B165-575E4019C183}"/>
              </a:ext>
            </a:extLst>
          </p:cNvPr>
          <p:cNvSpPr>
            <a:spLocks noGrp="1"/>
          </p:cNvSpPr>
          <p:nvPr>
            <p:ph type="body" idx="17"/>
          </p:nvPr>
        </p:nvSpPr>
        <p:spPr>
          <a:xfrm>
            <a:off x="8353144" y="760932"/>
            <a:ext cx="3266422"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Picture Placeholder 2">
            <a:extLst>
              <a:ext uri="{FF2B5EF4-FFF2-40B4-BE49-F238E27FC236}">
                <a16:creationId xmlns:a16="http://schemas.microsoft.com/office/drawing/2014/main" id="{32A4AB3D-A53D-1D49-924D-AD509569CBC8}"/>
              </a:ext>
            </a:extLst>
          </p:cNvPr>
          <p:cNvSpPr>
            <a:spLocks noGrp="1"/>
          </p:cNvSpPr>
          <p:nvPr>
            <p:ph type="pic" idx="18" hasCustomPrompt="1"/>
          </p:nvPr>
        </p:nvSpPr>
        <p:spPr>
          <a:xfrm>
            <a:off x="584662" y="1751420"/>
            <a:ext cx="3254193" cy="1707310"/>
          </a:xfrm>
        </p:spPr>
        <p:txBody>
          <a:bodyPr/>
          <a:lstStyle>
            <a:lvl1pPr marL="0" indent="0">
              <a:buNone/>
              <a:defRPr sz="3200" b="1" i="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Here</a:t>
            </a:r>
          </a:p>
        </p:txBody>
      </p:sp>
      <p:sp>
        <p:nvSpPr>
          <p:cNvPr id="18" name="Picture Placeholder 2">
            <a:extLst>
              <a:ext uri="{FF2B5EF4-FFF2-40B4-BE49-F238E27FC236}">
                <a16:creationId xmlns:a16="http://schemas.microsoft.com/office/drawing/2014/main" id="{99B77B65-82D1-3144-9F12-7791763B9CF6}"/>
              </a:ext>
            </a:extLst>
          </p:cNvPr>
          <p:cNvSpPr>
            <a:spLocks noGrp="1"/>
          </p:cNvSpPr>
          <p:nvPr>
            <p:ph type="pic" idx="19" hasCustomPrompt="1"/>
          </p:nvPr>
        </p:nvSpPr>
        <p:spPr>
          <a:xfrm>
            <a:off x="4462789" y="1751420"/>
            <a:ext cx="3254193" cy="1707310"/>
          </a:xfrm>
        </p:spPr>
        <p:txBody>
          <a:bodyPr/>
          <a:lstStyle>
            <a:lvl1pPr marL="0" indent="0">
              <a:buNone/>
              <a:defRPr sz="3200" b="1" i="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Here</a:t>
            </a:r>
          </a:p>
        </p:txBody>
      </p:sp>
      <p:sp>
        <p:nvSpPr>
          <p:cNvPr id="20" name="Picture Placeholder 2">
            <a:extLst>
              <a:ext uri="{FF2B5EF4-FFF2-40B4-BE49-F238E27FC236}">
                <a16:creationId xmlns:a16="http://schemas.microsoft.com/office/drawing/2014/main" id="{BE05669E-7B51-194C-9575-42B8FF1D490B}"/>
              </a:ext>
            </a:extLst>
          </p:cNvPr>
          <p:cNvSpPr>
            <a:spLocks noGrp="1"/>
          </p:cNvSpPr>
          <p:nvPr>
            <p:ph type="pic" idx="20" hasCustomPrompt="1"/>
          </p:nvPr>
        </p:nvSpPr>
        <p:spPr>
          <a:xfrm>
            <a:off x="8376456" y="1751420"/>
            <a:ext cx="3254193" cy="1707310"/>
          </a:xfrm>
        </p:spPr>
        <p:txBody>
          <a:bodyPr/>
          <a:lstStyle>
            <a:lvl1pPr marL="0" indent="0">
              <a:buNone/>
              <a:defRPr sz="3200" b="1" i="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Here</a:t>
            </a:r>
          </a:p>
        </p:txBody>
      </p:sp>
    </p:spTree>
    <p:extLst>
      <p:ext uri="{BB962C8B-B14F-4D97-AF65-F5344CB8AC3E}">
        <p14:creationId xmlns:p14="http://schemas.microsoft.com/office/powerpoint/2010/main" val="3970864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Boxes of Images">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00D82ED7-D1EB-1D42-AE07-5A16419C22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A8C53D5-A3B7-9B4C-A8B6-A8FD5318F3ED}"/>
              </a:ext>
            </a:extLst>
          </p:cNvPr>
          <p:cNvSpPr>
            <a:spLocks noGrp="1"/>
          </p:cNvSpPr>
          <p:nvPr>
            <p:ph type="dt" sz="half" idx="10"/>
          </p:nvPr>
        </p:nvSpPr>
        <p:spPr>
          <a:xfrm>
            <a:off x="304339" y="6432449"/>
            <a:ext cx="2743200" cy="365125"/>
          </a:xfrm>
        </p:spPr>
        <p:txBody>
          <a:bodyPr anchor="b"/>
          <a:lstStyle>
            <a:lvl1pPr>
              <a:defRPr>
                <a:solidFill>
                  <a:schemeClr val="tx1">
                    <a:lumMod val="75000"/>
                    <a:lumOff val="25000"/>
                  </a:schemeClr>
                </a:solidFill>
              </a:defRPr>
            </a:lvl1pPr>
          </a:lstStyle>
          <a:p>
            <a:fld id="{F0C871D8-B6D8-F340-A1EA-481CE5CFB8FA}" type="datetimeFigureOut">
              <a:rPr lang="en-US" smtClean="0"/>
              <a:pPr/>
              <a:t>4/25/2023</a:t>
            </a:fld>
            <a:endParaRPr lang="en-US"/>
          </a:p>
        </p:txBody>
      </p:sp>
      <p:sp>
        <p:nvSpPr>
          <p:cNvPr id="4" name="Footer Placeholder 3">
            <a:extLst>
              <a:ext uri="{FF2B5EF4-FFF2-40B4-BE49-F238E27FC236}">
                <a16:creationId xmlns:a16="http://schemas.microsoft.com/office/drawing/2014/main" id="{CEAE4D1B-8DE6-DD4A-9EF0-7056F142D628}"/>
              </a:ext>
            </a:extLst>
          </p:cNvPr>
          <p:cNvSpPr>
            <a:spLocks noGrp="1"/>
          </p:cNvSpPr>
          <p:nvPr>
            <p:ph type="ftr" sz="quarter" idx="11"/>
          </p:nvPr>
        </p:nvSpPr>
        <p:spPr>
          <a:xfrm>
            <a:off x="4038600" y="6432449"/>
            <a:ext cx="4114800" cy="365125"/>
          </a:xfrm>
        </p:spPr>
        <p:txBody>
          <a:bodyPr anchor="b"/>
          <a:lstStyle>
            <a:lvl1pPr>
              <a:defRPr>
                <a:solidFill>
                  <a:schemeClr val="tx1">
                    <a:lumMod val="75000"/>
                    <a:lumOff val="25000"/>
                  </a:schemeClr>
                </a:solidFill>
              </a:defRPr>
            </a:lvl1pPr>
          </a:lstStyle>
          <a:p>
            <a:endParaRPr lang="en-US"/>
          </a:p>
        </p:txBody>
      </p:sp>
      <p:sp>
        <p:nvSpPr>
          <p:cNvPr id="5" name="Slide Number Placeholder 4">
            <a:extLst>
              <a:ext uri="{FF2B5EF4-FFF2-40B4-BE49-F238E27FC236}">
                <a16:creationId xmlns:a16="http://schemas.microsoft.com/office/drawing/2014/main" id="{78607EB2-3D24-304D-87F9-27D3BDDFF526}"/>
              </a:ext>
            </a:extLst>
          </p:cNvPr>
          <p:cNvSpPr>
            <a:spLocks noGrp="1"/>
          </p:cNvSpPr>
          <p:nvPr>
            <p:ph type="sldNum" sz="quarter" idx="12"/>
          </p:nvPr>
        </p:nvSpPr>
        <p:spPr>
          <a:xfrm>
            <a:off x="8940800" y="6432449"/>
            <a:ext cx="2743200" cy="365125"/>
          </a:xfrm>
        </p:spPr>
        <p:txBody>
          <a:bodyPr anchor="b"/>
          <a:lstStyle>
            <a:lvl1pPr>
              <a:defRPr>
                <a:solidFill>
                  <a:schemeClr val="tx1">
                    <a:lumMod val="75000"/>
                    <a:lumOff val="25000"/>
                  </a:schemeClr>
                </a:solidFill>
              </a:defRPr>
            </a:lvl1pPr>
          </a:lstStyle>
          <a:p>
            <a:fld id="{EF211320-63FE-0A4D-8A93-EDF8DC382B11}" type="slidenum">
              <a:rPr lang="en-US" smtClean="0"/>
              <a:pPr/>
              <a:t>‹#›</a:t>
            </a:fld>
            <a:endParaRPr lang="en-US"/>
          </a:p>
        </p:txBody>
      </p:sp>
      <p:sp>
        <p:nvSpPr>
          <p:cNvPr id="14" name="Picture Placeholder 2">
            <a:extLst>
              <a:ext uri="{FF2B5EF4-FFF2-40B4-BE49-F238E27FC236}">
                <a16:creationId xmlns:a16="http://schemas.microsoft.com/office/drawing/2014/main" id="{1A03011E-B9F4-E543-BC18-B03D068B946E}"/>
              </a:ext>
            </a:extLst>
          </p:cNvPr>
          <p:cNvSpPr>
            <a:spLocks noGrp="1"/>
          </p:cNvSpPr>
          <p:nvPr>
            <p:ph type="pic" idx="18" hasCustomPrompt="1"/>
          </p:nvPr>
        </p:nvSpPr>
        <p:spPr>
          <a:xfrm>
            <a:off x="508000" y="501650"/>
            <a:ext cx="5211156" cy="2574059"/>
          </a:xfrm>
        </p:spPr>
        <p:txBody>
          <a:bodyPr/>
          <a:lstStyle>
            <a:lvl1pPr marL="0" indent="0">
              <a:buNone/>
              <a:defRPr sz="3200" b="1" i="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Here</a:t>
            </a:r>
          </a:p>
        </p:txBody>
      </p:sp>
      <p:sp>
        <p:nvSpPr>
          <p:cNvPr id="15" name="Picture Placeholder 2">
            <a:extLst>
              <a:ext uri="{FF2B5EF4-FFF2-40B4-BE49-F238E27FC236}">
                <a16:creationId xmlns:a16="http://schemas.microsoft.com/office/drawing/2014/main" id="{F4444887-2A66-EB43-8D5F-748F3DB1A2FC}"/>
              </a:ext>
            </a:extLst>
          </p:cNvPr>
          <p:cNvSpPr>
            <a:spLocks noGrp="1"/>
          </p:cNvSpPr>
          <p:nvPr>
            <p:ph type="pic" idx="19" hasCustomPrompt="1"/>
          </p:nvPr>
        </p:nvSpPr>
        <p:spPr>
          <a:xfrm>
            <a:off x="6472844" y="506343"/>
            <a:ext cx="5211156" cy="2574059"/>
          </a:xfrm>
        </p:spPr>
        <p:txBody>
          <a:bodyPr/>
          <a:lstStyle>
            <a:lvl1pPr marL="0" indent="0">
              <a:buNone/>
              <a:defRPr sz="3200" b="1" i="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Here</a:t>
            </a:r>
          </a:p>
        </p:txBody>
      </p:sp>
      <p:sp>
        <p:nvSpPr>
          <p:cNvPr id="16" name="Picture Placeholder 2">
            <a:extLst>
              <a:ext uri="{FF2B5EF4-FFF2-40B4-BE49-F238E27FC236}">
                <a16:creationId xmlns:a16="http://schemas.microsoft.com/office/drawing/2014/main" id="{6496B435-A7EF-0545-A45C-FE93C50EE6F8}"/>
              </a:ext>
            </a:extLst>
          </p:cNvPr>
          <p:cNvSpPr>
            <a:spLocks noGrp="1"/>
          </p:cNvSpPr>
          <p:nvPr>
            <p:ph type="pic" idx="20" hasCustomPrompt="1"/>
          </p:nvPr>
        </p:nvSpPr>
        <p:spPr>
          <a:xfrm>
            <a:off x="508000" y="3736779"/>
            <a:ext cx="5211156" cy="2574059"/>
          </a:xfrm>
        </p:spPr>
        <p:txBody>
          <a:bodyPr/>
          <a:lstStyle>
            <a:lvl1pPr marL="0" indent="0">
              <a:buNone/>
              <a:defRPr sz="3200" b="1" i="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Here</a:t>
            </a:r>
          </a:p>
        </p:txBody>
      </p:sp>
      <p:sp>
        <p:nvSpPr>
          <p:cNvPr id="17" name="Picture Placeholder 2">
            <a:extLst>
              <a:ext uri="{FF2B5EF4-FFF2-40B4-BE49-F238E27FC236}">
                <a16:creationId xmlns:a16="http://schemas.microsoft.com/office/drawing/2014/main" id="{D33F5BA2-A569-4C44-9FC4-DF989999FB92}"/>
              </a:ext>
            </a:extLst>
          </p:cNvPr>
          <p:cNvSpPr>
            <a:spLocks noGrp="1"/>
          </p:cNvSpPr>
          <p:nvPr>
            <p:ph type="pic" idx="21" hasCustomPrompt="1"/>
          </p:nvPr>
        </p:nvSpPr>
        <p:spPr>
          <a:xfrm>
            <a:off x="6472844" y="3736780"/>
            <a:ext cx="5211156" cy="2574059"/>
          </a:xfrm>
        </p:spPr>
        <p:txBody>
          <a:bodyPr/>
          <a:lstStyle>
            <a:lvl1pPr marL="0" indent="0">
              <a:buNone/>
              <a:defRPr sz="3200" b="1" i="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 Here</a:t>
            </a:r>
          </a:p>
        </p:txBody>
      </p:sp>
    </p:spTree>
    <p:extLst>
      <p:ext uri="{BB962C8B-B14F-4D97-AF65-F5344CB8AC3E}">
        <p14:creationId xmlns:p14="http://schemas.microsoft.com/office/powerpoint/2010/main" val="657528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9CE20-B35C-5D4F-BCFA-39A079D64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F7E235-8050-DF4C-B07B-32760B986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33EC5-69C4-F548-95AE-388E6B439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871D8-B6D8-F340-A1EA-481CE5CFB8FA}" type="datetimeFigureOut">
              <a:rPr lang="en-US" smtClean="0"/>
              <a:t>4/25/2023</a:t>
            </a:fld>
            <a:endParaRPr lang="en-US"/>
          </a:p>
        </p:txBody>
      </p:sp>
      <p:sp>
        <p:nvSpPr>
          <p:cNvPr id="5" name="Footer Placeholder 4">
            <a:extLst>
              <a:ext uri="{FF2B5EF4-FFF2-40B4-BE49-F238E27FC236}">
                <a16:creationId xmlns:a16="http://schemas.microsoft.com/office/drawing/2014/main" id="{BAC4EF30-EC7B-E240-A660-9FAF5425C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A5E4C-F7AC-3C4C-B09C-365A00DFF4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11320-63FE-0A4D-8A93-EDF8DC382B11}" type="slidenum">
              <a:rPr lang="en-US" smtClean="0"/>
              <a:t>‹#›</a:t>
            </a:fld>
            <a:endParaRPr lang="en-US"/>
          </a:p>
        </p:txBody>
      </p:sp>
    </p:spTree>
    <p:extLst>
      <p:ext uri="{BB962C8B-B14F-4D97-AF65-F5344CB8AC3E}">
        <p14:creationId xmlns:p14="http://schemas.microsoft.com/office/powerpoint/2010/main" val="3548424316"/>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3" r:id="rId4"/>
    <p:sldLayoutId id="2147483662" r:id="rId5"/>
    <p:sldLayoutId id="2147483665" r:id="rId6"/>
    <p:sldLayoutId id="2147483666" r:id="rId7"/>
    <p:sldLayoutId id="2147483667" r:id="rId8"/>
    <p:sldLayoutId id="2147483668" r:id="rId9"/>
    <p:sldLayoutId id="2147483669" r:id="rId10"/>
    <p:sldLayoutId id="2147483670" r:id="rId11"/>
    <p:sldLayoutId id="2147483673" r:id="rId12"/>
    <p:sldLayoutId id="2147483674" r:id="rId13"/>
    <p:sldLayoutId id="2147483675" r:id="rId14"/>
    <p:sldLayoutId id="2147483661" r:id="rId15"/>
    <p:sldLayoutId id="2147483676" r:id="rId16"/>
    <p:sldLayoutId id="2147483656" r:id="rId17"/>
    <p:sldLayoutId id="2147483657" r:id="rId18"/>
    <p:sldLayoutId id="2147483654" r:id="rId19"/>
    <p:sldLayoutId id="2147483672" r:id="rId20"/>
    <p:sldLayoutId id="2147483681" r:id="rId21"/>
    <p:sldLayoutId id="2147483653" r:id="rId22"/>
    <p:sldLayoutId id="2147483652" r:id="rId23"/>
    <p:sldLayoutId id="2147483678" r:id="rId24"/>
    <p:sldLayoutId id="2147483679" r:id="rId25"/>
    <p:sldLayoutId id="2147483682" r:id="rId26"/>
    <p:sldLayoutId id="2147483655" r:id="rId27"/>
    <p:sldLayoutId id="2147483671" r:id="rId28"/>
    <p:sldLayoutId id="2147483651" r:id="rId29"/>
    <p:sldLayoutId id="2147483677" r:id="rId30"/>
    <p:sldLayoutId id="2147483683" r:id="rId31"/>
    <p:sldLayoutId id="2147483684" r:id="rId32"/>
    <p:sldLayoutId id="2147483685" r:id="rId33"/>
    <p:sldLayoutId id="2147483686" r:id="rId34"/>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ph.org/product/laptime-and-lullabies/"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hyperlink" Target="https://www.aph.org/product/laptime-and-lullabies-storybook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activelearningspace.org/"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hyperlink" Target="https://www.flickr.com/photos/_-o-_/8565611806/in/photolist-dCSNnx-3DMdaB-d6tYJu-d87bTj-bETVRB-2fp2h6-cjsJJC-ejCXjn-e3UZYb-e2dQD1-e3Poet-7NDoUv-97V3Fs-b1wTUR-9gGcpg-pXtha-9moCAL-5RmGWH-5EQb8a-9cT5K9-9hCXUr-33XcK5-94ukZe-5jna3w-dGoKPj-e2Nq64-M2a1-aB5HRc-6GunDj-4XcV7e-cbDxJ5-6DXEug-6E2QmN-6E2Qtf-co4Tf1-4REiA1-aPou8p-69M6wU-8zspnH-69MhQJ-5mkovQ-dX8428-a8X8mb-aReuae-VXsqx-3LenDW-o9QcSK-2WFskb-6gxpRu-eouDz" TargetMode="Externa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pngall.com/question-mark-png/download/3004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hyperlink" Target="https://www.aph.org/product/laptime-and-lullabies-storybooks/"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hyperlink" Target="https://www.aph.org/product/laptime-and-lullabi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Jessica.Chandler@wssb.wa.gov"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hyperlink" Target="mailto:jremeis@ossb.oh.gov"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pngall.com/question-mark-png/download/3004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ctrTitle"/>
          </p:nvPr>
        </p:nvSpPr>
        <p:spPr>
          <a:xfrm>
            <a:off x="1636048" y="1069185"/>
            <a:ext cx="8919903" cy="3206465"/>
          </a:xfrm>
          <a:prstGeom prst="rect">
            <a:avLst/>
          </a:prstGeom>
          <a:noFill/>
          <a:ln>
            <a:noFill/>
          </a:ln>
        </p:spPr>
        <p:txBody>
          <a:bodyPr spcFirstLastPara="1" wrap="square" lIns="91425" tIns="45700" rIns="91425" bIns="45700" anchor="ctr" anchorCtr="0">
            <a:noAutofit/>
          </a:bodyPr>
          <a:lstStyle/>
          <a:p>
            <a:pPr>
              <a:lnSpc>
                <a:spcPct val="80000"/>
              </a:lnSpc>
              <a:spcBef>
                <a:spcPts val="0"/>
              </a:spcBef>
              <a:buClr>
                <a:srgbClr val="101820"/>
              </a:buClr>
              <a:buSzPts val="3600"/>
            </a:pPr>
            <a:r>
              <a:rPr lang="en-US" err="1">
                <a:latin typeface="Arial"/>
                <a:ea typeface="Arial"/>
                <a:cs typeface="Arial"/>
                <a:sym typeface="Arial"/>
              </a:rPr>
              <a:t>Laptime</a:t>
            </a:r>
            <a:r>
              <a:rPr lang="en-US">
                <a:latin typeface="Arial"/>
                <a:ea typeface="Arial"/>
                <a:cs typeface="Arial"/>
                <a:sym typeface="Arial"/>
              </a:rPr>
              <a:t> and Lullabies</a:t>
            </a:r>
            <a:br>
              <a:rPr lang="en-US">
                <a:latin typeface="Arial"/>
                <a:ea typeface="Arial"/>
                <a:cs typeface="Arial"/>
              </a:rPr>
            </a:br>
            <a:br>
              <a:rPr lang="en-US">
                <a:latin typeface="Arial"/>
                <a:ea typeface="Arial"/>
                <a:cs typeface="Arial"/>
                <a:sym typeface="Arial"/>
              </a:rPr>
            </a:br>
            <a:r>
              <a:rPr lang="en-US" sz="2400">
                <a:latin typeface="Arial"/>
                <a:ea typeface="Arial"/>
                <a:cs typeface="Arial"/>
                <a:sym typeface="Arial"/>
              </a:rPr>
              <a:t>Sharing the Joys of Literacy with Infants, Toddlers and Very Young Children</a:t>
            </a:r>
            <a:br>
              <a:rPr lang="en-US" sz="2400">
                <a:latin typeface="Arial"/>
                <a:ea typeface="Arial"/>
                <a:cs typeface="Arial"/>
              </a:rPr>
            </a:br>
            <a:r>
              <a:rPr lang="en-US" sz="2400">
                <a:latin typeface="Arial"/>
                <a:ea typeface="Arial"/>
                <a:cs typeface="Arial"/>
                <a:sym typeface="Arial"/>
              </a:rPr>
              <a:t>Who are Blind or Have Low Vision - Part I</a:t>
            </a:r>
            <a:endParaRPr lang="en-US" sz="2400"/>
          </a:p>
        </p:txBody>
      </p:sp>
      <p:sp>
        <p:nvSpPr>
          <p:cNvPr id="96" name="Google Shape;96;p14"/>
          <p:cNvSpPr txBox="1">
            <a:spLocks noGrp="1"/>
          </p:cNvSpPr>
          <p:nvPr>
            <p:ph type="subTitle" idx="1"/>
          </p:nvPr>
        </p:nvSpPr>
        <p:spPr>
          <a:xfrm>
            <a:off x="715953" y="4337177"/>
            <a:ext cx="5815038" cy="1874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800"/>
              <a:buNone/>
            </a:pPr>
            <a:endParaRPr sz="800"/>
          </a:p>
          <a:p>
            <a:pPr>
              <a:lnSpc>
                <a:spcPct val="100000"/>
              </a:lnSpc>
              <a:spcBef>
                <a:spcPts val="1200"/>
              </a:spcBef>
              <a:buSzPts val="2400"/>
            </a:pPr>
            <a:r>
              <a:rPr lang="en-US">
                <a:latin typeface="Helvetica Neue"/>
              </a:rPr>
              <a:t>Jessica Chandler</a:t>
            </a:r>
          </a:p>
          <a:p>
            <a:pPr>
              <a:lnSpc>
                <a:spcPct val="100000"/>
              </a:lnSpc>
              <a:spcBef>
                <a:spcPts val="1200"/>
              </a:spcBef>
              <a:buSzPts val="2400"/>
            </a:pPr>
            <a:r>
              <a:rPr lang="en-US">
                <a:latin typeface="Helvetica Neue"/>
              </a:rPr>
              <a:t>Kay Clarke</a:t>
            </a:r>
            <a:endParaRPr lang="en-US" err="1">
              <a:latin typeface="Helvetica Neue"/>
            </a:endParaRPr>
          </a:p>
          <a:p>
            <a:pPr marL="0" lvl="0" indent="0" algn="ctr">
              <a:lnSpc>
                <a:spcPct val="100000"/>
              </a:lnSpc>
              <a:spcBef>
                <a:spcPts val="1200"/>
              </a:spcBef>
              <a:spcAft>
                <a:spcPts val="0"/>
              </a:spcAft>
              <a:buSzPts val="2400"/>
              <a:buNone/>
            </a:pPr>
            <a:r>
              <a:rPr lang="en-US">
                <a:latin typeface="Helvetica Neue"/>
              </a:rPr>
              <a:t>Jenni </a:t>
            </a:r>
            <a:r>
              <a:rPr lang="en-US" err="1">
                <a:latin typeface="Helvetica Neue"/>
              </a:rPr>
              <a:t>Remeis</a:t>
            </a:r>
            <a:endParaRPr lang="en-US">
              <a:latin typeface="Helvetica Neue"/>
            </a:endParaRPr>
          </a:p>
          <a:p>
            <a:pPr marL="0" lvl="0" indent="0" algn="ctr" rtl="0">
              <a:lnSpc>
                <a:spcPct val="100000"/>
              </a:lnSpc>
              <a:spcBef>
                <a:spcPts val="1200"/>
              </a:spcBef>
              <a:spcAft>
                <a:spcPts val="0"/>
              </a:spcAft>
              <a:buSzPts val="2000"/>
              <a:buNone/>
            </a:pPr>
            <a:endParaRPr sz="2000">
              <a:latin typeface="Arial"/>
              <a:ea typeface="Arial"/>
              <a:cs typeface="Arial"/>
              <a:sym typeface="Arial"/>
            </a:endParaRPr>
          </a:p>
          <a:p>
            <a:pPr marL="0" lvl="0" indent="0" algn="ctr" rtl="0">
              <a:lnSpc>
                <a:spcPct val="100000"/>
              </a:lnSpc>
              <a:spcBef>
                <a:spcPts val="1200"/>
              </a:spcBef>
              <a:spcAft>
                <a:spcPts val="0"/>
              </a:spcAft>
              <a:buSzPts val="2400"/>
              <a:buNone/>
            </a:pPr>
            <a:endParaRPr/>
          </a:p>
        </p:txBody>
      </p:sp>
      <p:sp>
        <p:nvSpPr>
          <p:cNvPr id="97" name="Google Shape;97;p14"/>
          <p:cNvSpPr txBox="1">
            <a:spLocks noGrp="1"/>
          </p:cNvSpPr>
          <p:nvPr>
            <p:ph type="sldNum" sz="quarter" idx="12"/>
          </p:nvPr>
        </p:nvSpPr>
        <p:spPr>
          <a:prstGeom prst="rect">
            <a:avLst/>
          </a:prstGeom>
          <a:solidFill>
            <a:schemeClr val="tx1"/>
          </a:solidFill>
          <a:ln>
            <a:noFill/>
          </a:ln>
        </p:spPr>
        <p:txBody>
          <a:bodyPr spcFirstLastPara="1" wrap="square" lIns="91425" tIns="45700" rIns="91425" bIns="45700" anchor="ctr" anchorCtr="1">
            <a:noAutofit/>
          </a:bodyPr>
          <a:lstStyle/>
          <a:p>
            <a:pPr marL="0" lvl="0" indent="0" rtl="0">
              <a:spcBef>
                <a:spcPts val="0"/>
              </a:spcBef>
              <a:spcAft>
                <a:spcPts val="0"/>
              </a:spcAft>
              <a:buNone/>
            </a:pPr>
            <a:fld id="{00000000-1234-1234-1234-123412341234}" type="slidenum">
              <a:rPr lang="en-US">
                <a:solidFill>
                  <a:srgbClr val="FFFFFF"/>
                </a:solidFill>
              </a:rPr>
              <a:pPr marL="0" lvl="0" indent="0" rtl="0">
                <a:spcBef>
                  <a:spcPts val="0"/>
                </a:spcBef>
                <a:spcAft>
                  <a:spcPts val="0"/>
                </a:spcAft>
                <a:buNone/>
              </a:pPr>
              <a:t>1</a:t>
            </a:fld>
            <a:endParaRPr lang="en-US">
              <a:solidFill>
                <a:srgbClr val="FFFFFF"/>
              </a:solidFill>
            </a:endParaRPr>
          </a:p>
        </p:txBody>
      </p:sp>
      <p:pic>
        <p:nvPicPr>
          <p:cNvPr id="98" name="Google Shape;98;p14" descr="Pictured is the cover of the Laptime and Lullabies Handbook. It includes the title, a photo of a mom and baby reading a book and a dad kissing his infant."/>
          <p:cNvPicPr preferRelativeResize="0">
            <a:picLocks noGrp="1"/>
          </p:cNvPicPr>
          <p:nvPr>
            <p:ph type="pic" idx="4294967295"/>
          </p:nvPr>
        </p:nvPicPr>
        <p:blipFill rotWithShape="1">
          <a:blip r:embed="rId3">
            <a:alphaModFix/>
          </a:blip>
          <a:srcRect t="22221" b="22221"/>
          <a:stretch/>
        </p:blipFill>
        <p:spPr>
          <a:xfrm rot="660000">
            <a:off x="8841232" y="3960718"/>
            <a:ext cx="2899248" cy="2569285"/>
          </a:xfrm>
          <a:prstGeom prst="rect">
            <a:avLst/>
          </a:prstGeom>
          <a:solidFill>
            <a:srgbClr val="DDEAF6"/>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buSzPts val="3600"/>
            </a:pPr>
            <a:r>
              <a:rPr lang="en-US">
                <a:latin typeface="Helvetica Neue Medium"/>
              </a:rPr>
              <a:t>What is Literacy</a:t>
            </a:r>
            <a:endParaRPr>
              <a:latin typeface="Helvetica Neue Medium"/>
            </a:endParaRPr>
          </a:p>
        </p:txBody>
      </p:sp>
      <p:sp>
        <p:nvSpPr>
          <p:cNvPr id="114" name="Google Shape;114;p16"/>
          <p:cNvSpPr txBox="1">
            <a:spLocks noGrp="1"/>
          </p:cNvSpPr>
          <p:nvPr>
            <p:ph idx="1"/>
          </p:nvPr>
        </p:nvSpPr>
        <p:spPr>
          <a:xfrm>
            <a:off x="565607" y="1964519"/>
            <a:ext cx="7203413" cy="3478809"/>
          </a:xfrm>
          <a:prstGeom prst="rect">
            <a:avLst/>
          </a:prstGeom>
          <a:noFill/>
          <a:ln>
            <a:noFill/>
          </a:ln>
        </p:spPr>
        <p:txBody>
          <a:bodyPr spcFirstLastPara="1" wrap="square" lIns="45700" tIns="45700" rIns="45700" bIns="45700" anchor="t" anchorCtr="0">
            <a:noAutofit/>
          </a:bodyPr>
          <a:lstStyle/>
          <a:p>
            <a:pPr>
              <a:spcBef>
                <a:spcPts val="0"/>
              </a:spcBef>
              <a:buFont typeface="Arial"/>
              <a:buChar char="•"/>
            </a:pPr>
            <a:r>
              <a:rPr lang="en-US" sz="2000">
                <a:latin typeface="Arial"/>
                <a:cs typeface="Arial"/>
              </a:rPr>
              <a:t>Traditional definition: Read and write</a:t>
            </a:r>
          </a:p>
          <a:p>
            <a:pPr>
              <a:spcBef>
                <a:spcPts val="0"/>
              </a:spcBef>
              <a:buFont typeface="Arial"/>
              <a:buChar char="•"/>
            </a:pPr>
            <a:r>
              <a:rPr lang="en-US" sz="2000">
                <a:latin typeface="Arial"/>
                <a:cs typeface="Arial"/>
              </a:rPr>
              <a:t>Expanded definition: Read, write, speak and listen </a:t>
            </a:r>
          </a:p>
          <a:p>
            <a:pPr>
              <a:spcBef>
                <a:spcPts val="0"/>
              </a:spcBef>
              <a:buFont typeface="Arial"/>
              <a:buChar char="•"/>
            </a:pPr>
            <a:r>
              <a:rPr lang="en-US" sz="2000">
                <a:latin typeface="Arial"/>
                <a:cs typeface="Arial"/>
              </a:rPr>
              <a:t>Highlights: turning pages; new words; anticipation cues</a:t>
            </a:r>
          </a:p>
          <a:p>
            <a:pPr marL="228600" lvl="1" indent="-285750">
              <a:spcBef>
                <a:spcPts val="0"/>
              </a:spcBef>
              <a:buFont typeface="Arial"/>
              <a:buChar char="•"/>
            </a:pPr>
            <a:r>
              <a:rPr lang="en-US" sz="2000">
                <a:latin typeface="Arial"/>
                <a:cs typeface="Arial"/>
              </a:rPr>
              <a:t>Literacy for ALL at some level</a:t>
            </a:r>
          </a:p>
          <a:p>
            <a:pPr marL="228600" lvl="1" indent="-285750">
              <a:spcBef>
                <a:spcPts val="0"/>
              </a:spcBef>
              <a:buFont typeface="Arial"/>
              <a:buChar char="•"/>
            </a:pPr>
            <a:r>
              <a:rPr lang="en-US" sz="2000">
                <a:latin typeface="Arial"/>
                <a:cs typeface="Arial"/>
              </a:rPr>
              <a:t>Earliest stage of literacy: What and how?</a:t>
            </a:r>
          </a:p>
          <a:p>
            <a:pPr>
              <a:spcBef>
                <a:spcPts val="0"/>
              </a:spcBef>
              <a:buFont typeface="Arial"/>
              <a:buChar char="•"/>
            </a:pPr>
            <a:r>
              <a:rPr lang="en-US" sz="2000" err="1">
                <a:latin typeface="Arial"/>
                <a:cs typeface="Arial"/>
              </a:rPr>
              <a:t>Laptime</a:t>
            </a:r>
            <a:r>
              <a:rPr lang="en-US" sz="2000">
                <a:latin typeface="Arial"/>
                <a:cs typeface="Arial"/>
              </a:rPr>
              <a:t> and Lullabies Kit as framework </a:t>
            </a:r>
          </a:p>
          <a:p>
            <a:pPr marL="91440" indent="0">
              <a:spcBef>
                <a:spcPts val="2400"/>
              </a:spcBef>
              <a:buNone/>
            </a:pPr>
            <a:r>
              <a:rPr lang="en-US" sz="2000">
                <a:latin typeface="Arial"/>
                <a:cs typeface="Arial"/>
                <a:hlinkClick r:id="rId3">
                  <a:extLst>
                    <a:ext uri="{A12FA001-AC4F-418D-AE19-62706E023703}">
                      <ahyp:hlinkClr xmlns:ahyp="http://schemas.microsoft.com/office/drawing/2018/hyperlinkcolor" val="tx"/>
                    </a:ext>
                  </a:extLst>
                </a:hlinkClick>
              </a:rPr>
              <a:t>https://www.aph.org/product/laptime-and-lullabies/</a:t>
            </a:r>
            <a:r>
              <a:rPr lang="en-US" sz="2000">
                <a:latin typeface="Arial"/>
                <a:cs typeface="Arial"/>
              </a:rPr>
              <a:t>     (Handbook/Booklets)</a:t>
            </a:r>
          </a:p>
          <a:p>
            <a:pPr marL="91440" indent="0">
              <a:spcBef>
                <a:spcPts val="2400"/>
              </a:spcBef>
              <a:buNone/>
            </a:pPr>
            <a:r>
              <a:rPr lang="en-US" sz="2000">
                <a:latin typeface="Arial"/>
                <a:cs typeface="Arial"/>
                <a:hlinkClick r:id="rId4">
                  <a:extLst>
                    <a:ext uri="{A12FA001-AC4F-418D-AE19-62706E023703}">
                      <ahyp:hlinkClr xmlns:ahyp="http://schemas.microsoft.com/office/drawing/2018/hyperlinkcolor" val="tx"/>
                    </a:ext>
                  </a:extLst>
                </a:hlinkClick>
              </a:rPr>
              <a:t>https://www.aph.org/product/laptime-and-lullabies-storybooks</a:t>
            </a:r>
            <a:r>
              <a:rPr lang="en-US" sz="2000">
                <a:latin typeface="Arial"/>
                <a:cs typeface="Arial"/>
              </a:rPr>
              <a:t>.   (Storybooks)</a:t>
            </a:r>
            <a:endParaRPr lang="en-US" sz="2000"/>
          </a:p>
        </p:txBody>
      </p:sp>
      <p:pic>
        <p:nvPicPr>
          <p:cNvPr id="2" name="Picture 3" descr="Pictured here is an infant on her hands and knees visually exploring a simple picture of an elephant in a book.">
            <a:extLst>
              <a:ext uri="{FF2B5EF4-FFF2-40B4-BE49-F238E27FC236}">
                <a16:creationId xmlns:a16="http://schemas.microsoft.com/office/drawing/2014/main" id="{23ECCD12-A2BC-3BDE-F8D7-A2DD4F0E6668}"/>
              </a:ext>
            </a:extLst>
          </p:cNvPr>
          <p:cNvPicPr>
            <a:picLocks noChangeAspect="1"/>
          </p:cNvPicPr>
          <p:nvPr/>
        </p:nvPicPr>
        <p:blipFill>
          <a:blip r:embed="rId5"/>
          <a:stretch>
            <a:fillRect/>
          </a:stretch>
        </p:blipFill>
        <p:spPr>
          <a:xfrm>
            <a:off x="8405004" y="1971043"/>
            <a:ext cx="3188898" cy="3375988"/>
          </a:xfrm>
          <a:prstGeom prst="rect">
            <a:avLst/>
          </a:prstGeom>
        </p:spPr>
      </p:pic>
    </p:spTree>
    <p:extLst>
      <p:ext uri="{BB962C8B-B14F-4D97-AF65-F5344CB8AC3E}">
        <p14:creationId xmlns:p14="http://schemas.microsoft.com/office/powerpoint/2010/main" val="1792856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C45E-45B0-409F-9839-2A6C17BE2682}"/>
              </a:ext>
            </a:extLst>
          </p:cNvPr>
          <p:cNvSpPr>
            <a:spLocks noGrp="1"/>
          </p:cNvSpPr>
          <p:nvPr>
            <p:ph type="title"/>
          </p:nvPr>
        </p:nvSpPr>
        <p:spPr>
          <a:xfrm>
            <a:off x="838200" y="365125"/>
            <a:ext cx="10515600" cy="2888976"/>
          </a:xfrm>
        </p:spPr>
        <p:txBody>
          <a:bodyPr>
            <a:normAutofit fontScale="90000"/>
          </a:bodyPr>
          <a:lstStyle/>
          <a:p>
            <a:pPr algn="ctr">
              <a:spcBef>
                <a:spcPts val="2400"/>
              </a:spcBef>
            </a:pPr>
            <a:br>
              <a:rPr lang="en-US"/>
            </a:br>
            <a:br>
              <a:rPr lang="en-US">
                <a:latin typeface="Helvetica Neue Medium"/>
              </a:rPr>
            </a:br>
            <a:r>
              <a:rPr lang="en-US" sz="4900" err="1">
                <a:latin typeface="Helvetica Neue Medium"/>
              </a:rPr>
              <a:t>Laptime</a:t>
            </a:r>
            <a:r>
              <a:rPr lang="en-US" sz="4900">
                <a:latin typeface="Helvetica Neue Medium"/>
              </a:rPr>
              <a:t> and Lullabies Parent Handbook</a:t>
            </a:r>
            <a:br>
              <a:rPr lang="en-US" sz="4900">
                <a:latin typeface="Helvetica Neue Medium"/>
              </a:rPr>
            </a:br>
            <a:r>
              <a:rPr lang="en-US" sz="4900">
                <a:latin typeface="Helvetica Neue Medium"/>
              </a:rPr>
              <a:t>12 Major Components</a:t>
            </a:r>
            <a:br>
              <a:rPr lang="en-US" sz="4900">
                <a:latin typeface="Helvetica Neue Medium"/>
              </a:rPr>
            </a:br>
            <a:br>
              <a:rPr lang="en-US">
                <a:latin typeface="Helvetica Neue Medium"/>
              </a:rPr>
            </a:br>
            <a:r>
              <a:rPr lang="en-US">
                <a:solidFill>
                  <a:srgbClr val="FFFFFF"/>
                </a:solidFill>
                <a:latin typeface="Helvetica Neue Medium"/>
              </a:rPr>
              <a:t>Poll Question 2 </a:t>
            </a:r>
            <a:r>
              <a:rPr lang="en-US" sz="4900">
                <a:solidFill>
                  <a:srgbClr val="1F1C1E"/>
                </a:solidFill>
                <a:latin typeface="Helvetica Neue Medium"/>
              </a:rPr>
              <a:t>k</a:t>
            </a:r>
            <a:br>
              <a:rPr lang="en-US" sz="4900">
                <a:latin typeface="Helvetica Neue Medium"/>
              </a:rPr>
            </a:br>
            <a:r>
              <a:rPr lang="en-US" sz="4900">
                <a:solidFill>
                  <a:srgbClr val="1F1C1E"/>
                </a:solidFill>
                <a:latin typeface="Helvetica Neue Medium"/>
              </a:rPr>
              <a:t>12 Major Components</a:t>
            </a:r>
            <a:endParaRPr lang="en-US">
              <a:latin typeface="Helvetica Neue Medium"/>
            </a:endParaRPr>
          </a:p>
          <a:p>
            <a:endParaRPr lang="en-US"/>
          </a:p>
        </p:txBody>
      </p:sp>
      <p:sp>
        <p:nvSpPr>
          <p:cNvPr id="3" name="Text Placeholder 2">
            <a:extLst>
              <a:ext uri="{FF2B5EF4-FFF2-40B4-BE49-F238E27FC236}">
                <a16:creationId xmlns:a16="http://schemas.microsoft.com/office/drawing/2014/main" id="{7A00F715-0497-1D30-2EA5-FEC936D6FB02}"/>
              </a:ext>
            </a:extLst>
          </p:cNvPr>
          <p:cNvSpPr>
            <a:spLocks noGrp="1"/>
          </p:cNvSpPr>
          <p:nvPr>
            <p:ph idx="1"/>
          </p:nvPr>
        </p:nvSpPr>
        <p:spPr>
          <a:xfrm>
            <a:off x="658091" y="3603900"/>
            <a:ext cx="8652164" cy="2209856"/>
          </a:xfrm>
        </p:spPr>
        <p:txBody>
          <a:bodyPr vert="horz" lIns="91440" tIns="45720" rIns="91440" bIns="45720" rtlCol="0" anchor="t">
            <a:normAutofit lnSpcReduction="10000"/>
          </a:bodyPr>
          <a:lstStyle/>
          <a:p>
            <a:pPr marL="101600" indent="0">
              <a:buNone/>
            </a:pPr>
            <a:r>
              <a:rPr lang="en-US" sz="2400">
                <a:latin typeface="Helvetica Neue"/>
              </a:rPr>
              <a:t>How familiar are you with using the </a:t>
            </a:r>
            <a:r>
              <a:rPr lang="en-US" sz="2400" err="1">
                <a:latin typeface="Helvetica Neue"/>
              </a:rPr>
              <a:t>Laptime</a:t>
            </a:r>
            <a:r>
              <a:rPr lang="en-US" sz="2400">
                <a:latin typeface="Helvetica Neue"/>
              </a:rPr>
              <a:t> and Lullabies kit?</a:t>
            </a:r>
            <a:endParaRPr lang="en-US" sz="2400"/>
          </a:p>
          <a:p>
            <a:pPr marL="101600" indent="0">
              <a:buNone/>
            </a:pPr>
            <a:endParaRPr lang="en-US" sz="2400"/>
          </a:p>
          <a:p>
            <a:pPr marL="444500" indent="-342900"/>
            <a:r>
              <a:rPr lang="en-US" sz="2400">
                <a:latin typeface="Helvetica Neue"/>
              </a:rPr>
              <a:t>Very</a:t>
            </a:r>
            <a:endParaRPr lang="en-US" sz="2400"/>
          </a:p>
          <a:p>
            <a:pPr marL="444500" indent="-342900"/>
            <a:r>
              <a:rPr lang="en-US" sz="2400">
                <a:latin typeface="Helvetica Neue"/>
              </a:rPr>
              <a:t>Somewhat</a:t>
            </a:r>
            <a:endParaRPr lang="en-US" sz="2400"/>
          </a:p>
          <a:p>
            <a:pPr marL="444500" indent="-342900"/>
            <a:r>
              <a:rPr lang="en-US" sz="2400">
                <a:latin typeface="Helvetica Neue"/>
              </a:rPr>
              <a:t>Not at all</a:t>
            </a:r>
            <a:endParaRPr lang="en-US" sz="2400"/>
          </a:p>
          <a:p>
            <a:pPr marL="444500" indent="-342900"/>
            <a:endParaRPr lang="en-US" sz="2400"/>
          </a:p>
          <a:p>
            <a:pPr algn="ctr"/>
            <a:endParaRPr lang="en-US"/>
          </a:p>
        </p:txBody>
      </p:sp>
    </p:spTree>
    <p:extLst>
      <p:ext uri="{BB962C8B-B14F-4D97-AF65-F5344CB8AC3E}">
        <p14:creationId xmlns:p14="http://schemas.microsoft.com/office/powerpoint/2010/main" val="1669445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r>
              <a:rPr lang="en-US" err="1">
                <a:latin typeface="Helvetica Neue Medium"/>
              </a:rPr>
              <a:t>Laptime</a:t>
            </a:r>
            <a:r>
              <a:rPr lang="en-US">
                <a:latin typeface="Helvetica Neue Medium"/>
              </a:rPr>
              <a:t> and Lullabies Parent Handbook</a:t>
            </a:r>
            <a:br>
              <a:rPr lang="en-US"/>
            </a:br>
            <a:r>
              <a:rPr lang="en-US">
                <a:latin typeface="Helvetica Neue Medium"/>
              </a:rPr>
              <a:t>12 Major Components</a:t>
            </a:r>
          </a:p>
        </p:txBody>
      </p:sp>
      <p:sp>
        <p:nvSpPr>
          <p:cNvPr id="131" name="Google Shape;131;p18"/>
          <p:cNvSpPr txBox="1">
            <a:spLocks noGrp="1"/>
          </p:cNvSpPr>
          <p:nvPr>
            <p:ph idx="1"/>
          </p:nvPr>
        </p:nvSpPr>
        <p:spPr>
          <a:xfrm>
            <a:off x="883693" y="1862175"/>
            <a:ext cx="5169131" cy="2743200"/>
          </a:xfrm>
          <a:prstGeom prst="rect">
            <a:avLst/>
          </a:prstGeom>
          <a:noFill/>
          <a:ln>
            <a:noFill/>
          </a:ln>
        </p:spPr>
        <p:txBody>
          <a:bodyPr spcFirstLastPara="1" wrap="square" lIns="45700" tIns="45700" rIns="45700" bIns="45700" anchor="t" anchorCtr="0">
            <a:noAutofit/>
          </a:bodyPr>
          <a:lstStyle/>
          <a:p>
            <a:pPr marL="57150" indent="0">
              <a:spcBef>
                <a:spcPts val="1200"/>
              </a:spcBef>
              <a:buNone/>
            </a:pPr>
            <a:r>
              <a:rPr lang="en-US">
                <a:solidFill>
                  <a:srgbClr val="0000FF"/>
                </a:solidFill>
                <a:latin typeface="Arial"/>
                <a:ea typeface="Arial"/>
                <a:cs typeface="Arial"/>
                <a:sym typeface="Arial"/>
              </a:rPr>
              <a:t>Establish Relationships (#2)</a:t>
            </a:r>
            <a:endParaRPr lang="en-US"/>
          </a:p>
          <a:p>
            <a:pPr marL="57150" lvl="0" indent="0" algn="l" rtl="0">
              <a:lnSpc>
                <a:spcPct val="90000"/>
              </a:lnSpc>
              <a:spcBef>
                <a:spcPts val="1200"/>
              </a:spcBef>
              <a:spcAft>
                <a:spcPts val="0"/>
              </a:spcAft>
              <a:buSzPts val="2000"/>
              <a:buNone/>
            </a:pPr>
            <a:r>
              <a:rPr lang="en-US">
                <a:solidFill>
                  <a:srgbClr val="0000FF"/>
                </a:solidFill>
                <a:latin typeface="Arial"/>
                <a:ea typeface="Arial"/>
                <a:cs typeface="Arial"/>
                <a:sym typeface="Arial"/>
              </a:rPr>
              <a:t>Share Conversations (#3)</a:t>
            </a:r>
            <a:endParaRPr lang="en-US"/>
          </a:p>
          <a:p>
            <a:pPr marL="57150" indent="-57150">
              <a:spcBef>
                <a:spcPts val="1200"/>
              </a:spcBef>
              <a:buNone/>
            </a:pPr>
            <a:r>
              <a:rPr lang="en-US">
                <a:solidFill>
                  <a:schemeClr val="accent6"/>
                </a:solidFill>
                <a:latin typeface="Arial"/>
                <a:ea typeface="Arial"/>
                <a:cs typeface="Arial"/>
                <a:sym typeface="Arial"/>
              </a:rPr>
              <a:t> Focus on Vision (#4)</a:t>
            </a:r>
            <a:endParaRPr lang="en-US">
              <a:solidFill>
                <a:schemeClr val="accent6"/>
              </a:solidFill>
            </a:endParaRPr>
          </a:p>
          <a:p>
            <a:pPr marL="57150" indent="0">
              <a:spcBef>
                <a:spcPts val="1200"/>
              </a:spcBef>
              <a:buNone/>
            </a:pPr>
            <a:r>
              <a:rPr lang="en-US">
                <a:solidFill>
                  <a:schemeClr val="accent6"/>
                </a:solidFill>
                <a:latin typeface="Arial"/>
                <a:ea typeface="Arial"/>
                <a:cs typeface="Arial"/>
                <a:sym typeface="Arial"/>
              </a:rPr>
              <a:t>Grow Listening Skills (#5)</a:t>
            </a:r>
            <a:endParaRPr lang="en-US">
              <a:solidFill>
                <a:schemeClr val="accent6"/>
              </a:solidFill>
              <a:ea typeface="Arial"/>
              <a:cs typeface="Arial"/>
            </a:endParaRPr>
          </a:p>
          <a:p>
            <a:pPr marL="57150" lvl="0" indent="0" algn="l">
              <a:lnSpc>
                <a:spcPct val="90000"/>
              </a:lnSpc>
              <a:spcBef>
                <a:spcPts val="1200"/>
              </a:spcBef>
              <a:spcAft>
                <a:spcPts val="0"/>
              </a:spcAft>
              <a:buNone/>
            </a:pPr>
            <a:r>
              <a:rPr lang="en-US">
                <a:solidFill>
                  <a:schemeClr val="accent6"/>
                </a:solidFill>
                <a:latin typeface="Arial"/>
                <a:ea typeface="Arial"/>
                <a:cs typeface="Arial"/>
                <a:sym typeface="Arial"/>
              </a:rPr>
              <a:t>Enhance Touch (#6)</a:t>
            </a:r>
            <a:endParaRPr lang="en-US">
              <a:solidFill>
                <a:schemeClr val="accent6"/>
              </a:solidFill>
            </a:endParaRPr>
          </a:p>
          <a:p>
            <a:pPr marL="91440" lvl="0" indent="0" algn="l" rtl="0">
              <a:lnSpc>
                <a:spcPct val="90000"/>
              </a:lnSpc>
              <a:spcBef>
                <a:spcPts val="1200"/>
              </a:spcBef>
              <a:spcAft>
                <a:spcPts val="0"/>
              </a:spcAft>
              <a:buSzPts val="2000"/>
              <a:buChar char=" "/>
            </a:pPr>
            <a:endParaRPr lang="en-US">
              <a:solidFill>
                <a:srgbClr val="FF0000"/>
              </a:solidFill>
              <a:latin typeface="Arial"/>
              <a:cs typeface="Arial"/>
            </a:endParaRPr>
          </a:p>
        </p:txBody>
      </p:sp>
      <p:sp>
        <p:nvSpPr>
          <p:cNvPr id="132" name="Google Shape;132;p18"/>
          <p:cNvSpPr txBox="1">
            <a:spLocks noGrp="1"/>
          </p:cNvSpPr>
          <p:nvPr>
            <p:ph idx="13"/>
          </p:nvPr>
        </p:nvSpPr>
        <p:spPr>
          <a:xfrm>
            <a:off x="6184668" y="1862175"/>
            <a:ext cx="5169131" cy="3744035"/>
          </a:xfrm>
          <a:prstGeom prst="rect">
            <a:avLst/>
          </a:prstGeom>
          <a:noFill/>
          <a:ln>
            <a:noFill/>
          </a:ln>
        </p:spPr>
        <p:txBody>
          <a:bodyPr spcFirstLastPara="1" wrap="square" lIns="45700" tIns="45700" rIns="45700" bIns="45700" anchor="t" anchorCtr="0">
            <a:noAutofit/>
          </a:bodyPr>
          <a:lstStyle/>
          <a:p>
            <a:pPr marL="114300" indent="0">
              <a:spcBef>
                <a:spcPts val="1200"/>
              </a:spcBef>
              <a:buSzPts val="2000"/>
              <a:buNone/>
            </a:pPr>
            <a:r>
              <a:rPr lang="en-US">
                <a:solidFill>
                  <a:srgbClr val="FF0000"/>
                </a:solidFill>
                <a:latin typeface="Helvetica Neue"/>
                <a:cs typeface="Arial"/>
              </a:rPr>
              <a:t>Partner in Play (#7)</a:t>
            </a:r>
            <a:endParaRPr lang="en-US">
              <a:cs typeface="Arial"/>
            </a:endParaRPr>
          </a:p>
          <a:p>
            <a:pPr marL="114300" indent="0">
              <a:spcBef>
                <a:spcPts val="1200"/>
              </a:spcBef>
              <a:buSzPts val="2000"/>
              <a:buNone/>
            </a:pPr>
            <a:r>
              <a:rPr lang="en-US">
                <a:solidFill>
                  <a:srgbClr val="FF0000"/>
                </a:solidFill>
                <a:latin typeface="Helvetica Neue"/>
                <a:cs typeface="Arial"/>
              </a:rPr>
              <a:t>Explore the World (#8)</a:t>
            </a:r>
            <a:endParaRPr lang="en-US"/>
          </a:p>
          <a:p>
            <a:pPr marL="91440" lvl="0" indent="-34290" algn="l">
              <a:lnSpc>
                <a:spcPct val="90000"/>
              </a:lnSpc>
              <a:spcBef>
                <a:spcPts val="1200"/>
              </a:spcBef>
              <a:spcAft>
                <a:spcPts val="0"/>
              </a:spcAft>
              <a:buSzPts val="2000"/>
              <a:buChar char=" "/>
            </a:pPr>
            <a:r>
              <a:rPr lang="en-US">
                <a:solidFill>
                  <a:schemeClr val="accent2"/>
                </a:solidFill>
                <a:latin typeface="Arial"/>
                <a:ea typeface="Arial"/>
                <a:cs typeface="Arial"/>
                <a:sym typeface="Arial"/>
              </a:rPr>
              <a:t>Read Together (#9)</a:t>
            </a:r>
            <a:endParaRPr lang="en-US">
              <a:solidFill>
                <a:schemeClr val="accent2"/>
              </a:solidFill>
            </a:endParaRPr>
          </a:p>
          <a:p>
            <a:pPr marL="91440" lvl="0" indent="22860" algn="l" rtl="0">
              <a:lnSpc>
                <a:spcPct val="90000"/>
              </a:lnSpc>
              <a:spcBef>
                <a:spcPts val="1200"/>
              </a:spcBef>
              <a:spcAft>
                <a:spcPts val="0"/>
              </a:spcAft>
              <a:buSzPts val="2000"/>
              <a:buChar char=" "/>
            </a:pPr>
            <a:r>
              <a:rPr lang="en-US">
                <a:solidFill>
                  <a:schemeClr val="accent2"/>
                </a:solidFill>
                <a:latin typeface="Arial"/>
                <a:ea typeface="Arial"/>
                <a:cs typeface="Arial"/>
                <a:sym typeface="Arial"/>
              </a:rPr>
              <a:t>Investigate Books (#10)</a:t>
            </a:r>
            <a:endParaRPr lang="en-US">
              <a:solidFill>
                <a:schemeClr val="accent2"/>
              </a:solidFill>
            </a:endParaRPr>
          </a:p>
          <a:p>
            <a:pPr marL="91440" lvl="0" indent="22860" algn="l" rtl="0">
              <a:lnSpc>
                <a:spcPct val="90000"/>
              </a:lnSpc>
              <a:spcBef>
                <a:spcPts val="1200"/>
              </a:spcBef>
              <a:spcAft>
                <a:spcPts val="0"/>
              </a:spcAft>
              <a:buSzPts val="2000"/>
              <a:buChar char=" "/>
            </a:pPr>
            <a:r>
              <a:rPr lang="en-US">
                <a:latin typeface="Arial"/>
                <a:ea typeface="Arial"/>
                <a:cs typeface="Arial"/>
                <a:sym typeface="Arial"/>
              </a:rPr>
              <a:t>Discover Symbols (#11)</a:t>
            </a:r>
            <a:endParaRPr lang="en-US"/>
          </a:p>
          <a:p>
            <a:pPr marL="91440" lvl="0" indent="22860" algn="l" rtl="0">
              <a:lnSpc>
                <a:spcPct val="90000"/>
              </a:lnSpc>
              <a:spcBef>
                <a:spcPts val="1200"/>
              </a:spcBef>
              <a:spcAft>
                <a:spcPts val="0"/>
              </a:spcAft>
              <a:buSzPts val="2000"/>
              <a:buChar char=" "/>
            </a:pPr>
            <a:r>
              <a:rPr lang="en-US">
                <a:latin typeface="Arial"/>
                <a:ea typeface="Arial"/>
                <a:cs typeface="Arial"/>
                <a:sym typeface="Arial"/>
              </a:rPr>
              <a:t>Experiment With Tools (#12)</a:t>
            </a:r>
            <a:endParaRPr lang="en-US"/>
          </a:p>
          <a:p>
            <a:pPr marL="91440" lvl="0" indent="-34290" algn="l" rtl="0">
              <a:lnSpc>
                <a:spcPct val="90000"/>
              </a:lnSpc>
              <a:spcBef>
                <a:spcPts val="1200"/>
              </a:spcBef>
              <a:spcAft>
                <a:spcPts val="0"/>
              </a:spcAft>
              <a:buSzPts val="2000"/>
              <a:buChar char=" "/>
            </a:pPr>
            <a:r>
              <a:rPr lang="en-US">
                <a:solidFill>
                  <a:srgbClr val="7030A0"/>
                </a:solidFill>
                <a:latin typeface="Arial"/>
                <a:ea typeface="Arial"/>
                <a:cs typeface="Arial"/>
                <a:sym typeface="Arial"/>
              </a:rPr>
              <a:t>Team Up for Literacy (#13)</a:t>
            </a:r>
            <a:endParaRPr lang="en-US"/>
          </a:p>
          <a:p>
            <a:pPr marL="91440" indent="-127000">
              <a:spcBef>
                <a:spcPts val="2400"/>
              </a:spcBef>
              <a:buClr>
                <a:srgbClr val="4472C4"/>
              </a:buClr>
            </a:pPr>
            <a:endParaRPr lang="en-US"/>
          </a:p>
          <a:p>
            <a:pPr marL="0" indent="0">
              <a:spcBef>
                <a:spcPts val="2400"/>
              </a:spcBef>
              <a:buClr>
                <a:srgbClr val="4472C4"/>
              </a:buClr>
              <a:buSzPts val="2000"/>
              <a:buNone/>
            </a:pPr>
            <a:r>
              <a:rPr lang="en-US">
                <a:latin typeface="Helvetica Neue"/>
              </a:rPr>
              <a:t> ***</a:t>
            </a:r>
          </a:p>
        </p:txBody>
      </p:sp>
      <p:sp>
        <p:nvSpPr>
          <p:cNvPr id="2" name="TextBox 1">
            <a:extLst>
              <a:ext uri="{FF2B5EF4-FFF2-40B4-BE49-F238E27FC236}">
                <a16:creationId xmlns:a16="http://schemas.microsoft.com/office/drawing/2014/main" id="{16987C4B-D09E-4231-DD23-BF29E8F7F3F7}"/>
              </a:ext>
              <a:ext uri="{C183D7F6-B498-43B3-948B-1728B52AA6E4}">
                <adec:decorative xmlns:adec="http://schemas.microsoft.com/office/drawing/2017/decorative" val="1"/>
              </a:ext>
            </a:extLst>
          </p:cNvPr>
          <p:cNvSpPr txBox="1"/>
          <p:nvPr/>
        </p:nvSpPr>
        <p:spPr>
          <a:xfrm>
            <a:off x="3331121" y="503511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8258-0FC3-3284-E8F1-78058251DC64}"/>
              </a:ext>
            </a:extLst>
          </p:cNvPr>
          <p:cNvSpPr>
            <a:spLocks noGrp="1"/>
          </p:cNvSpPr>
          <p:nvPr>
            <p:ph type="title"/>
          </p:nvPr>
        </p:nvSpPr>
        <p:spPr/>
        <p:txBody>
          <a:bodyPr/>
          <a:lstStyle/>
          <a:p>
            <a:pPr algn="ctr"/>
            <a:r>
              <a:rPr lang="en-US"/>
              <a:t>Social Aspects</a:t>
            </a:r>
          </a:p>
        </p:txBody>
      </p:sp>
      <p:pic>
        <p:nvPicPr>
          <p:cNvPr id="6" name="Picture 6" descr="Covers of Establish Relationships and Share Conversations Booklets">
            <a:extLst>
              <a:ext uri="{FF2B5EF4-FFF2-40B4-BE49-F238E27FC236}">
                <a16:creationId xmlns:a16="http://schemas.microsoft.com/office/drawing/2014/main" id="{1D16FEA2-5B1D-8C93-2A56-096386A5AF37}"/>
              </a:ext>
            </a:extLst>
          </p:cNvPr>
          <p:cNvPicPr>
            <a:picLocks noChangeAspect="1"/>
          </p:cNvPicPr>
          <p:nvPr/>
        </p:nvPicPr>
        <p:blipFill>
          <a:blip r:embed="rId3"/>
          <a:stretch>
            <a:fillRect/>
          </a:stretch>
        </p:blipFill>
        <p:spPr>
          <a:xfrm rot="16200000">
            <a:off x="3260077" y="345979"/>
            <a:ext cx="5671849" cy="7550226"/>
          </a:xfrm>
          <a:prstGeom prst="ellipse">
            <a:avLst/>
          </a:prstGeom>
          <a:ln>
            <a:noFill/>
          </a:ln>
          <a:effectLst>
            <a:softEdge rad="112500"/>
          </a:effectLst>
        </p:spPr>
      </p:pic>
    </p:spTree>
    <p:extLst>
      <p:ext uri="{BB962C8B-B14F-4D97-AF65-F5344CB8AC3E}">
        <p14:creationId xmlns:p14="http://schemas.microsoft.com/office/powerpoint/2010/main" val="2915178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44DD16-29E2-406D-BB2A-014E5AA456BC}"/>
              </a:ext>
            </a:extLst>
          </p:cNvPr>
          <p:cNvSpPr>
            <a:spLocks noGrp="1"/>
          </p:cNvSpPr>
          <p:nvPr>
            <p:ph type="title"/>
          </p:nvPr>
        </p:nvSpPr>
        <p:spPr/>
        <p:txBody>
          <a:bodyPr/>
          <a:lstStyle/>
          <a:p>
            <a:pPr algn="ctr"/>
            <a:r>
              <a:rPr lang="en-US"/>
              <a:t>Establish Relationships</a:t>
            </a:r>
          </a:p>
        </p:txBody>
      </p:sp>
      <p:sp>
        <p:nvSpPr>
          <p:cNvPr id="3" name="Content Placeholder 2">
            <a:extLst>
              <a:ext uri="{FF2B5EF4-FFF2-40B4-BE49-F238E27FC236}">
                <a16:creationId xmlns:a16="http://schemas.microsoft.com/office/drawing/2014/main" id="{F84F0FD7-6191-44C4-BA0D-8A09B4FE3390}"/>
              </a:ext>
            </a:extLst>
          </p:cNvPr>
          <p:cNvSpPr>
            <a:spLocks noGrp="1"/>
          </p:cNvSpPr>
          <p:nvPr>
            <p:ph idx="1"/>
          </p:nvPr>
        </p:nvSpPr>
        <p:spPr>
          <a:xfrm>
            <a:off x="838200" y="1825625"/>
            <a:ext cx="10515600" cy="3314411"/>
          </a:xfrm>
        </p:spPr>
        <p:txBody>
          <a:bodyPr>
            <a:normAutofit/>
          </a:bodyPr>
          <a:lstStyle/>
          <a:p>
            <a:pPr marL="0" indent="0" algn="ctr">
              <a:buNone/>
            </a:pPr>
            <a:r>
              <a:rPr lang="en-US" sz="2800">
                <a:latin typeface="Arial" panose="020B0604020202020204" pitchFamily="34" charset="0"/>
                <a:cs typeface="Arial" panose="020B0604020202020204" pitchFamily="34" charset="0"/>
              </a:rPr>
              <a:t>“Children learn to talk and eventually to read through a relationship with a beloved parent or grandparent, an admired older sibling or cousin, a respected caregiver or teacher, or some other special person in their lives.”</a:t>
            </a:r>
            <a:br>
              <a:rPr lang="en-US" sz="2800">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a:p>
            <a:pPr marL="0" indent="0" algn="ctr">
              <a:buNone/>
            </a:pPr>
            <a:r>
              <a:rPr lang="en-US" sz="2800">
                <a:latin typeface="Arial" panose="020B0604020202020204" pitchFamily="34" charset="0"/>
                <a:cs typeface="Arial" panose="020B0604020202020204" pitchFamily="34" charset="0"/>
              </a:rPr>
              <a:t>(</a:t>
            </a:r>
            <a:r>
              <a:rPr lang="en-US" sz="2800" err="1">
                <a:latin typeface="Arial" panose="020B0604020202020204" pitchFamily="34" charset="0"/>
                <a:cs typeface="Arial" panose="020B0604020202020204" pitchFamily="34" charset="0"/>
              </a:rPr>
              <a:t>Rosenkoetter</a:t>
            </a:r>
            <a:r>
              <a:rPr lang="en-US" sz="2800">
                <a:latin typeface="Arial" panose="020B0604020202020204" pitchFamily="34" charset="0"/>
                <a:cs typeface="Arial" panose="020B0604020202020204" pitchFamily="34" charset="0"/>
              </a:rPr>
              <a:t> &amp; </a:t>
            </a:r>
            <a:r>
              <a:rPr lang="en-US" sz="2800" err="1">
                <a:latin typeface="Arial" panose="020B0604020202020204" pitchFamily="34" charset="0"/>
                <a:cs typeface="Arial" panose="020B0604020202020204" pitchFamily="34" charset="0"/>
              </a:rPr>
              <a:t>Wanless</a:t>
            </a:r>
            <a:r>
              <a:rPr lang="en-US" sz="2800">
                <a:latin typeface="Arial" panose="020B0604020202020204" pitchFamily="34" charset="0"/>
                <a:cs typeface="Arial" panose="020B0604020202020204" pitchFamily="34" charset="0"/>
              </a:rPr>
              <a:t>, 2006)</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29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Calibri"/>
              <a:buNone/>
            </a:pPr>
            <a:br>
              <a:rPr lang="en-US"/>
            </a:br>
            <a:r>
              <a:rPr lang="en-US"/>
              <a:t>Establish Relationships</a:t>
            </a:r>
            <a:br>
              <a:rPr lang="en-US"/>
            </a:br>
            <a:endParaRPr/>
          </a:p>
        </p:txBody>
      </p:sp>
      <p:sp>
        <p:nvSpPr>
          <p:cNvPr id="140" name="Google Shape;140;p19"/>
          <p:cNvSpPr txBox="1">
            <a:spLocks noGrp="1"/>
          </p:cNvSpPr>
          <p:nvPr>
            <p:ph idx="1"/>
          </p:nvPr>
        </p:nvSpPr>
        <p:spPr>
          <a:xfrm>
            <a:off x="838200" y="1492725"/>
            <a:ext cx="5169131" cy="4450875"/>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000"/>
              <a:buNone/>
            </a:pPr>
            <a:r>
              <a:rPr lang="en-US">
                <a:latin typeface="Arial"/>
                <a:ea typeface="Arial"/>
                <a:cs typeface="Arial"/>
                <a:sym typeface="Arial"/>
              </a:rPr>
              <a:t>Family in “driver’s seat”</a:t>
            </a:r>
            <a:endParaRPr/>
          </a:p>
          <a:p>
            <a:pPr marL="0" lvl="0" indent="0" algn="l" rtl="0">
              <a:lnSpc>
                <a:spcPct val="90000"/>
              </a:lnSpc>
              <a:spcBef>
                <a:spcPts val="2400"/>
              </a:spcBef>
              <a:spcAft>
                <a:spcPts val="0"/>
              </a:spcAft>
              <a:buSzPts val="2000"/>
              <a:buNone/>
            </a:pPr>
            <a:r>
              <a:rPr lang="en-US">
                <a:latin typeface="Arial"/>
                <a:ea typeface="Arial"/>
                <a:cs typeface="Arial"/>
                <a:sym typeface="Arial"/>
              </a:rPr>
              <a:t>Attachment</a:t>
            </a:r>
            <a:endParaRPr/>
          </a:p>
          <a:p>
            <a:pPr marL="0" lvl="0" indent="0" algn="l" rtl="0">
              <a:lnSpc>
                <a:spcPct val="90000"/>
              </a:lnSpc>
              <a:spcBef>
                <a:spcPts val="2400"/>
              </a:spcBef>
              <a:spcAft>
                <a:spcPts val="0"/>
              </a:spcAft>
              <a:buSzPts val="2000"/>
              <a:buNone/>
            </a:pPr>
            <a:r>
              <a:rPr lang="en-US">
                <a:latin typeface="Arial"/>
                <a:ea typeface="Arial"/>
                <a:cs typeface="Arial"/>
                <a:sym typeface="Arial"/>
              </a:rPr>
              <a:t>Responsive parenting</a:t>
            </a:r>
            <a:endParaRPr/>
          </a:p>
          <a:p>
            <a:pPr marL="0" lvl="0" indent="0" algn="l" rtl="0">
              <a:lnSpc>
                <a:spcPct val="90000"/>
              </a:lnSpc>
              <a:spcBef>
                <a:spcPts val="2400"/>
              </a:spcBef>
              <a:spcAft>
                <a:spcPts val="0"/>
              </a:spcAft>
              <a:buSzPts val="2000"/>
              <a:buNone/>
            </a:pPr>
            <a:r>
              <a:rPr lang="en-US">
                <a:latin typeface="Arial"/>
                <a:ea typeface="Arial"/>
                <a:cs typeface="Arial"/>
                <a:sym typeface="Arial"/>
              </a:rPr>
              <a:t>“Partner with” child</a:t>
            </a:r>
            <a:endParaRPr/>
          </a:p>
          <a:p>
            <a:pPr marL="0" lvl="0" indent="0" algn="l" rtl="0">
              <a:lnSpc>
                <a:spcPct val="90000"/>
              </a:lnSpc>
              <a:spcBef>
                <a:spcPts val="2400"/>
              </a:spcBef>
              <a:spcAft>
                <a:spcPts val="0"/>
              </a:spcAft>
              <a:buSzPts val="2000"/>
              <a:buNone/>
            </a:pPr>
            <a:r>
              <a:rPr lang="en-US">
                <a:latin typeface="Arial"/>
                <a:ea typeface="Arial"/>
                <a:cs typeface="Arial"/>
                <a:sym typeface="Arial"/>
              </a:rPr>
              <a:t>Respectful interactions</a:t>
            </a:r>
            <a:endParaRPr/>
          </a:p>
          <a:p>
            <a:pPr marL="0" lvl="0" indent="0" algn="l" rtl="0">
              <a:lnSpc>
                <a:spcPct val="90000"/>
              </a:lnSpc>
              <a:spcBef>
                <a:spcPts val="2400"/>
              </a:spcBef>
              <a:spcAft>
                <a:spcPts val="0"/>
              </a:spcAft>
              <a:buSzPts val="2000"/>
              <a:buNone/>
            </a:pPr>
            <a:r>
              <a:rPr lang="en-US">
                <a:latin typeface="Arial"/>
                <a:ea typeface="Arial"/>
                <a:cs typeface="Arial"/>
                <a:sym typeface="Arial"/>
              </a:rPr>
              <a:t>Have fun!</a:t>
            </a:r>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p:txBody>
      </p:sp>
      <p:pic>
        <p:nvPicPr>
          <p:cNvPr id="142" name="Google Shape;142;p19" descr="A mom hugs her young child as he hugs her back"/>
          <p:cNvPicPr preferRelativeResize="0">
            <a:picLocks noGrp="1"/>
          </p:cNvPicPr>
          <p:nvPr>
            <p:ph idx="13"/>
          </p:nvPr>
        </p:nvPicPr>
        <p:blipFill rotWithShape="1">
          <a:blip r:embed="rId3">
            <a:alphaModFix/>
          </a:blip>
          <a:stretch/>
        </p:blipFill>
        <p:spPr>
          <a:xfrm>
            <a:off x="6184900" y="1826488"/>
            <a:ext cx="5168900" cy="3425686"/>
          </a:xfrm>
          <a:prstGeom prst="rect">
            <a:avLst/>
          </a:prstGeom>
          <a:solidFill>
            <a:srgbClr val="DDEAF6"/>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304B-7228-4F44-8FFA-EC37B50042D3}"/>
              </a:ext>
            </a:extLst>
          </p:cNvPr>
          <p:cNvSpPr>
            <a:spLocks noGrp="1"/>
          </p:cNvSpPr>
          <p:nvPr>
            <p:ph type="title"/>
          </p:nvPr>
        </p:nvSpPr>
        <p:spPr/>
        <p:txBody>
          <a:bodyPr/>
          <a:lstStyle/>
          <a:p>
            <a:pPr algn="ctr"/>
            <a:r>
              <a:rPr lang="en-US"/>
              <a:t>Share Conversations</a:t>
            </a:r>
          </a:p>
        </p:txBody>
      </p:sp>
      <p:sp>
        <p:nvSpPr>
          <p:cNvPr id="3" name="Content Placeholder 2">
            <a:extLst>
              <a:ext uri="{FF2B5EF4-FFF2-40B4-BE49-F238E27FC236}">
                <a16:creationId xmlns:a16="http://schemas.microsoft.com/office/drawing/2014/main" id="{E7F19A3F-3788-4A61-BADA-7D4B12D75E02}"/>
              </a:ext>
            </a:extLst>
          </p:cNvPr>
          <p:cNvSpPr>
            <a:spLocks noGrp="1"/>
          </p:cNvSpPr>
          <p:nvPr>
            <p:ph idx="1"/>
          </p:nvPr>
        </p:nvSpPr>
        <p:spPr>
          <a:xfrm>
            <a:off x="838200" y="1825625"/>
            <a:ext cx="10515600" cy="3231284"/>
          </a:xfrm>
        </p:spPr>
        <p:txBody>
          <a:bodyPr/>
          <a:lstStyle/>
          <a:p>
            <a:pPr marL="0" indent="0" algn="ctr">
              <a:buNone/>
            </a:pPr>
            <a:br>
              <a:rPr lang="en-US">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“Children’s belief in themselves as learners and their eagerness to learn new things is grounded in their early conversations with people who are important in their lives.”</a:t>
            </a:r>
            <a:br>
              <a:rPr lang="en-US" sz="2800">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a:p>
            <a:pPr marL="0" indent="0" algn="ctr">
              <a:buNone/>
            </a:pPr>
            <a:r>
              <a:rPr lang="en-US" sz="2800">
                <a:latin typeface="Arial" panose="020B0604020202020204" pitchFamily="34" charset="0"/>
                <a:cs typeface="Arial" panose="020B0604020202020204" pitchFamily="34" charset="0"/>
              </a:rPr>
              <a:t>(</a:t>
            </a:r>
            <a:r>
              <a:rPr lang="en-US" sz="2800" err="1">
                <a:latin typeface="Arial" panose="020B0604020202020204" pitchFamily="34" charset="0"/>
                <a:cs typeface="Arial" panose="020B0604020202020204" pitchFamily="34" charset="0"/>
              </a:rPr>
              <a:t>Bardige</a:t>
            </a:r>
            <a:r>
              <a:rPr lang="en-US" sz="2800">
                <a:latin typeface="Arial" panose="020B0604020202020204" pitchFamily="34" charset="0"/>
                <a:cs typeface="Arial" panose="020B0604020202020204" pitchFamily="34" charset="0"/>
              </a:rPr>
              <a:t> &amp; Segal, 2005)</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78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Calibri"/>
              <a:buNone/>
            </a:pPr>
            <a:r>
              <a:rPr lang="en-US"/>
              <a:t>Share Conversations  </a:t>
            </a:r>
            <a:br>
              <a:rPr lang="en-US"/>
            </a:br>
            <a:endParaRPr/>
          </a:p>
        </p:txBody>
      </p:sp>
      <p:sp>
        <p:nvSpPr>
          <p:cNvPr id="150" name="Google Shape;150;p20"/>
          <p:cNvSpPr txBox="1">
            <a:spLocks noGrp="1"/>
          </p:cNvSpPr>
          <p:nvPr>
            <p:ph idx="1"/>
          </p:nvPr>
        </p:nvSpPr>
        <p:spPr>
          <a:xfrm>
            <a:off x="838200" y="1825625"/>
            <a:ext cx="9661518" cy="4530724"/>
          </a:xfrm>
          <a:prstGeom prst="rect">
            <a:avLst/>
          </a:prstGeom>
          <a:noFill/>
          <a:ln>
            <a:noFill/>
          </a:ln>
        </p:spPr>
        <p:txBody>
          <a:bodyPr spcFirstLastPara="1" wrap="square" lIns="45700" tIns="45700" rIns="45700" bIns="45700" anchor="t" anchorCtr="0">
            <a:noAutofit/>
          </a:bodyPr>
          <a:lstStyle/>
          <a:p>
            <a:pPr lvl="0" algn="l" rtl="0">
              <a:lnSpc>
                <a:spcPct val="90000"/>
              </a:lnSpc>
              <a:spcBef>
                <a:spcPts val="2400"/>
              </a:spcBef>
              <a:spcAft>
                <a:spcPts val="0"/>
              </a:spcAft>
              <a:buSzPts val="2000"/>
            </a:pPr>
            <a:r>
              <a:rPr lang="en-US">
                <a:latin typeface="Arial"/>
                <a:ea typeface="Arial"/>
                <a:cs typeface="Arial"/>
                <a:sym typeface="Arial"/>
              </a:rPr>
              <a:t>Greeting routines</a:t>
            </a:r>
            <a:endParaRPr/>
          </a:p>
          <a:p>
            <a:pPr lvl="0" algn="l" rtl="0">
              <a:lnSpc>
                <a:spcPct val="90000"/>
              </a:lnSpc>
              <a:spcBef>
                <a:spcPts val="2400"/>
              </a:spcBef>
              <a:spcAft>
                <a:spcPts val="0"/>
              </a:spcAft>
              <a:buSzPts val="2000"/>
            </a:pPr>
            <a:r>
              <a:rPr lang="en-US">
                <a:latin typeface="Arial"/>
                <a:ea typeface="Arial"/>
                <a:cs typeface="Arial"/>
                <a:sym typeface="Arial"/>
              </a:rPr>
              <a:t>Subtle attempts by child</a:t>
            </a:r>
            <a:endParaRPr/>
          </a:p>
          <a:p>
            <a:pPr lvl="0" algn="l" rtl="0">
              <a:lnSpc>
                <a:spcPct val="90000"/>
              </a:lnSpc>
              <a:spcBef>
                <a:spcPts val="2400"/>
              </a:spcBef>
              <a:spcAft>
                <a:spcPts val="0"/>
              </a:spcAft>
              <a:buSzPts val="2000"/>
            </a:pPr>
            <a:r>
              <a:rPr lang="en-US">
                <a:latin typeface="Arial"/>
                <a:ea typeface="Arial"/>
                <a:cs typeface="Arial"/>
                <a:sym typeface="Arial"/>
              </a:rPr>
              <a:t>Turn-taking</a:t>
            </a:r>
            <a:endParaRPr/>
          </a:p>
          <a:p>
            <a:pPr lvl="0" algn="l" rtl="0">
              <a:lnSpc>
                <a:spcPct val="90000"/>
              </a:lnSpc>
              <a:spcBef>
                <a:spcPts val="2400"/>
              </a:spcBef>
              <a:spcAft>
                <a:spcPts val="0"/>
              </a:spcAft>
              <a:buSzPts val="2000"/>
            </a:pPr>
            <a:r>
              <a:rPr lang="en-US">
                <a:latin typeface="Arial"/>
                <a:ea typeface="Arial"/>
                <a:cs typeface="Arial"/>
                <a:sym typeface="Arial"/>
              </a:rPr>
              <a:t>Sing / Rhymes</a:t>
            </a:r>
            <a:endParaRPr/>
          </a:p>
          <a:p>
            <a:pPr lvl="0" algn="l" rtl="0">
              <a:lnSpc>
                <a:spcPct val="90000"/>
              </a:lnSpc>
              <a:spcBef>
                <a:spcPts val="2400"/>
              </a:spcBef>
              <a:spcAft>
                <a:spcPts val="0"/>
              </a:spcAft>
              <a:buSzPts val="2000"/>
            </a:pPr>
            <a:r>
              <a:rPr lang="en-US">
                <a:latin typeface="Arial"/>
                <a:ea typeface="Arial"/>
                <a:cs typeface="Arial"/>
                <a:sym typeface="Arial"/>
              </a:rPr>
              <a:t>Signal “end”</a:t>
            </a:r>
            <a:endParaRPr/>
          </a:p>
          <a:p>
            <a:pPr lvl="0" algn="l" rtl="0">
              <a:lnSpc>
                <a:spcPct val="90000"/>
              </a:lnSpc>
              <a:spcBef>
                <a:spcPts val="2400"/>
              </a:spcBef>
              <a:spcAft>
                <a:spcPts val="0"/>
              </a:spcAft>
              <a:buSzPts val="2000"/>
            </a:pPr>
            <a:r>
              <a:rPr lang="en-US">
                <a:latin typeface="Arial"/>
                <a:ea typeface="Arial"/>
                <a:cs typeface="Arial"/>
                <a:sym typeface="Arial"/>
              </a:rPr>
              <a:t>Cues: sounds / touch / objects / smells/ routines</a:t>
            </a:r>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p:txBody>
      </p:sp>
      <p:pic>
        <p:nvPicPr>
          <p:cNvPr id="149" name="Google Shape;149;p20" descr="A baby looks content as they look towards their mom who is holding their hands and leaning over them"/>
          <p:cNvPicPr preferRelativeResize="0">
            <a:picLocks noGrp="1"/>
          </p:cNvPicPr>
          <p:nvPr>
            <p:ph idx="13"/>
          </p:nvPr>
        </p:nvPicPr>
        <p:blipFill rotWithShape="1">
          <a:blip r:embed="rId3">
            <a:alphaModFix/>
          </a:blip>
          <a:stretch/>
        </p:blipFill>
        <p:spPr>
          <a:xfrm>
            <a:off x="6198163" y="1825625"/>
            <a:ext cx="5142374" cy="3427413"/>
          </a:xfrm>
          <a:prstGeom prst="rect">
            <a:avLst/>
          </a:prstGeom>
          <a:solidFill>
            <a:srgbClr val="DDEAF6"/>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64878-C4FA-ADC8-E9F2-DE4369675529}"/>
              </a:ext>
            </a:extLst>
          </p:cNvPr>
          <p:cNvSpPr>
            <a:spLocks noGrp="1"/>
          </p:cNvSpPr>
          <p:nvPr>
            <p:ph type="title"/>
          </p:nvPr>
        </p:nvSpPr>
        <p:spPr/>
        <p:txBody>
          <a:bodyPr/>
          <a:lstStyle/>
          <a:p>
            <a:pPr algn="ctr"/>
            <a:r>
              <a:rPr lang="en-US"/>
              <a:t>Sensory Areas </a:t>
            </a:r>
          </a:p>
        </p:txBody>
      </p:sp>
      <p:pic>
        <p:nvPicPr>
          <p:cNvPr id="6" name="Picture 6" descr="Covers of Focus on Vision, Grow Listening Skills and Enhance Touch Booklets  ​">
            <a:extLst>
              <a:ext uri="{FF2B5EF4-FFF2-40B4-BE49-F238E27FC236}">
                <a16:creationId xmlns:a16="http://schemas.microsoft.com/office/drawing/2014/main" id="{C029A09A-A094-84D9-B2A5-C8B9ED0E4A8F}"/>
              </a:ext>
            </a:extLst>
          </p:cNvPr>
          <p:cNvPicPr>
            <a:picLocks noChangeAspect="1"/>
          </p:cNvPicPr>
          <p:nvPr/>
        </p:nvPicPr>
        <p:blipFill rotWithShape="1">
          <a:blip r:embed="rId3"/>
          <a:srcRect l="2104" t="4299" r="2525" b="2991"/>
          <a:stretch/>
        </p:blipFill>
        <p:spPr>
          <a:xfrm rot="10800000">
            <a:off x="2321119" y="1225012"/>
            <a:ext cx="7549761" cy="5496462"/>
          </a:xfrm>
          <a:prstGeom prst="ellipse">
            <a:avLst/>
          </a:prstGeom>
          <a:ln>
            <a:noFill/>
          </a:ln>
          <a:effectLst>
            <a:softEdge rad="112500"/>
          </a:effectLst>
        </p:spPr>
      </p:pic>
    </p:spTree>
    <p:extLst>
      <p:ext uri="{BB962C8B-B14F-4D97-AF65-F5344CB8AC3E}">
        <p14:creationId xmlns:p14="http://schemas.microsoft.com/office/powerpoint/2010/main" val="3434655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7B86-703A-4F86-B5F7-14F84BF62DCA}"/>
              </a:ext>
            </a:extLst>
          </p:cNvPr>
          <p:cNvSpPr>
            <a:spLocks noGrp="1"/>
          </p:cNvSpPr>
          <p:nvPr>
            <p:ph type="title"/>
          </p:nvPr>
        </p:nvSpPr>
        <p:spPr/>
        <p:txBody>
          <a:bodyPr/>
          <a:lstStyle/>
          <a:p>
            <a:pPr algn="ctr"/>
            <a:r>
              <a:rPr lang="en-US"/>
              <a:t>Focus on Vision </a:t>
            </a:r>
          </a:p>
        </p:txBody>
      </p:sp>
      <p:sp>
        <p:nvSpPr>
          <p:cNvPr id="3" name="Content Placeholder 2">
            <a:extLst>
              <a:ext uri="{FF2B5EF4-FFF2-40B4-BE49-F238E27FC236}">
                <a16:creationId xmlns:a16="http://schemas.microsoft.com/office/drawing/2014/main" id="{9A4F1E02-6025-49CA-82A6-0E33D0A57B3F}"/>
              </a:ext>
            </a:extLst>
          </p:cNvPr>
          <p:cNvSpPr>
            <a:spLocks noGrp="1"/>
          </p:cNvSpPr>
          <p:nvPr>
            <p:ph idx="1"/>
          </p:nvPr>
        </p:nvSpPr>
        <p:spPr>
          <a:xfrm>
            <a:off x="838200" y="1825625"/>
            <a:ext cx="10515600" cy="3189720"/>
          </a:xfrm>
        </p:spPr>
        <p:txBody>
          <a:bodyPr/>
          <a:lstStyle/>
          <a:p>
            <a:pPr marL="0" indent="0" algn="ctr">
              <a:buNone/>
            </a:pPr>
            <a:r>
              <a:rPr lang="en-US" sz="2800">
                <a:latin typeface="Arial" panose="020B0604020202020204" pitchFamily="34" charset="0"/>
                <a:cs typeface="Arial" panose="020B0604020202020204" pitchFamily="34" charset="0"/>
              </a:rPr>
              <a:t>“The best time to help an infant learn to use vision is whenever a need naturally arises…while doing interesting and enjoyable activities.”</a:t>
            </a:r>
            <a:br>
              <a:rPr lang="en-US" sz="2800">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a:p>
            <a:pPr marL="0" indent="0" algn="ctr">
              <a:buNone/>
            </a:pPr>
            <a:r>
              <a:rPr lang="en-US" sz="2800">
                <a:latin typeface="Arial" panose="020B0604020202020204" pitchFamily="34" charset="0"/>
                <a:cs typeface="Arial" panose="020B0604020202020204" pitchFamily="34" charset="0"/>
              </a:rPr>
              <a:t>(Chen, 1999)</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23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FDE778-24F3-CF13-2AA4-47D9B8C1558E}"/>
              </a:ext>
            </a:extLst>
          </p:cNvPr>
          <p:cNvSpPr>
            <a:spLocks noGrp="1"/>
          </p:cNvSpPr>
          <p:nvPr>
            <p:ph type="title" idx="4294967295"/>
          </p:nvPr>
        </p:nvSpPr>
        <p:spPr>
          <a:xfrm>
            <a:off x="838200" y="478327"/>
            <a:ext cx="10515600" cy="1083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000" kern="1200">
                <a:solidFill>
                  <a:schemeClr val="accent4"/>
                </a:solidFill>
                <a:latin typeface="+mj-lt"/>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Candara"/>
                <a:ea typeface="+mj-ea"/>
                <a:cs typeface="Arial"/>
              </a:rPr>
              <a:t>Presenters</a:t>
            </a:r>
          </a:p>
        </p:txBody>
      </p:sp>
      <p:pic>
        <p:nvPicPr>
          <p:cNvPr id="12" name="Picture 11" descr="Jessica Chandler, a middle aged white woman wearing glasses with her brown hair swept over one shoulder">
            <a:extLst>
              <a:ext uri="{FF2B5EF4-FFF2-40B4-BE49-F238E27FC236}">
                <a16:creationId xmlns:a16="http://schemas.microsoft.com/office/drawing/2014/main" id="{41DD64F4-B539-9D24-9D0F-3AB551D8EC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72"/>
          <a:stretch/>
        </p:blipFill>
        <p:spPr>
          <a:xfrm>
            <a:off x="1082886" y="1734689"/>
            <a:ext cx="1983692" cy="2623792"/>
          </a:xfrm>
          <a:prstGeom prst="rect">
            <a:avLst/>
          </a:prstGeom>
          <a:ln>
            <a:noFill/>
          </a:ln>
          <a:effectLst>
            <a:softEdge rad="112500"/>
          </a:effectLst>
        </p:spPr>
      </p:pic>
      <p:sp>
        <p:nvSpPr>
          <p:cNvPr id="10" name="TextBox 7">
            <a:extLst>
              <a:ext uri="{FF2B5EF4-FFF2-40B4-BE49-F238E27FC236}">
                <a16:creationId xmlns:a16="http://schemas.microsoft.com/office/drawing/2014/main" id="{3212D085-DFC2-9658-9D97-D79C7D4C2DE3}"/>
              </a:ext>
            </a:extLst>
          </p:cNvPr>
          <p:cNvSpPr txBox="1"/>
          <p:nvPr/>
        </p:nvSpPr>
        <p:spPr>
          <a:xfrm>
            <a:off x="1140353" y="4561660"/>
            <a:ext cx="2023337" cy="1354217"/>
          </a:xfrm>
          <a:prstGeom prst="rect">
            <a:avLst/>
          </a:prstGeom>
          <a:ln w="28575"/>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b="1">
                <a:solidFill>
                  <a:schemeClr val="bg2">
                    <a:lumMod val="10000"/>
                  </a:schemeClr>
                </a:solidFill>
                <a:latin typeface="Candara"/>
              </a:rPr>
              <a:t>Jessica Chandler</a:t>
            </a:r>
          </a:p>
          <a:p>
            <a:r>
              <a:rPr lang="en-US" sz="1600">
                <a:solidFill>
                  <a:schemeClr val="bg2">
                    <a:lumMod val="10000"/>
                  </a:schemeClr>
                </a:solidFill>
                <a:latin typeface="Candara"/>
              </a:rPr>
              <a:t>Associate Director Outreach Birth-5 –  </a:t>
            </a:r>
            <a:endParaRPr lang="en-US" sz="1600">
              <a:solidFill>
                <a:schemeClr val="bg2">
                  <a:lumMod val="10000"/>
                </a:schemeClr>
              </a:solidFill>
              <a:latin typeface="Candara" panose="020E0502030303020204" pitchFamily="34" charset="0"/>
            </a:endParaRPr>
          </a:p>
          <a:p>
            <a:r>
              <a:rPr lang="en-US" sz="1600">
                <a:solidFill>
                  <a:schemeClr val="bg2">
                    <a:lumMod val="10000"/>
                  </a:schemeClr>
                </a:solidFill>
                <a:latin typeface="Candara"/>
              </a:rPr>
              <a:t>WA State School for the Blind (WSSB)</a:t>
            </a:r>
          </a:p>
        </p:txBody>
      </p:sp>
      <p:pic>
        <p:nvPicPr>
          <p:cNvPr id="2" name="Picture 3" descr="Kay Clarke, a more-than-middle aged woman (!), with medium length blonde hair with bangs.">
            <a:extLst>
              <a:ext uri="{FF2B5EF4-FFF2-40B4-BE49-F238E27FC236}">
                <a16:creationId xmlns:a16="http://schemas.microsoft.com/office/drawing/2014/main" id="{D4806F3B-D36A-75F9-9C17-C952062BB18C}"/>
              </a:ext>
            </a:extLst>
          </p:cNvPr>
          <p:cNvPicPr>
            <a:picLocks noChangeAspect="1"/>
          </p:cNvPicPr>
          <p:nvPr/>
        </p:nvPicPr>
        <p:blipFill>
          <a:blip r:embed="rId4"/>
          <a:stretch>
            <a:fillRect/>
          </a:stretch>
        </p:blipFill>
        <p:spPr>
          <a:xfrm>
            <a:off x="4777433" y="1723314"/>
            <a:ext cx="2135945" cy="2625220"/>
          </a:xfrm>
          <a:prstGeom prst="rect">
            <a:avLst/>
          </a:prstGeom>
          <a:ln>
            <a:noFill/>
          </a:ln>
          <a:effectLst>
            <a:softEdge rad="112500"/>
          </a:effectLst>
        </p:spPr>
      </p:pic>
      <p:sp>
        <p:nvSpPr>
          <p:cNvPr id="13" name="TextBox 9">
            <a:extLst>
              <a:ext uri="{FF2B5EF4-FFF2-40B4-BE49-F238E27FC236}">
                <a16:creationId xmlns:a16="http://schemas.microsoft.com/office/drawing/2014/main" id="{3EA476D4-59D5-1A75-2273-61D28645DF4B}"/>
              </a:ext>
            </a:extLst>
          </p:cNvPr>
          <p:cNvSpPr txBox="1"/>
          <p:nvPr/>
        </p:nvSpPr>
        <p:spPr>
          <a:xfrm>
            <a:off x="4777433" y="4804051"/>
            <a:ext cx="2360214" cy="861774"/>
          </a:xfrm>
          <a:prstGeom prst="rect">
            <a:avLst/>
          </a:prstGeom>
          <a:ln w="28575"/>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b="1">
                <a:solidFill>
                  <a:schemeClr val="bg2">
                    <a:lumMod val="10000"/>
                  </a:schemeClr>
                </a:solidFill>
                <a:latin typeface="Candara"/>
              </a:rPr>
              <a:t>Kay Clarke</a:t>
            </a:r>
          </a:p>
          <a:p>
            <a:r>
              <a:rPr lang="en-US" sz="1600">
                <a:latin typeface="Candara"/>
                <a:ea typeface="+mn-lt"/>
                <a:cs typeface="+mn-lt"/>
              </a:rPr>
              <a:t>Author, </a:t>
            </a:r>
            <a:r>
              <a:rPr lang="en-US" sz="1600" err="1">
                <a:latin typeface="Candara"/>
                <a:ea typeface="+mn-lt"/>
                <a:cs typeface="+mn-lt"/>
              </a:rPr>
              <a:t>Laptime</a:t>
            </a:r>
            <a:r>
              <a:rPr lang="en-US" sz="1600">
                <a:latin typeface="Candara"/>
                <a:ea typeface="+mn-lt"/>
                <a:cs typeface="+mn-lt"/>
              </a:rPr>
              <a:t> and Lullabies</a:t>
            </a:r>
            <a:endParaRPr lang="en-US" sz="1600">
              <a:latin typeface="Candara"/>
            </a:endParaRPr>
          </a:p>
        </p:txBody>
      </p:sp>
      <p:pic>
        <p:nvPicPr>
          <p:cNvPr id="15" name="Picture 14" descr="Jenni Remeis, a middle aged white woman wearing glasses with her brown shoulder length hair">
            <a:extLst>
              <a:ext uri="{FF2B5EF4-FFF2-40B4-BE49-F238E27FC236}">
                <a16:creationId xmlns:a16="http://schemas.microsoft.com/office/drawing/2014/main" id="{A418EE78-6A30-3019-855B-CD6CC4B53239}"/>
              </a:ext>
            </a:extLst>
          </p:cNvPr>
          <p:cNvPicPr>
            <a:picLocks noChangeAspect="1"/>
          </p:cNvPicPr>
          <p:nvPr/>
        </p:nvPicPr>
        <p:blipFill>
          <a:blip r:embed="rId5"/>
          <a:stretch>
            <a:fillRect/>
          </a:stretch>
        </p:blipFill>
        <p:spPr>
          <a:xfrm>
            <a:off x="8804191" y="1560427"/>
            <a:ext cx="1957066" cy="2788107"/>
          </a:xfrm>
          <a:prstGeom prst="rect">
            <a:avLst/>
          </a:prstGeom>
          <a:ln>
            <a:noFill/>
          </a:ln>
          <a:effectLst>
            <a:softEdge rad="112500"/>
          </a:effectLst>
        </p:spPr>
      </p:pic>
      <p:sp>
        <p:nvSpPr>
          <p:cNvPr id="14" name="TextBox 10">
            <a:extLst>
              <a:ext uri="{FF2B5EF4-FFF2-40B4-BE49-F238E27FC236}">
                <a16:creationId xmlns:a16="http://schemas.microsoft.com/office/drawing/2014/main" id="{7A772C7F-713E-FA8D-F239-D18ABA82A2C7}"/>
              </a:ext>
            </a:extLst>
          </p:cNvPr>
          <p:cNvSpPr txBox="1"/>
          <p:nvPr/>
        </p:nvSpPr>
        <p:spPr>
          <a:xfrm>
            <a:off x="8758451" y="4346655"/>
            <a:ext cx="2000470" cy="1614656"/>
          </a:xfrm>
          <a:prstGeom prst="rect">
            <a:avLst/>
          </a:prstGeom>
          <a:ln w="28575"/>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b="1">
                <a:solidFill>
                  <a:schemeClr val="bg2">
                    <a:lumMod val="10000"/>
                  </a:schemeClr>
                </a:solidFill>
                <a:latin typeface="Candara"/>
              </a:rPr>
              <a:t>Jenni </a:t>
            </a:r>
            <a:r>
              <a:rPr lang="en-US" b="1" err="1">
                <a:solidFill>
                  <a:schemeClr val="bg2">
                    <a:lumMod val="10000"/>
                  </a:schemeClr>
                </a:solidFill>
                <a:latin typeface="Candara"/>
              </a:rPr>
              <a:t>Remeis</a:t>
            </a:r>
          </a:p>
          <a:p>
            <a:r>
              <a:rPr lang="en-US" sz="1600">
                <a:latin typeface="Candara"/>
                <a:ea typeface="+mn-lt"/>
                <a:cs typeface="+mn-lt"/>
              </a:rPr>
              <a:t>Assistant Director Statewide  Services &amp; Outreach Birth-5 </a:t>
            </a:r>
          </a:p>
          <a:p>
            <a:r>
              <a:rPr lang="en-US" sz="1600">
                <a:latin typeface="Candara"/>
                <a:cs typeface="Arial"/>
              </a:rPr>
              <a:t>OH State School for the Blind (OSSB)</a:t>
            </a:r>
          </a:p>
        </p:txBody>
      </p:sp>
    </p:spTree>
    <p:extLst>
      <p:ext uri="{BB962C8B-B14F-4D97-AF65-F5344CB8AC3E}">
        <p14:creationId xmlns:p14="http://schemas.microsoft.com/office/powerpoint/2010/main" val="2442570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838200" y="365125"/>
            <a:ext cx="10515600" cy="1067749"/>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Calibri"/>
              <a:buNone/>
            </a:pPr>
            <a:br>
              <a:rPr lang="en-US"/>
            </a:br>
            <a:br>
              <a:rPr lang="en-US"/>
            </a:br>
            <a:r>
              <a:rPr lang="en-US"/>
              <a:t>Focus on Vision</a:t>
            </a:r>
            <a:br>
              <a:rPr lang="en-US"/>
            </a:br>
            <a:endParaRPr/>
          </a:p>
        </p:txBody>
      </p:sp>
      <p:sp>
        <p:nvSpPr>
          <p:cNvPr id="158" name="Google Shape;158;p21"/>
          <p:cNvSpPr txBox="1">
            <a:spLocks noGrp="1"/>
          </p:cNvSpPr>
          <p:nvPr>
            <p:ph idx="1"/>
          </p:nvPr>
        </p:nvSpPr>
        <p:spPr>
          <a:xfrm>
            <a:off x="851086" y="1714990"/>
            <a:ext cx="5169131" cy="3757555"/>
          </a:xfrm>
          <a:prstGeom prst="rect">
            <a:avLst/>
          </a:prstGeom>
          <a:noFill/>
          <a:ln>
            <a:noFill/>
          </a:ln>
        </p:spPr>
        <p:txBody>
          <a:bodyPr spcFirstLastPara="1" wrap="square" lIns="45700" tIns="45700" rIns="45700" bIns="45700" anchor="t" anchorCtr="0">
            <a:noAutofit/>
          </a:bodyPr>
          <a:lstStyle/>
          <a:p>
            <a:pPr lvl="0" algn="l" rtl="0">
              <a:lnSpc>
                <a:spcPct val="90000"/>
              </a:lnSpc>
              <a:spcBef>
                <a:spcPts val="2400"/>
              </a:spcBef>
              <a:spcAft>
                <a:spcPts val="0"/>
              </a:spcAft>
              <a:buSzPts val="2000"/>
            </a:pPr>
            <a:r>
              <a:rPr lang="en-US">
                <a:latin typeface="Arial"/>
                <a:ea typeface="Arial"/>
                <a:cs typeface="Arial"/>
                <a:sym typeface="Arial"/>
              </a:rPr>
              <a:t>Functional vision</a:t>
            </a:r>
            <a:endParaRPr/>
          </a:p>
          <a:p>
            <a:pPr lvl="0" algn="l" rtl="0">
              <a:lnSpc>
                <a:spcPct val="90000"/>
              </a:lnSpc>
              <a:spcBef>
                <a:spcPts val="2400"/>
              </a:spcBef>
              <a:spcAft>
                <a:spcPts val="0"/>
              </a:spcAft>
              <a:buSzPts val="2000"/>
            </a:pPr>
            <a:r>
              <a:rPr lang="en-US">
                <a:latin typeface="Arial"/>
                <a:ea typeface="Arial"/>
                <a:cs typeface="Arial"/>
                <a:sym typeface="Arial"/>
              </a:rPr>
              <a:t>Lighting / Magnification</a:t>
            </a:r>
            <a:endParaRPr/>
          </a:p>
          <a:p>
            <a:pPr lvl="0" algn="l" rtl="0">
              <a:lnSpc>
                <a:spcPct val="90000"/>
              </a:lnSpc>
              <a:spcBef>
                <a:spcPts val="2400"/>
              </a:spcBef>
              <a:spcAft>
                <a:spcPts val="0"/>
              </a:spcAft>
              <a:buSzPts val="2000"/>
            </a:pPr>
            <a:r>
              <a:rPr lang="en-US">
                <a:latin typeface="Arial"/>
                <a:ea typeface="Arial"/>
                <a:cs typeface="Arial"/>
                <a:sym typeface="Arial"/>
              </a:rPr>
              <a:t>Positioning</a:t>
            </a:r>
            <a:endParaRPr/>
          </a:p>
          <a:p>
            <a:pPr lvl="0" algn="l" rtl="0">
              <a:lnSpc>
                <a:spcPct val="90000"/>
              </a:lnSpc>
              <a:spcBef>
                <a:spcPts val="2400"/>
              </a:spcBef>
              <a:spcAft>
                <a:spcPts val="0"/>
              </a:spcAft>
              <a:buSzPts val="2000"/>
            </a:pPr>
            <a:r>
              <a:rPr lang="en-US">
                <a:latin typeface="Arial"/>
                <a:ea typeface="Arial"/>
                <a:cs typeface="Arial"/>
                <a:sym typeface="Arial"/>
              </a:rPr>
              <a:t>“Glasses On!”</a:t>
            </a:r>
            <a:endParaRPr/>
          </a:p>
          <a:p>
            <a:pPr lvl="0" algn="l" rtl="0">
              <a:lnSpc>
                <a:spcPct val="90000"/>
              </a:lnSpc>
              <a:spcBef>
                <a:spcPts val="2400"/>
              </a:spcBef>
              <a:spcAft>
                <a:spcPts val="0"/>
              </a:spcAft>
              <a:buSzPts val="2000"/>
            </a:pPr>
            <a:r>
              <a:rPr lang="en-US">
                <a:latin typeface="Arial"/>
                <a:ea typeface="Arial"/>
                <a:cs typeface="Arial"/>
                <a:sym typeface="Arial"/>
              </a:rPr>
              <a:t>Book characteristics</a:t>
            </a:r>
            <a:endParaRPr/>
          </a:p>
        </p:txBody>
      </p:sp>
      <p:pic>
        <p:nvPicPr>
          <p:cNvPr id="160" name="Google Shape;160;p21" descr="The image shows a toddler sitting in a high chair. He has a bottle and a blue bowl on the tray. He holds a spoon and is reaching into the bowl with his other hand, he has a smile and a delightfully messy face!"/>
          <p:cNvPicPr preferRelativeResize="0">
            <a:picLocks noGrp="1"/>
          </p:cNvPicPr>
          <p:nvPr>
            <p:ph idx="13"/>
          </p:nvPr>
        </p:nvPicPr>
        <p:blipFill rotWithShape="1">
          <a:blip r:embed="rId3">
            <a:alphaModFix/>
          </a:blip>
          <a:stretch/>
        </p:blipFill>
        <p:spPr>
          <a:xfrm>
            <a:off x="6197786" y="1825625"/>
            <a:ext cx="5143128" cy="3427413"/>
          </a:xfrm>
          <a:prstGeom prst="rect">
            <a:avLst/>
          </a:prstGeom>
          <a:solidFill>
            <a:srgbClr val="DDEAF6"/>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838200" y="365125"/>
            <a:ext cx="10515600" cy="6057984"/>
          </a:xfrm>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r>
              <a:rPr lang="en-US">
                <a:latin typeface="Arial"/>
                <a:ea typeface="Arial"/>
                <a:cs typeface="Arial"/>
                <a:sym typeface="Arial"/>
              </a:rPr>
              <a:t>Grow Listening Skills</a:t>
            </a:r>
            <a:br>
              <a:rPr lang="en-US">
                <a:latin typeface="Arial"/>
                <a:ea typeface="Arial"/>
                <a:cs typeface="Arial"/>
              </a:rPr>
            </a:br>
            <a:br>
              <a:rPr lang="en-US">
                <a:latin typeface="Arial"/>
                <a:ea typeface="Arial"/>
                <a:cs typeface="Arial"/>
              </a:rPr>
            </a:br>
            <a:br>
              <a:rPr lang="en-US">
                <a:latin typeface="Arial"/>
                <a:cs typeface="Arial"/>
              </a:rPr>
            </a:br>
            <a:r>
              <a:rPr lang="en-US" sz="4000">
                <a:latin typeface="Arial" panose="020B0604020202020204" pitchFamily="34" charset="0"/>
                <a:cs typeface="Arial" panose="020B0604020202020204" pitchFamily="34" charset="0"/>
              </a:rPr>
              <a:t>“Young Children learn concretely by doing—feeling, touching, exploring. After they build this foundation, they can learn by listening, recalling and processing those experiences mentally.”</a:t>
            </a:r>
            <a:br>
              <a:rPr lang="en-US" sz="40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a:t>
            </a:r>
            <a:r>
              <a:rPr lang="en-US" sz="2800" err="1">
                <a:latin typeface="Arial" panose="020B0604020202020204" pitchFamily="34" charset="0"/>
                <a:cs typeface="Arial" panose="020B0604020202020204" pitchFamily="34" charset="0"/>
              </a:rPr>
              <a:t>Jalongo</a:t>
            </a:r>
            <a:r>
              <a:rPr lang="en-US" sz="2800">
                <a:latin typeface="Arial" panose="020B0604020202020204" pitchFamily="34" charset="0"/>
                <a:cs typeface="Arial" panose="020B0604020202020204" pitchFamily="34" charset="0"/>
              </a:rPr>
              <a:t>, 2008)</a:t>
            </a:r>
            <a:endParaRPr sz="5400">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838200" y="21807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Arial"/>
              <a:buNone/>
            </a:pPr>
            <a:r>
              <a:rPr lang="en-US">
                <a:latin typeface="Arial"/>
                <a:ea typeface="Arial"/>
                <a:cs typeface="Arial"/>
                <a:sym typeface="Arial"/>
              </a:rPr>
              <a:t>Grow Listening Skills</a:t>
            </a:r>
            <a:endParaRPr lang="en-US">
              <a:latin typeface="Arial"/>
              <a:ea typeface="Arial"/>
              <a:cs typeface="Arial"/>
            </a:endParaRPr>
          </a:p>
        </p:txBody>
      </p:sp>
      <p:pic>
        <p:nvPicPr>
          <p:cNvPr id="167" name="Google Shape;167;p22" descr="A toddler in a striped shirt, wears a big smile, as his caretaker whispers something into his ear"/>
          <p:cNvPicPr preferRelativeResize="0">
            <a:picLocks noGrp="1"/>
          </p:cNvPicPr>
          <p:nvPr>
            <p:ph idx="13"/>
          </p:nvPr>
        </p:nvPicPr>
        <p:blipFill rotWithShape="1">
          <a:blip r:embed="rId3">
            <a:alphaModFix/>
          </a:blip>
          <a:stretch/>
        </p:blipFill>
        <p:spPr>
          <a:xfrm>
            <a:off x="1150077" y="1544889"/>
            <a:ext cx="3567913" cy="4309728"/>
          </a:xfrm>
          <a:prstGeom prst="rect">
            <a:avLst/>
          </a:prstGeom>
          <a:solidFill>
            <a:srgbClr val="DDEAF6"/>
          </a:solidFill>
          <a:ln>
            <a:noFill/>
          </a:ln>
        </p:spPr>
      </p:pic>
      <p:sp>
        <p:nvSpPr>
          <p:cNvPr id="168" name="Google Shape;168;p22"/>
          <p:cNvSpPr txBox="1">
            <a:spLocks noGrp="1"/>
          </p:cNvSpPr>
          <p:nvPr>
            <p:ph idx="1"/>
          </p:nvPr>
        </p:nvSpPr>
        <p:spPr>
          <a:xfrm>
            <a:off x="5223042" y="1491414"/>
            <a:ext cx="6612920" cy="4243492"/>
          </a:xfrm>
          <a:prstGeom prst="rect">
            <a:avLst/>
          </a:prstGeom>
          <a:noFill/>
          <a:ln>
            <a:noFill/>
          </a:ln>
        </p:spPr>
        <p:txBody>
          <a:bodyPr spcFirstLastPara="1" wrap="square" lIns="45700" tIns="45700" rIns="45700" bIns="45700" anchor="t" anchorCtr="0">
            <a:noAutofit/>
          </a:bodyPr>
          <a:lstStyle/>
          <a:p>
            <a:pPr lvl="0" algn="l" rtl="0">
              <a:lnSpc>
                <a:spcPct val="90000"/>
              </a:lnSpc>
              <a:spcBef>
                <a:spcPts val="2400"/>
              </a:spcBef>
              <a:spcAft>
                <a:spcPts val="0"/>
              </a:spcAft>
              <a:buSzPts val="2000"/>
            </a:pPr>
            <a:r>
              <a:rPr lang="en-US">
                <a:latin typeface="Arial"/>
                <a:ea typeface="Arial"/>
                <a:cs typeface="Arial"/>
                <a:sym typeface="Arial"/>
              </a:rPr>
              <a:t>Communication: receptive/expressive</a:t>
            </a:r>
            <a:endParaRPr lang="en-US"/>
          </a:p>
          <a:p>
            <a:pPr lvl="0" algn="l" rtl="0">
              <a:lnSpc>
                <a:spcPct val="90000"/>
              </a:lnSpc>
              <a:spcBef>
                <a:spcPts val="2400"/>
              </a:spcBef>
              <a:spcAft>
                <a:spcPts val="0"/>
              </a:spcAft>
              <a:buSzPts val="2000"/>
            </a:pPr>
            <a:r>
              <a:rPr lang="en-US">
                <a:latin typeface="Arial"/>
                <a:ea typeface="Arial"/>
                <a:cs typeface="Arial"/>
                <a:sym typeface="Arial"/>
              </a:rPr>
              <a:t>Environmental sounds</a:t>
            </a:r>
            <a:endParaRPr/>
          </a:p>
          <a:p>
            <a:pPr lvl="0" algn="l" rtl="0">
              <a:lnSpc>
                <a:spcPct val="90000"/>
              </a:lnSpc>
              <a:spcBef>
                <a:spcPts val="2400"/>
              </a:spcBef>
              <a:spcAft>
                <a:spcPts val="0"/>
              </a:spcAft>
              <a:buSzPts val="2000"/>
            </a:pPr>
            <a:r>
              <a:rPr lang="en-US">
                <a:latin typeface="Arial"/>
                <a:ea typeface="Arial"/>
                <a:cs typeface="Arial"/>
                <a:sym typeface="Arial"/>
              </a:rPr>
              <a:t>Letter sounds / Word play</a:t>
            </a:r>
            <a:endParaRPr/>
          </a:p>
          <a:p>
            <a:pPr lvl="0" algn="l" rtl="0">
              <a:lnSpc>
                <a:spcPct val="90000"/>
              </a:lnSpc>
              <a:spcBef>
                <a:spcPts val="2400"/>
              </a:spcBef>
              <a:spcAft>
                <a:spcPts val="0"/>
              </a:spcAft>
              <a:buSzPts val="2000"/>
            </a:pPr>
            <a:r>
              <a:rPr lang="en-US">
                <a:latin typeface="Arial"/>
                <a:ea typeface="Arial"/>
                <a:cs typeface="Arial"/>
                <a:sym typeface="Arial"/>
              </a:rPr>
              <a:t>Protect ears / minimize sound “clutter”</a:t>
            </a:r>
            <a:endParaRPr/>
          </a:p>
          <a:p>
            <a:pPr lvl="0" algn="l" rtl="0">
              <a:lnSpc>
                <a:spcPct val="90000"/>
              </a:lnSpc>
              <a:spcBef>
                <a:spcPts val="2400"/>
              </a:spcBef>
              <a:spcAft>
                <a:spcPts val="0"/>
              </a:spcAft>
              <a:buSzPts val="2000"/>
            </a:pPr>
            <a:r>
              <a:rPr lang="en-US">
                <a:latin typeface="Arial"/>
                <a:ea typeface="Arial"/>
                <a:cs typeface="Arial"/>
                <a:sym typeface="Arial"/>
              </a:rPr>
              <a:t>Songs / Rhymes</a:t>
            </a:r>
            <a:endParaRPr/>
          </a:p>
          <a:p>
            <a:pPr lvl="0" algn="l" rtl="0">
              <a:lnSpc>
                <a:spcPct val="90000"/>
              </a:lnSpc>
              <a:spcBef>
                <a:spcPts val="2400"/>
              </a:spcBef>
              <a:spcAft>
                <a:spcPts val="0"/>
              </a:spcAft>
              <a:buSzPts val="2000"/>
            </a:pPr>
            <a:r>
              <a:rPr lang="en-US">
                <a:latin typeface="Arial"/>
                <a:ea typeface="Arial"/>
                <a:cs typeface="Arial"/>
                <a:sym typeface="Arial"/>
              </a:rPr>
              <a:t>Model good listening!</a:t>
            </a:r>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p:txBody>
      </p:sp>
    </p:spTree>
    <p:extLst>
      <p:ext uri="{BB962C8B-B14F-4D97-AF65-F5344CB8AC3E}">
        <p14:creationId xmlns:p14="http://schemas.microsoft.com/office/powerpoint/2010/main" val="1187787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838200" y="365125"/>
            <a:ext cx="10515600" cy="5803984"/>
          </a:xfrm>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r>
              <a:rPr lang="en-US">
                <a:latin typeface="Arial"/>
                <a:ea typeface="Arial"/>
                <a:cs typeface="Arial"/>
                <a:sym typeface="Arial"/>
              </a:rPr>
              <a:t>Enhance Touch</a:t>
            </a:r>
            <a:br>
              <a:rPr lang="en-US">
                <a:latin typeface="Arial"/>
                <a:ea typeface="Arial"/>
                <a:cs typeface="Arial"/>
              </a:rPr>
            </a:br>
            <a:br>
              <a:rPr lang="en-US">
                <a:latin typeface="Arial"/>
                <a:cs typeface="Arial"/>
              </a:rPr>
            </a:br>
            <a:br>
              <a:rPr lang="en-US">
                <a:latin typeface="Arial"/>
                <a:cs typeface="Arial"/>
              </a:rPr>
            </a:br>
            <a:r>
              <a:rPr lang="en-US" sz="2800">
                <a:latin typeface="Arial" panose="020B0604020202020204" pitchFamily="34" charset="0"/>
                <a:cs typeface="Arial" panose="020B0604020202020204" pitchFamily="34" charset="0"/>
              </a:rPr>
              <a:t>“…touch is about physical contact between children and their caregivers and peers, and about providing young children with tactile experiences of the world around them. Both kinds of touch are absolutely essential.”</a:t>
            </a:r>
            <a:br>
              <a:rPr lang="en-US">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(Carlson, 2006)</a:t>
            </a:r>
            <a:endParaRPr sz="5400">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Arial"/>
              <a:buNone/>
            </a:pPr>
            <a:r>
              <a:rPr lang="en-US">
                <a:latin typeface="Arial"/>
                <a:ea typeface="Arial"/>
                <a:cs typeface="Arial"/>
                <a:sym typeface="Arial"/>
              </a:rPr>
              <a:t>Enhance Touch</a:t>
            </a:r>
            <a:endParaRPr lang="en-US">
              <a:latin typeface="Arial"/>
              <a:ea typeface="Arial"/>
              <a:cs typeface="Arial"/>
            </a:endParaRPr>
          </a:p>
        </p:txBody>
      </p:sp>
      <p:sp>
        <p:nvSpPr>
          <p:cNvPr id="177" name="Google Shape;177;p23"/>
          <p:cNvSpPr txBox="1">
            <a:spLocks noGrp="1"/>
          </p:cNvSpPr>
          <p:nvPr>
            <p:ph idx="1"/>
          </p:nvPr>
        </p:nvSpPr>
        <p:spPr>
          <a:xfrm>
            <a:off x="758588" y="1211476"/>
            <a:ext cx="5169131" cy="4667690"/>
          </a:xfrm>
          <a:prstGeom prst="rect">
            <a:avLst/>
          </a:prstGeom>
          <a:noFill/>
          <a:ln>
            <a:noFill/>
          </a:ln>
        </p:spPr>
        <p:txBody>
          <a:bodyPr spcFirstLastPara="1" wrap="square" lIns="45700" tIns="45700" rIns="45700" bIns="45700" anchor="t" anchorCtr="0">
            <a:noAutofit/>
          </a:bodyPr>
          <a:lstStyle/>
          <a:p>
            <a:pPr marL="91440" lvl="0" indent="0" algn="l" rtl="0">
              <a:lnSpc>
                <a:spcPct val="90000"/>
              </a:lnSpc>
              <a:spcBef>
                <a:spcPts val="0"/>
              </a:spcBef>
              <a:spcAft>
                <a:spcPts val="0"/>
              </a:spcAft>
              <a:buSzPts val="2000"/>
              <a:buNone/>
            </a:pPr>
            <a:endParaRPr>
              <a:latin typeface="Arial"/>
              <a:ea typeface="Arial"/>
              <a:cs typeface="Arial"/>
              <a:sym typeface="Arial"/>
            </a:endParaRPr>
          </a:p>
          <a:p>
            <a:pPr lvl="0" algn="l" rtl="0">
              <a:lnSpc>
                <a:spcPct val="90000"/>
              </a:lnSpc>
              <a:spcBef>
                <a:spcPts val="2400"/>
              </a:spcBef>
              <a:spcAft>
                <a:spcPts val="0"/>
              </a:spcAft>
              <a:buSzPts val="2000"/>
            </a:pPr>
            <a:r>
              <a:rPr lang="en-US">
                <a:latin typeface="Arial"/>
                <a:ea typeface="Arial"/>
                <a:cs typeface="Arial"/>
                <a:sym typeface="Arial"/>
              </a:rPr>
              <a:t>Respectful touch by others</a:t>
            </a:r>
            <a:endParaRPr/>
          </a:p>
          <a:p>
            <a:pPr lvl="0" algn="l" rtl="0">
              <a:lnSpc>
                <a:spcPct val="90000"/>
              </a:lnSpc>
              <a:spcBef>
                <a:spcPts val="2400"/>
              </a:spcBef>
              <a:spcAft>
                <a:spcPts val="0"/>
              </a:spcAft>
              <a:buSzPts val="2000"/>
            </a:pPr>
            <a:r>
              <a:rPr lang="en-US">
                <a:latin typeface="Arial"/>
                <a:ea typeface="Arial"/>
                <a:cs typeface="Arial"/>
                <a:sym typeface="Arial"/>
              </a:rPr>
              <a:t>Communicate by touch</a:t>
            </a:r>
            <a:endParaRPr/>
          </a:p>
          <a:p>
            <a:pPr lvl="0" algn="l" rtl="0">
              <a:lnSpc>
                <a:spcPct val="90000"/>
              </a:lnSpc>
              <a:spcBef>
                <a:spcPts val="2400"/>
              </a:spcBef>
              <a:spcAft>
                <a:spcPts val="0"/>
              </a:spcAft>
              <a:buSzPts val="2000"/>
            </a:pPr>
            <a:r>
              <a:rPr lang="en-US">
                <a:latin typeface="Arial"/>
                <a:ea typeface="Arial"/>
                <a:cs typeface="Arial"/>
                <a:sym typeface="Arial"/>
              </a:rPr>
              <a:t>Mouth / Whole Body / Hands</a:t>
            </a:r>
            <a:endParaRPr/>
          </a:p>
          <a:p>
            <a:pPr lvl="0" algn="l" rtl="0">
              <a:lnSpc>
                <a:spcPct val="90000"/>
              </a:lnSpc>
              <a:spcBef>
                <a:spcPts val="2400"/>
              </a:spcBef>
              <a:spcAft>
                <a:spcPts val="0"/>
              </a:spcAft>
              <a:buSzPts val="2000"/>
            </a:pPr>
            <a:r>
              <a:rPr lang="en-US">
                <a:latin typeface="Arial"/>
                <a:ea typeface="Arial"/>
                <a:cs typeface="Arial"/>
                <a:sym typeface="Arial"/>
              </a:rPr>
              <a:t>Strength and dexterity</a:t>
            </a:r>
            <a:endParaRPr/>
          </a:p>
          <a:p>
            <a:pPr lvl="0" algn="l" rtl="0">
              <a:lnSpc>
                <a:spcPct val="90000"/>
              </a:lnSpc>
              <a:spcBef>
                <a:spcPts val="2400"/>
              </a:spcBef>
              <a:spcAft>
                <a:spcPts val="0"/>
              </a:spcAft>
              <a:buSzPts val="2000"/>
            </a:pPr>
            <a:r>
              <a:rPr lang="en-US">
                <a:latin typeface="Arial"/>
                <a:ea typeface="Arial"/>
                <a:cs typeface="Arial"/>
                <a:sym typeface="Arial"/>
              </a:rPr>
              <a:t>Hand search</a:t>
            </a:r>
            <a:endParaRPr/>
          </a:p>
          <a:p>
            <a:pPr lvl="0" algn="l" rtl="0">
              <a:lnSpc>
                <a:spcPct val="90000"/>
              </a:lnSpc>
              <a:spcBef>
                <a:spcPts val="2400"/>
              </a:spcBef>
              <a:spcAft>
                <a:spcPts val="0"/>
              </a:spcAft>
              <a:buSzPts val="2000"/>
            </a:pPr>
            <a:r>
              <a:rPr lang="en-US">
                <a:latin typeface="Arial"/>
                <a:ea typeface="Arial"/>
                <a:cs typeface="Arial"/>
                <a:sym typeface="Arial"/>
              </a:rPr>
              <a:t>Uncomfortable touch</a:t>
            </a:r>
            <a:endParaRPr/>
          </a:p>
        </p:txBody>
      </p:sp>
      <p:pic>
        <p:nvPicPr>
          <p:cNvPr id="176" name="Google Shape;176;p23" descr="A chubby child's hand is seen against the background of their blue checkered shirt and green pants."/>
          <p:cNvPicPr preferRelativeResize="0">
            <a:picLocks noGrp="1"/>
          </p:cNvPicPr>
          <p:nvPr>
            <p:ph idx="13"/>
          </p:nvPr>
        </p:nvPicPr>
        <p:blipFill rotWithShape="1">
          <a:blip r:embed="rId3">
            <a:alphaModFix/>
          </a:blip>
          <a:stretch/>
        </p:blipFill>
        <p:spPr>
          <a:xfrm>
            <a:off x="6191467" y="1825625"/>
            <a:ext cx="5155766" cy="3427413"/>
          </a:xfrm>
          <a:prstGeom prst="rect">
            <a:avLst/>
          </a:prstGeom>
          <a:solidFill>
            <a:srgbClr val="DDEAF6"/>
          </a:solidFill>
          <a:ln>
            <a:noFill/>
          </a:ln>
        </p:spPr>
      </p:pic>
    </p:spTree>
    <p:extLst>
      <p:ext uri="{BB962C8B-B14F-4D97-AF65-F5344CB8AC3E}">
        <p14:creationId xmlns:p14="http://schemas.microsoft.com/office/powerpoint/2010/main" val="3363336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0792-7586-1E5C-0623-43BE742AEACA}"/>
              </a:ext>
            </a:extLst>
          </p:cNvPr>
          <p:cNvSpPr>
            <a:spLocks noGrp="1"/>
          </p:cNvSpPr>
          <p:nvPr>
            <p:ph type="title"/>
          </p:nvPr>
        </p:nvSpPr>
        <p:spPr/>
        <p:txBody>
          <a:bodyPr/>
          <a:lstStyle/>
          <a:p>
            <a:pPr algn="ctr"/>
            <a:r>
              <a:rPr lang="en-US"/>
              <a:t>Understanding the World </a:t>
            </a:r>
          </a:p>
        </p:txBody>
      </p:sp>
      <p:pic>
        <p:nvPicPr>
          <p:cNvPr id="6" name="Picture 6" descr="Pictured are the Partner in Play and Explore the World Booklets">
            <a:extLst>
              <a:ext uri="{FF2B5EF4-FFF2-40B4-BE49-F238E27FC236}">
                <a16:creationId xmlns:a16="http://schemas.microsoft.com/office/drawing/2014/main" id="{EF9952D2-3D58-93EB-A0C4-DD415AB7E333}"/>
              </a:ext>
            </a:extLst>
          </p:cNvPr>
          <p:cNvPicPr>
            <a:picLocks noChangeAspect="1"/>
          </p:cNvPicPr>
          <p:nvPr/>
        </p:nvPicPr>
        <p:blipFill>
          <a:blip r:embed="rId3"/>
          <a:stretch>
            <a:fillRect/>
          </a:stretch>
        </p:blipFill>
        <p:spPr>
          <a:xfrm rot="10800000">
            <a:off x="2201985" y="1188916"/>
            <a:ext cx="7549662" cy="5821483"/>
          </a:xfrm>
          <a:prstGeom prst="ellipse">
            <a:avLst/>
          </a:prstGeom>
          <a:ln>
            <a:noFill/>
          </a:ln>
          <a:effectLst>
            <a:softEdge rad="112500"/>
          </a:effectLst>
        </p:spPr>
      </p:pic>
    </p:spTree>
    <p:extLst>
      <p:ext uri="{BB962C8B-B14F-4D97-AF65-F5344CB8AC3E}">
        <p14:creationId xmlns:p14="http://schemas.microsoft.com/office/powerpoint/2010/main" val="3291124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838200" y="365125"/>
            <a:ext cx="10515600" cy="5749712"/>
          </a:xfrm>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br>
              <a:rPr lang="en-US" sz="3200">
                <a:latin typeface="Arial"/>
                <a:ea typeface="Arial"/>
                <a:cs typeface="Arial"/>
              </a:rPr>
            </a:br>
            <a:r>
              <a:rPr lang="en-US" sz="3200" b="1">
                <a:latin typeface="Arial"/>
                <a:ea typeface="Arial"/>
                <a:cs typeface="Arial"/>
                <a:sym typeface="Arial"/>
              </a:rPr>
              <a:t>Partner in Play</a:t>
            </a:r>
            <a:br>
              <a:rPr lang="en-US" sz="3200">
                <a:latin typeface="Arial"/>
                <a:ea typeface="Arial"/>
                <a:cs typeface="Arial"/>
              </a:rPr>
            </a:br>
            <a:br>
              <a:rPr lang="en-US" sz="3200">
                <a:latin typeface="Arial"/>
                <a:cs typeface="Arial"/>
              </a:rPr>
            </a:br>
            <a:br>
              <a:rPr lang="en-US" sz="3200">
                <a:latin typeface="Arial"/>
                <a:cs typeface="Arial"/>
              </a:rPr>
            </a:br>
            <a:r>
              <a:rPr lang="en-US" sz="2800">
                <a:latin typeface="Arial" panose="020B0604020202020204" pitchFamily="34" charset="0"/>
                <a:cs typeface="Arial" panose="020B0604020202020204" pitchFamily="34" charset="0"/>
              </a:rPr>
              <a:t>"Through play, children learn vocabulary, concepts, a variety of abilities, self-confidence, motivation, and an awareness of the needs of others. These factors are just as important in learning to read as the ability to recognize letters and sounds.”</a:t>
            </a:r>
            <a:br>
              <a:rPr lang="en-US" sz="40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 </a:t>
            </a:r>
            <a:br>
              <a:rPr lang="en-US" sz="28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a:t>
            </a:r>
            <a:r>
              <a:rPr lang="en-US" sz="2800" err="1">
                <a:latin typeface="Arial" panose="020B0604020202020204" pitchFamily="34" charset="0"/>
                <a:cs typeface="Arial" panose="020B0604020202020204" pitchFamily="34" charset="0"/>
              </a:rPr>
              <a:t>Zigler</a:t>
            </a:r>
            <a:r>
              <a:rPr lang="en-US" sz="2800">
                <a:latin typeface="Arial" panose="020B0604020202020204" pitchFamily="34" charset="0"/>
                <a:cs typeface="Arial" panose="020B0604020202020204" pitchFamily="34" charset="0"/>
              </a:rPr>
              <a:t>, Singer &amp; Bishop-Josef, 2004)</a:t>
            </a:r>
            <a:br>
              <a:rPr lang="en-US" sz="2800">
                <a:latin typeface="Arial" panose="020B0604020202020204" pitchFamily="34" charset="0"/>
                <a:cs typeface="Arial" panose="020B0604020202020204" pitchFamily="34" charset="0"/>
              </a:rPr>
            </a:br>
            <a:endParaRPr sz="5400">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747215" y="4667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Arial"/>
              <a:buNone/>
            </a:pPr>
            <a:br>
              <a:rPr lang="en-US">
                <a:latin typeface="Arial"/>
                <a:ea typeface="Arial"/>
                <a:cs typeface="Arial"/>
              </a:rPr>
            </a:br>
            <a:r>
              <a:rPr lang="en-US">
                <a:latin typeface="Arial"/>
                <a:ea typeface="Arial"/>
                <a:cs typeface="Arial"/>
                <a:sym typeface="Arial"/>
              </a:rPr>
              <a:t>Partner in Play</a:t>
            </a:r>
            <a:br>
              <a:rPr lang="en-US" sz="2000">
                <a:latin typeface="Helvetica Neue Medium"/>
                <a:ea typeface="Arial"/>
                <a:cs typeface="Arial"/>
              </a:rPr>
            </a:br>
            <a:endParaRPr>
              <a:latin typeface="Arial"/>
              <a:ea typeface="Arial"/>
              <a:cs typeface="Arial"/>
              <a:sym typeface="Arial"/>
            </a:endParaRPr>
          </a:p>
        </p:txBody>
      </p:sp>
      <p:sp>
        <p:nvSpPr>
          <p:cNvPr id="186" name="Google Shape;186;p24"/>
          <p:cNvSpPr txBox="1">
            <a:spLocks noGrp="1"/>
          </p:cNvSpPr>
          <p:nvPr>
            <p:ph idx="1"/>
          </p:nvPr>
        </p:nvSpPr>
        <p:spPr>
          <a:xfrm>
            <a:off x="371901" y="1063626"/>
            <a:ext cx="7612601" cy="5235857"/>
          </a:xfrm>
          <a:prstGeom prst="rect">
            <a:avLst/>
          </a:prstGeom>
          <a:noFill/>
          <a:ln>
            <a:noFill/>
          </a:ln>
        </p:spPr>
        <p:txBody>
          <a:bodyPr spcFirstLastPara="1" wrap="square" lIns="45700" tIns="45700" rIns="45700" bIns="45700" anchor="t" anchorCtr="0">
            <a:noAutofit/>
          </a:bodyPr>
          <a:lstStyle/>
          <a:p>
            <a:pPr marL="548640" indent="-457200">
              <a:lnSpc>
                <a:spcPct val="150000"/>
              </a:lnSpc>
              <a:spcBef>
                <a:spcPts val="0"/>
              </a:spcBef>
            </a:pPr>
            <a:r>
              <a:rPr lang="en-US">
                <a:latin typeface="Arial"/>
                <a:ea typeface="Arial"/>
                <a:cs typeface="Arial"/>
              </a:rPr>
              <a:t>Learning through play – fun; no right/wrong</a:t>
            </a:r>
            <a:endParaRPr lang="en-US">
              <a:ea typeface="Arial"/>
              <a:cs typeface="Arial"/>
            </a:endParaRPr>
          </a:p>
          <a:p>
            <a:pPr marL="548640" indent="-457200">
              <a:lnSpc>
                <a:spcPct val="150000"/>
              </a:lnSpc>
              <a:spcBef>
                <a:spcPts val="0"/>
              </a:spcBef>
            </a:pPr>
            <a:r>
              <a:rPr lang="en-US">
                <a:latin typeface="Arial"/>
                <a:ea typeface="Arial"/>
                <a:cs typeface="Arial"/>
              </a:rPr>
              <a:t>Potential impact of vision loss</a:t>
            </a:r>
          </a:p>
          <a:p>
            <a:pPr marL="548640" indent="-457200">
              <a:lnSpc>
                <a:spcPct val="150000"/>
              </a:lnSpc>
              <a:spcBef>
                <a:spcPts val="0"/>
              </a:spcBef>
            </a:pPr>
            <a:r>
              <a:rPr lang="en-US">
                <a:latin typeface="Arial"/>
                <a:ea typeface="Arial"/>
                <a:cs typeface="Arial"/>
                <a:sym typeface="Arial"/>
              </a:rPr>
              <a:t>Take child's lead / model and expand </a:t>
            </a:r>
            <a:endParaRPr lang="en-US">
              <a:ea typeface="Arial"/>
              <a:cs typeface="Arial"/>
              <a:sym typeface="Arial"/>
            </a:endParaRPr>
          </a:p>
          <a:p>
            <a:pPr marL="548640" indent="-457200">
              <a:lnSpc>
                <a:spcPct val="150000"/>
              </a:lnSpc>
              <a:spcBef>
                <a:spcPts val="0"/>
              </a:spcBef>
            </a:pPr>
            <a:r>
              <a:rPr lang="en-US" b="1">
                <a:latin typeface="Arial"/>
                <a:ea typeface="Arial"/>
                <a:cs typeface="Arial"/>
                <a:sym typeface="Arial"/>
              </a:rPr>
              <a:t>*</a:t>
            </a:r>
            <a:r>
              <a:rPr lang="en-US">
                <a:latin typeface="Arial"/>
                <a:ea typeface="Arial"/>
                <a:cs typeface="Arial"/>
                <a:sym typeface="Arial"/>
              </a:rPr>
              <a:t>Welcome children to all kinds of play</a:t>
            </a:r>
            <a:endParaRPr lang="en-US">
              <a:ea typeface="Arial"/>
              <a:cs typeface="Arial"/>
              <a:sym typeface="Arial"/>
            </a:endParaRPr>
          </a:p>
          <a:p>
            <a:pPr marL="548640" indent="-457200">
              <a:lnSpc>
                <a:spcPct val="150000"/>
              </a:lnSpc>
              <a:spcBef>
                <a:spcPts val="0"/>
              </a:spcBef>
            </a:pPr>
            <a:r>
              <a:rPr lang="en-US">
                <a:latin typeface="Arial"/>
                <a:ea typeface="Arial"/>
                <a:cs typeface="Arial"/>
                <a:sym typeface="Arial"/>
              </a:rPr>
              <a:t>Play environments / stay-put play spaces </a:t>
            </a:r>
            <a:r>
              <a:rPr lang="en-US">
                <a:latin typeface="Arial"/>
                <a:ea typeface="Arial"/>
                <a:cs typeface="Arial"/>
                <a:sym typeface="Arial"/>
                <a:hlinkClick r:id="rId3"/>
              </a:rPr>
              <a:t>https://activelearningspace.org</a:t>
            </a:r>
            <a:r>
              <a:rPr lang="en-US">
                <a:latin typeface="Arial"/>
                <a:ea typeface="Arial"/>
                <a:cs typeface="Arial"/>
                <a:sym typeface="Arial"/>
              </a:rPr>
              <a:t> </a:t>
            </a:r>
            <a:endParaRPr lang="en-US">
              <a:ea typeface="Arial"/>
              <a:cs typeface="Arial"/>
              <a:sym typeface="Arial"/>
            </a:endParaRPr>
          </a:p>
          <a:p>
            <a:pPr marL="548640" indent="-457200">
              <a:lnSpc>
                <a:spcPct val="150000"/>
              </a:lnSpc>
              <a:spcBef>
                <a:spcPts val="0"/>
              </a:spcBef>
            </a:pPr>
            <a:r>
              <a:rPr lang="en-US">
                <a:latin typeface="Arial"/>
                <a:ea typeface="Arial"/>
                <a:cs typeface="Arial"/>
                <a:sym typeface="Arial"/>
              </a:rPr>
              <a:t>Playthings: interesting; sensory; real objects</a:t>
            </a:r>
            <a:endParaRPr lang="en-US">
              <a:ea typeface="Arial"/>
              <a:cs typeface="Arial"/>
              <a:sym typeface="Arial"/>
            </a:endParaRPr>
          </a:p>
          <a:p>
            <a:pPr marL="548640" indent="-457200">
              <a:lnSpc>
                <a:spcPct val="150000"/>
              </a:lnSpc>
              <a:spcBef>
                <a:spcPts val="0"/>
              </a:spcBef>
            </a:pPr>
            <a:r>
              <a:rPr lang="en-US">
                <a:latin typeface="Arial"/>
                <a:ea typeface="Arial"/>
                <a:cs typeface="Arial"/>
                <a:sym typeface="Arial"/>
              </a:rPr>
              <a:t>Books about play: Pots &amp; Pans - Hubbell</a:t>
            </a:r>
            <a:endParaRPr/>
          </a:p>
        </p:txBody>
      </p:sp>
      <p:pic>
        <p:nvPicPr>
          <p:cNvPr id="19" name="Picture 19" descr="A young infant watches as she bats at colorful toys suspended within reach above her.">
            <a:extLst>
              <a:ext uri="{FF2B5EF4-FFF2-40B4-BE49-F238E27FC236}">
                <a16:creationId xmlns:a16="http://schemas.microsoft.com/office/drawing/2014/main" id="{88A4638B-CBCB-A4D0-A98E-EC0AD41F4B3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926463" y="1464766"/>
            <a:ext cx="4066631" cy="3531439"/>
          </a:xfrm>
          <a:prstGeom prst="rect">
            <a:avLst/>
          </a:prstGeom>
        </p:spPr>
      </p:pic>
    </p:spTree>
    <p:extLst>
      <p:ext uri="{BB962C8B-B14F-4D97-AF65-F5344CB8AC3E}">
        <p14:creationId xmlns:p14="http://schemas.microsoft.com/office/powerpoint/2010/main" val="3421449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838199" y="429491"/>
            <a:ext cx="10643648" cy="6165273"/>
          </a:xfrm>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r>
              <a:rPr lang="en-US">
                <a:latin typeface="Arial"/>
                <a:ea typeface="Arial"/>
                <a:cs typeface="Arial"/>
                <a:sym typeface="Arial"/>
              </a:rPr>
              <a:t>Explore the World</a:t>
            </a:r>
            <a:br>
              <a:rPr lang="en-US">
                <a:latin typeface="Arial"/>
                <a:cs typeface="Arial"/>
              </a:rPr>
            </a:br>
            <a:br>
              <a:rPr lang="en-US">
                <a:latin typeface="Arial"/>
                <a:cs typeface="Arial"/>
              </a:rPr>
            </a:br>
            <a:r>
              <a:rPr lang="en-US" sz="540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As [a] child explores, she adds to her experiences, increasing the range and completeness of her concepts. These will be the foundation for the meaning she brings to stories she hears and to all reading and writing.”</a:t>
            </a:r>
            <a:br>
              <a:rPr lang="en-US" sz="28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(Wright &amp; Stratton, 2007)</a:t>
            </a:r>
            <a:br>
              <a:rPr lang="en-US" sz="5400">
                <a:latin typeface="Arial" panose="020B0604020202020204" pitchFamily="34" charset="0"/>
                <a:cs typeface="Arial" panose="020B0604020202020204" pitchFamily="34" charset="0"/>
              </a:rPr>
            </a:br>
            <a:endParaRPr sz="540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703236" y="290609"/>
            <a:ext cx="10538346" cy="654549"/>
          </a:xfrm>
          <a:prstGeom prst="rect">
            <a:avLst/>
          </a:prstGeom>
          <a:noFill/>
          <a:ln>
            <a:noFill/>
          </a:ln>
        </p:spPr>
        <p:txBody>
          <a:bodyPr spcFirstLastPara="1" wrap="square" lIns="91425" tIns="45700" rIns="91425" bIns="45700" anchor="ctr" anchorCtr="0">
            <a:noAutofit/>
          </a:bodyPr>
          <a:lstStyle/>
          <a:p>
            <a:pPr marL="171450" lvl="0" indent="0" algn="ctr" rtl="0">
              <a:lnSpc>
                <a:spcPct val="80000"/>
              </a:lnSpc>
              <a:spcBef>
                <a:spcPts val="0"/>
              </a:spcBef>
              <a:spcAft>
                <a:spcPts val="0"/>
              </a:spcAft>
              <a:buClr>
                <a:srgbClr val="0C0C0C"/>
              </a:buClr>
              <a:buSzPts val="3600"/>
              <a:buFont typeface="Arial"/>
              <a:buNone/>
            </a:pPr>
            <a:br>
              <a:rPr lang="en-US">
                <a:latin typeface="Arial"/>
                <a:ea typeface="Arial"/>
                <a:cs typeface="Arial"/>
              </a:rPr>
            </a:br>
            <a:r>
              <a:rPr lang="en-US">
                <a:latin typeface="Arial"/>
                <a:ea typeface="Arial"/>
                <a:cs typeface="Arial"/>
                <a:sym typeface="Arial"/>
              </a:rPr>
              <a:t>Explore the World</a:t>
            </a:r>
            <a:br>
              <a:rPr lang="en-US"/>
            </a:br>
            <a:endParaRPr lang="en-US"/>
          </a:p>
        </p:txBody>
      </p:sp>
      <p:sp>
        <p:nvSpPr>
          <p:cNvPr id="195" name="Google Shape;195;p25"/>
          <p:cNvSpPr txBox="1">
            <a:spLocks noGrp="1"/>
          </p:cNvSpPr>
          <p:nvPr>
            <p:ph idx="1"/>
          </p:nvPr>
        </p:nvSpPr>
        <p:spPr>
          <a:xfrm>
            <a:off x="258170" y="1074998"/>
            <a:ext cx="8329649" cy="5850496"/>
          </a:xfrm>
          <a:prstGeom prst="rect">
            <a:avLst/>
          </a:prstGeom>
          <a:noFill/>
          <a:ln>
            <a:noFill/>
          </a:ln>
        </p:spPr>
        <p:txBody>
          <a:bodyPr spcFirstLastPara="1" wrap="square" lIns="45700" tIns="45700" rIns="45700" bIns="45700" anchor="t" anchorCtr="0">
            <a:noAutofit/>
          </a:bodyPr>
          <a:lstStyle/>
          <a:p>
            <a:pPr marL="457200" indent="-457200">
              <a:lnSpc>
                <a:spcPct val="100000"/>
              </a:lnSpc>
              <a:spcBef>
                <a:spcPts val="0"/>
              </a:spcBef>
            </a:pPr>
            <a:r>
              <a:rPr lang="en-US" sz="3200">
                <a:latin typeface="Arial" panose="020B0604020202020204" pitchFamily="34" charset="0"/>
                <a:ea typeface="Arial"/>
                <a:cs typeface="Arial" panose="020B0604020202020204" pitchFamily="34" charset="0"/>
                <a:sym typeface="Arial"/>
              </a:rPr>
              <a:t>COMS / PT on team</a:t>
            </a:r>
            <a:endParaRPr lang="en-US" sz="3200">
              <a:latin typeface="Arial" panose="020B0604020202020204" pitchFamily="34" charset="0"/>
              <a:cs typeface="Arial" panose="020B0604020202020204" pitchFamily="34" charset="0"/>
            </a:endParaRPr>
          </a:p>
          <a:p>
            <a:pPr marL="457200" indent="-457200">
              <a:lnSpc>
                <a:spcPct val="100000"/>
              </a:lnSpc>
              <a:spcBef>
                <a:spcPts val="0"/>
              </a:spcBef>
            </a:pPr>
            <a:r>
              <a:rPr lang="en-US" sz="3200">
                <a:latin typeface="Arial" panose="020B0604020202020204" pitchFamily="34" charset="0"/>
                <a:ea typeface="Arial"/>
                <a:cs typeface="Arial" panose="020B0604020202020204" pitchFamily="34" charset="0"/>
                <a:sym typeface="Arial"/>
              </a:rPr>
              <a:t>Own body: hands; clothes; feet</a:t>
            </a:r>
            <a:endParaRPr sz="3200">
              <a:latin typeface="Arial" panose="020B0604020202020204" pitchFamily="34" charset="0"/>
              <a:cs typeface="Arial" panose="020B0604020202020204" pitchFamily="34" charset="0"/>
            </a:endParaRPr>
          </a:p>
          <a:p>
            <a:pPr marL="457200" indent="-457200">
              <a:lnSpc>
                <a:spcPct val="100000"/>
              </a:lnSpc>
              <a:spcBef>
                <a:spcPts val="0"/>
              </a:spcBef>
            </a:pPr>
            <a:r>
              <a:rPr lang="en-US" sz="3200">
                <a:latin typeface="Arial" panose="020B0604020202020204" pitchFamily="34" charset="0"/>
                <a:ea typeface="Arial"/>
                <a:cs typeface="Arial" panose="020B0604020202020204" pitchFamily="34" charset="0"/>
                <a:sym typeface="Arial"/>
              </a:rPr>
              <a:t>Indoor exploration: crib to "room explorers"; experiments; cooking; side-step trailing</a:t>
            </a:r>
            <a:endParaRPr sz="3200">
              <a:latin typeface="Arial" panose="020B0604020202020204" pitchFamily="34" charset="0"/>
              <a:cs typeface="Arial" panose="020B0604020202020204" pitchFamily="34" charset="0"/>
            </a:endParaRPr>
          </a:p>
          <a:p>
            <a:pPr marL="457200" indent="-457200">
              <a:lnSpc>
                <a:spcPct val="100000"/>
              </a:lnSpc>
              <a:spcBef>
                <a:spcPts val="0"/>
              </a:spcBef>
            </a:pPr>
            <a:r>
              <a:rPr lang="en-US" sz="3200">
                <a:latin typeface="Arial" panose="020B0604020202020204" pitchFamily="34" charset="0"/>
                <a:ea typeface="Arial"/>
                <a:cs typeface="Arial" panose="020B0604020202020204" pitchFamily="34" charset="0"/>
                <a:sym typeface="Arial"/>
              </a:rPr>
              <a:t>Outdoor exploration: favorite indoor activity</a:t>
            </a:r>
            <a:endParaRPr sz="3200">
              <a:latin typeface="Arial" panose="020B0604020202020204" pitchFamily="34" charset="0"/>
              <a:cs typeface="Arial" panose="020B0604020202020204" pitchFamily="34" charset="0"/>
            </a:endParaRPr>
          </a:p>
          <a:p>
            <a:pPr marL="457200" indent="-457200">
              <a:lnSpc>
                <a:spcPct val="100000"/>
              </a:lnSpc>
              <a:spcBef>
                <a:spcPts val="0"/>
              </a:spcBef>
            </a:pPr>
            <a:r>
              <a:rPr lang="en-US" sz="3200">
                <a:latin typeface="Arial" panose="020B0604020202020204" pitchFamily="34" charset="0"/>
                <a:ea typeface="Arial"/>
                <a:cs typeface="Arial" panose="020B0604020202020204" pitchFamily="34" charset="0"/>
                <a:sym typeface="Arial"/>
              </a:rPr>
              <a:t>Community exploration: mini-fieldtrips</a:t>
            </a:r>
            <a:endParaRPr lang="en-US" sz="3200">
              <a:latin typeface="Arial" panose="020B0604020202020204" pitchFamily="34" charset="0"/>
              <a:ea typeface="Arial"/>
              <a:cs typeface="Arial" panose="020B0604020202020204" pitchFamily="34" charset="0"/>
            </a:endParaRPr>
          </a:p>
          <a:p>
            <a:pPr marL="400050" indent="-400050">
              <a:lnSpc>
                <a:spcPct val="100000"/>
              </a:lnSpc>
              <a:spcBef>
                <a:spcPts val="0"/>
              </a:spcBef>
            </a:pPr>
            <a:r>
              <a:rPr lang="en-US" sz="3200">
                <a:latin typeface="Arial" panose="020B0604020202020204" pitchFamily="34" charset="0"/>
                <a:cs typeface="Arial" panose="020B0604020202020204" pitchFamily="34" charset="0"/>
              </a:rPr>
              <a:t>Safety considerations: </a:t>
            </a:r>
          </a:p>
          <a:p>
            <a:pPr marL="857250" lvl="1" indent="-400050">
              <a:lnSpc>
                <a:spcPct val="100000"/>
              </a:lnSpc>
              <a:spcBef>
                <a:spcPts val="0"/>
              </a:spcBef>
            </a:pPr>
            <a:r>
              <a:rPr lang="en-US" sz="2800">
                <a:latin typeface="Arial" panose="020B0604020202020204" pitchFamily="34" charset="0"/>
                <a:cs typeface="Arial" panose="020B0604020202020204" pitchFamily="34" charset="0"/>
              </a:rPr>
              <a:t>protective  hands; </a:t>
            </a:r>
          </a:p>
          <a:p>
            <a:pPr marL="857250" lvl="1" indent="-400050">
              <a:lnSpc>
                <a:spcPct val="100000"/>
              </a:lnSpc>
              <a:spcBef>
                <a:spcPts val="0"/>
              </a:spcBef>
            </a:pPr>
            <a:r>
              <a:rPr lang="en-US" sz="2800">
                <a:latin typeface="Arial" panose="020B0604020202020204" pitchFamily="34" charset="0"/>
                <a:cs typeface="Arial" panose="020B0604020202020204" pitchFamily="34" charset="0"/>
              </a:rPr>
              <a:t>human guide; </a:t>
            </a:r>
          </a:p>
          <a:p>
            <a:pPr marL="857250" lvl="1" indent="-400050">
              <a:lnSpc>
                <a:spcPct val="100000"/>
              </a:lnSpc>
              <a:spcBef>
                <a:spcPts val="0"/>
              </a:spcBef>
            </a:pPr>
            <a:r>
              <a:rPr lang="en-US" sz="2800">
                <a:latin typeface="Arial" panose="020B0604020202020204" pitchFamily="34" charset="0"/>
                <a:cs typeface="Arial" panose="020B0604020202020204" pitchFamily="34" charset="0"/>
              </a:rPr>
              <a:t>child-proof environment</a:t>
            </a:r>
          </a:p>
        </p:txBody>
      </p:sp>
      <p:pic>
        <p:nvPicPr>
          <p:cNvPr id="194" name="Google Shape;194;p25" descr="A barefooted toddler in jeans crawls up outdoor cement steps. His teddy bear sits on the bottom step."/>
          <p:cNvPicPr preferRelativeResize="0">
            <a:picLocks noGrp="1"/>
          </p:cNvPicPr>
          <p:nvPr>
            <p:ph idx="13"/>
          </p:nvPr>
        </p:nvPicPr>
        <p:blipFill rotWithShape="1">
          <a:blip r:embed="rId3">
            <a:alphaModFix/>
          </a:blip>
          <a:stretch/>
        </p:blipFill>
        <p:spPr>
          <a:xfrm>
            <a:off x="8682087" y="1354824"/>
            <a:ext cx="3251743" cy="3613102"/>
          </a:xfrm>
          <a:prstGeom prst="rect">
            <a:avLst/>
          </a:prstGeom>
          <a:solidFill>
            <a:srgbClr val="DDEAF6"/>
          </a:solidFill>
          <a:ln>
            <a:noFill/>
          </a:ln>
        </p:spPr>
      </p:pic>
      <p:sp>
        <p:nvSpPr>
          <p:cNvPr id="2" name="TextBox 1">
            <a:extLst>
              <a:ext uri="{FF2B5EF4-FFF2-40B4-BE49-F238E27FC236}">
                <a16:creationId xmlns:a16="http://schemas.microsoft.com/office/drawing/2014/main" id="{D26A9B0A-66AE-A016-79C9-3EC9A188431E}"/>
              </a:ext>
              <a:ext uri="{C183D7F6-B498-43B3-948B-1728B52AA6E4}">
                <adec:decorative xmlns:adec="http://schemas.microsoft.com/office/drawing/2017/decorative" val="1"/>
              </a:ext>
            </a:extLst>
          </p:cNvPr>
          <p:cNvSpPr txBox="1"/>
          <p:nvPr/>
        </p:nvSpPr>
        <p:spPr>
          <a:xfrm>
            <a:off x="6284079" y="6131395"/>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cs typeface="Calibri"/>
              </a:rPr>
              <a:t>***</a:t>
            </a:r>
            <a:endParaRPr lang="en-US">
              <a:solidFill>
                <a:schemeClr val="bg1"/>
              </a:solidFill>
            </a:endParaRPr>
          </a:p>
        </p:txBody>
      </p:sp>
    </p:spTree>
    <p:extLst>
      <p:ext uri="{BB962C8B-B14F-4D97-AF65-F5344CB8AC3E}">
        <p14:creationId xmlns:p14="http://schemas.microsoft.com/office/powerpoint/2010/main" val="11822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849573" y="365125"/>
            <a:ext cx="10504227" cy="2337771"/>
          </a:xfrm>
          <a:prstGeom prst="rect">
            <a:avLst/>
          </a:prstGeom>
          <a:noFill/>
          <a:ln>
            <a:noFill/>
          </a:ln>
        </p:spPr>
        <p:txBody>
          <a:bodyPr spcFirstLastPara="1" wrap="square" lIns="91425" tIns="45700" rIns="91425" bIns="45700" anchor="ctr" anchorCtr="0">
            <a:noAutofit/>
          </a:bodyPr>
          <a:lstStyle/>
          <a:p>
            <a:pPr algn="ctr">
              <a:buSzPts val="3600"/>
            </a:pPr>
            <a:r>
              <a:rPr lang="en-US">
                <a:latin typeface="Helvetica Neue Medium"/>
              </a:rPr>
              <a:t>A Warm Welcome</a:t>
            </a:r>
            <a:br>
              <a:rPr lang="en-US">
                <a:latin typeface="Helvetica Neue Medium"/>
              </a:rPr>
            </a:br>
            <a:r>
              <a:rPr lang="en-US">
                <a:latin typeface="Helvetica Neue Medium"/>
              </a:rPr>
              <a:t>to</a:t>
            </a:r>
            <a:br>
              <a:rPr lang="en-US">
                <a:latin typeface="Helvetica Neue Medium"/>
              </a:rPr>
            </a:br>
            <a:r>
              <a:rPr lang="en-US" err="1">
                <a:latin typeface="Helvetica Neue Medium"/>
              </a:rPr>
              <a:t>Laptime</a:t>
            </a:r>
            <a:r>
              <a:rPr lang="en-US">
                <a:latin typeface="Helvetica Neue Medium"/>
              </a:rPr>
              <a:t> and Lullabies!</a:t>
            </a:r>
          </a:p>
        </p:txBody>
      </p:sp>
      <p:sp>
        <p:nvSpPr>
          <p:cNvPr id="5" name="Google Shape;105;p15">
            <a:extLst>
              <a:ext uri="{FF2B5EF4-FFF2-40B4-BE49-F238E27FC236}">
                <a16:creationId xmlns:a16="http://schemas.microsoft.com/office/drawing/2014/main" id="{1E11D3A7-721C-2C01-3A25-A1941115F8EF}"/>
              </a:ext>
            </a:extLst>
          </p:cNvPr>
          <p:cNvSpPr txBox="1">
            <a:spLocks/>
          </p:cNvSpPr>
          <p:nvPr/>
        </p:nvSpPr>
        <p:spPr>
          <a:xfrm>
            <a:off x="570823" y="2922204"/>
            <a:ext cx="10204014" cy="3343160"/>
          </a:xfrm>
          <a:prstGeom prst="rect">
            <a:avLst/>
          </a:prstGeom>
          <a:no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200"/>
              </a:spcBef>
              <a:spcAft>
                <a:spcPts val="0"/>
              </a:spcAft>
              <a:buClr>
                <a:schemeClr val="accent1"/>
              </a:buClr>
              <a:buSzPts val="2000"/>
              <a:buFont typeface="Twentieth Century"/>
              <a:buChar char=" "/>
              <a:defRPr sz="2000" b="0" i="0" u="none" strike="noStrike" cap="none">
                <a:solidFill>
                  <a:schemeClr val="dk1"/>
                </a:solidFill>
                <a:latin typeface="Calibri"/>
                <a:ea typeface="Calibri"/>
                <a:cs typeface="Calibri"/>
                <a:sym typeface="Calibri"/>
              </a:defRPr>
            </a:lvl1pPr>
            <a:lvl2pPr marL="914400" marR="0" lvl="1" indent="-365760" algn="l" rtl="0">
              <a:lnSpc>
                <a:spcPct val="90000"/>
              </a:lnSpc>
              <a:spcBef>
                <a:spcPts val="1200"/>
              </a:spcBef>
              <a:spcAft>
                <a:spcPts val="0"/>
              </a:spcAft>
              <a:buClr>
                <a:srgbClr val="003399"/>
              </a:buClr>
              <a:buSzPts val="2160"/>
              <a:buFont typeface="Calibri"/>
              <a:buChar char="•"/>
              <a:defRPr sz="20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1200"/>
              </a:spcBef>
              <a:spcAft>
                <a:spcPts val="0"/>
              </a:spcAft>
              <a:buClr>
                <a:srgbClr val="001689"/>
              </a:buClr>
              <a:buSzPts val="1600"/>
              <a:buFont typeface="Courier New"/>
              <a:buChar char="o"/>
              <a:defRPr sz="2000" b="0" i="0" u="none" strike="noStrike" cap="none">
                <a:solidFill>
                  <a:schemeClr val="dk1"/>
                </a:solidFill>
                <a:latin typeface="Calibri"/>
                <a:ea typeface="Calibri"/>
                <a:cs typeface="Calibri"/>
                <a:sym typeface="Calibri"/>
              </a:defRPr>
            </a:lvl3pPr>
            <a:lvl4pPr marL="1828800" marR="0" lvl="3" indent="-335280" algn="l" rtl="0">
              <a:lnSpc>
                <a:spcPct val="90000"/>
              </a:lnSpc>
              <a:spcBef>
                <a:spcPts val="1200"/>
              </a:spcBef>
              <a:spcAft>
                <a:spcPts val="0"/>
              </a:spcAft>
              <a:buClr>
                <a:schemeClr val="accent1"/>
              </a:buClr>
              <a:buSzPts val="1680"/>
              <a:buFont typeface="Noto Sans Symbols"/>
              <a:buChar char="▪"/>
              <a:defRPr sz="2400" b="0" i="0" u="none" strike="noStrike" cap="none">
                <a:solidFill>
                  <a:schemeClr val="dk1"/>
                </a:solidFill>
                <a:latin typeface="Calibri"/>
                <a:ea typeface="Calibri"/>
                <a:cs typeface="Calibri"/>
                <a:sym typeface="Calibri"/>
              </a:defRPr>
            </a:lvl4pPr>
            <a:lvl5pPr marL="2286000" marR="0" lvl="4" indent="-347979" algn="l" rtl="0">
              <a:lnSpc>
                <a:spcPct val="90000"/>
              </a:lnSpc>
              <a:spcBef>
                <a:spcPts val="400"/>
              </a:spcBef>
              <a:spcAft>
                <a:spcPts val="0"/>
              </a:spcAft>
              <a:buClr>
                <a:srgbClr val="003399"/>
              </a:buClr>
              <a:buSzPts val="1880"/>
              <a:buFont typeface="Noto Sans Symbols"/>
              <a:buChar char="▪"/>
              <a:defRPr sz="20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400"/>
              </a:spcBef>
              <a:spcAft>
                <a:spcPts val="0"/>
              </a:spcAft>
              <a:buClr>
                <a:srgbClr val="003399"/>
              </a:buClr>
              <a:buSzPts val="1600"/>
              <a:buFont typeface="Courier New"/>
              <a:buChar char="o"/>
              <a:defRPr sz="20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1200"/>
              </a:spcBef>
              <a:spcAft>
                <a:spcPts val="0"/>
              </a:spcAft>
              <a:buClr>
                <a:srgbClr val="101820"/>
              </a:buClr>
              <a:buSzPts val="1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1200"/>
              </a:spcBef>
              <a:spcAft>
                <a:spcPts val="0"/>
              </a:spcAft>
              <a:buClr>
                <a:schemeClr val="accent1"/>
              </a:buClr>
              <a:buSzPts val="18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400"/>
              </a:spcBef>
              <a:spcAft>
                <a:spcPts val="400"/>
              </a:spcAft>
              <a:buClr>
                <a:schemeClr val="accent1"/>
              </a:buClr>
              <a:buSzPts val="18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pPr marL="0" indent="0">
              <a:spcBef>
                <a:spcPts val="0"/>
              </a:spcBef>
              <a:buNone/>
            </a:pPr>
            <a:r>
              <a:rPr lang="en-US" sz="3200">
                <a:solidFill>
                  <a:schemeClr val="bg1"/>
                </a:solidFill>
                <a:latin typeface="Arial"/>
              </a:rPr>
              <a:t>Over next hour...explore sampling of </a:t>
            </a:r>
            <a:r>
              <a:rPr lang="en-US" sz="3200" err="1">
                <a:solidFill>
                  <a:schemeClr val="bg1"/>
                </a:solidFill>
                <a:latin typeface="Arial"/>
              </a:rPr>
              <a:t>Laptime</a:t>
            </a:r>
            <a:r>
              <a:rPr lang="en-US" sz="3200">
                <a:solidFill>
                  <a:schemeClr val="bg1"/>
                </a:solidFill>
                <a:latin typeface="Arial"/>
              </a:rPr>
              <a:t> &amp; Lullabies</a:t>
            </a:r>
          </a:p>
          <a:p>
            <a:pPr marL="0" indent="0">
              <a:spcBef>
                <a:spcPts val="0"/>
              </a:spcBef>
              <a:buNone/>
            </a:pPr>
            <a:endParaRPr lang="en-US" sz="3200" b="1">
              <a:solidFill>
                <a:schemeClr val="bg1"/>
              </a:solidFill>
              <a:latin typeface="Arial"/>
            </a:endParaRPr>
          </a:p>
          <a:p>
            <a:pPr marL="0" indent="0">
              <a:spcBef>
                <a:spcPts val="0"/>
              </a:spcBef>
              <a:buNone/>
            </a:pPr>
            <a:r>
              <a:rPr lang="en-US" sz="3200">
                <a:solidFill>
                  <a:schemeClr val="bg1"/>
                </a:solidFill>
                <a:latin typeface="Arial"/>
              </a:rPr>
              <a:t>With your input...jumpstart creative thinking</a:t>
            </a:r>
          </a:p>
          <a:p>
            <a:pPr marL="0" indent="0">
              <a:spcBef>
                <a:spcPts val="0"/>
              </a:spcBef>
              <a:buNone/>
            </a:pPr>
            <a:endParaRPr lang="en-US" sz="3200" b="1">
              <a:solidFill>
                <a:schemeClr val="bg1"/>
              </a:solidFill>
              <a:latin typeface="Arial"/>
            </a:endParaRPr>
          </a:p>
          <a:p>
            <a:pPr marL="0" indent="0">
              <a:spcBef>
                <a:spcPts val="0"/>
              </a:spcBef>
              <a:buNone/>
            </a:pPr>
            <a:r>
              <a:rPr lang="en-US" sz="3200">
                <a:solidFill>
                  <a:schemeClr val="bg1"/>
                </a:solidFill>
                <a:latin typeface="Arial"/>
              </a:rPr>
              <a:t>Good fit for children with combination of special needs</a:t>
            </a:r>
            <a:r>
              <a:rPr lang="en-US" sz="3200" b="1">
                <a:solidFill>
                  <a:schemeClr val="bg1"/>
                </a:solidFill>
                <a:latin typeface="Arial"/>
              </a:rPr>
              <a:t>    </a:t>
            </a:r>
            <a:endParaRPr lang="en-US" sz="2800">
              <a:solidFill>
                <a:schemeClr val="bg1"/>
              </a:solidFill>
              <a:latin typeface="Arial"/>
            </a:endParaRPr>
          </a:p>
          <a:p>
            <a:pPr marL="0" indent="0">
              <a:spcBef>
                <a:spcPts val="0"/>
              </a:spcBef>
              <a:buNone/>
            </a:pPr>
            <a:endParaRPr lang="en-US" sz="2400" b="1">
              <a:solidFill>
                <a:schemeClr val="bg1"/>
              </a:solidFill>
              <a:latin typeface="Arial"/>
            </a:endParaRPr>
          </a:p>
          <a:p>
            <a:pPr marL="91440" indent="-127000">
              <a:spcBef>
                <a:spcPts val="2400"/>
              </a:spcBef>
            </a:pPr>
            <a:endParaRPr lang="en-US"/>
          </a:p>
          <a:p>
            <a:pPr marL="91440" indent="-127000">
              <a:spcBef>
                <a:spcPts val="2400"/>
              </a:spcBef>
            </a:pPr>
            <a:endParaRPr lang="en-US"/>
          </a:p>
        </p:txBody>
      </p:sp>
      <p:pic>
        <p:nvPicPr>
          <p:cNvPr id="8" name="Picture 8" descr="Pictured is a large red question mark.">
            <a:extLst>
              <a:ext uri="{FF2B5EF4-FFF2-40B4-BE49-F238E27FC236}">
                <a16:creationId xmlns:a16="http://schemas.microsoft.com/office/drawing/2014/main" id="{EBFFE7D9-6AA0-34E3-E796-0FADEF5E17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86869" y="3129335"/>
            <a:ext cx="1934308" cy="2051539"/>
          </a:xfrm>
          <a:prstGeom prst="rect">
            <a:avLst/>
          </a:prstGeom>
        </p:spPr>
      </p:pic>
    </p:spTree>
    <p:extLst>
      <p:ext uri="{BB962C8B-B14F-4D97-AF65-F5344CB8AC3E}">
        <p14:creationId xmlns:p14="http://schemas.microsoft.com/office/powerpoint/2010/main" val="3975553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4FF-AF6E-F495-1878-0B053BDB21E1}"/>
              </a:ext>
            </a:extLst>
          </p:cNvPr>
          <p:cNvSpPr>
            <a:spLocks noGrp="1"/>
          </p:cNvSpPr>
          <p:nvPr>
            <p:ph type="title"/>
          </p:nvPr>
        </p:nvSpPr>
        <p:spPr/>
        <p:txBody>
          <a:bodyPr/>
          <a:lstStyle/>
          <a:p>
            <a:pPr algn="ctr"/>
            <a:r>
              <a:rPr lang="en-US"/>
              <a:t>Moving Toward Reading</a:t>
            </a:r>
          </a:p>
        </p:txBody>
      </p:sp>
      <p:pic>
        <p:nvPicPr>
          <p:cNvPr id="4" name="Picture 5" descr="Pictured are the covers of booklet 9, Read Together, and booklet 10, Investigate Books">
            <a:extLst>
              <a:ext uri="{FF2B5EF4-FFF2-40B4-BE49-F238E27FC236}">
                <a16:creationId xmlns:a16="http://schemas.microsoft.com/office/drawing/2014/main" id="{DFD01D33-784F-5CC0-5ACE-E9F82BFF8927}"/>
              </a:ext>
            </a:extLst>
          </p:cNvPr>
          <p:cNvPicPr>
            <a:picLocks noChangeAspect="1"/>
          </p:cNvPicPr>
          <p:nvPr/>
        </p:nvPicPr>
        <p:blipFill>
          <a:blip r:embed="rId3"/>
          <a:stretch>
            <a:fillRect/>
          </a:stretch>
        </p:blipFill>
        <p:spPr>
          <a:xfrm>
            <a:off x="2243017" y="1241137"/>
            <a:ext cx="7569197" cy="5635959"/>
          </a:xfrm>
          <a:prstGeom prst="rect">
            <a:avLst/>
          </a:prstGeom>
        </p:spPr>
      </p:pic>
    </p:spTree>
    <p:extLst>
      <p:ext uri="{BB962C8B-B14F-4D97-AF65-F5344CB8AC3E}">
        <p14:creationId xmlns:p14="http://schemas.microsoft.com/office/powerpoint/2010/main" val="3727401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r>
              <a:rPr lang="en-US" sz="4000" b="0" i="0" kern="1200">
                <a:solidFill>
                  <a:srgbClr val="FFFFFF"/>
                </a:solidFill>
                <a:effectLst/>
                <a:latin typeface="Arial" panose="020B0604020202020204" pitchFamily="34" charset="0"/>
                <a:ea typeface="Arial" panose="020B0604020202020204" pitchFamily="34" charset="0"/>
                <a:cs typeface="Arial" panose="020B0604020202020204" pitchFamily="34" charset="0"/>
              </a:rPr>
              <a:t>Read Together</a:t>
            </a:r>
            <a:endParaRPr sz="5400">
              <a:latin typeface="Arial" panose="020B0604020202020204" pitchFamily="34" charset="0"/>
              <a:ea typeface="Arial"/>
              <a:cs typeface="Arial" panose="020B0604020202020204" pitchFamily="34" charset="0"/>
              <a:sym typeface="Arial"/>
            </a:endParaRPr>
          </a:p>
        </p:txBody>
      </p:sp>
      <p:sp>
        <p:nvSpPr>
          <p:cNvPr id="2" name="Content Placeholder 1">
            <a:extLst>
              <a:ext uri="{FF2B5EF4-FFF2-40B4-BE49-F238E27FC236}">
                <a16:creationId xmlns:a16="http://schemas.microsoft.com/office/drawing/2014/main" id="{468DF260-6B19-4C1F-AE1E-73C99E0B0D11}"/>
              </a:ext>
            </a:extLst>
          </p:cNvPr>
          <p:cNvSpPr>
            <a:spLocks noGrp="1"/>
          </p:cNvSpPr>
          <p:nvPr>
            <p:ph idx="1"/>
          </p:nvPr>
        </p:nvSpPr>
        <p:spPr>
          <a:xfrm>
            <a:off x="838200" y="1825625"/>
            <a:ext cx="10515600" cy="3577648"/>
          </a:xfrm>
        </p:spPr>
        <p:txBody>
          <a:bodyPr/>
          <a:lstStyle/>
          <a:p>
            <a:pPr marL="0" indent="0" algn="ctr">
              <a:buNone/>
            </a:pPr>
            <a:r>
              <a:rPr lang="en-US" sz="4000">
                <a:latin typeface="Arial" panose="020B0604020202020204" pitchFamily="34" charset="0"/>
                <a:cs typeface="Arial" panose="020B0604020202020204" pitchFamily="34" charset="0"/>
              </a:rPr>
              <a:t>“</a:t>
            </a:r>
            <a:r>
              <a:rPr lang="en-US" sz="2800">
                <a:latin typeface="Arial" panose="020B0604020202020204" pitchFamily="34" charset="0"/>
                <a:cs typeface="Arial" panose="020B0604020202020204" pitchFamily="34" charset="0"/>
              </a:rPr>
              <a:t>Picture books require interaction between an adult and a child. Surrounding children with books is not enough. They need caring adults to invite them into the world of literature.”</a:t>
            </a:r>
            <a:br>
              <a:rPr lang="en-US" sz="28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a:t>
            </a:r>
            <a:r>
              <a:rPr lang="en-US" sz="2800" err="1">
                <a:latin typeface="Arial" panose="020B0604020202020204" pitchFamily="34" charset="0"/>
                <a:cs typeface="Arial" panose="020B0604020202020204" pitchFamily="34" charset="0"/>
              </a:rPr>
              <a:t>Jalongo</a:t>
            </a:r>
            <a:r>
              <a:rPr lang="en-US" sz="2800">
                <a:latin typeface="Arial" panose="020B0604020202020204" pitchFamily="34" charset="0"/>
                <a:cs typeface="Arial" panose="020B0604020202020204" pitchFamily="34" charset="0"/>
              </a:rPr>
              <a:t>, 1988)</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r>
              <a:rPr lang="en-US">
                <a:latin typeface="Arial"/>
                <a:ea typeface="Arial"/>
                <a:cs typeface="Arial"/>
                <a:sym typeface="Arial"/>
              </a:rPr>
              <a:t>Read Together (cont.)</a:t>
            </a:r>
            <a:endParaRPr lang="en-US">
              <a:latin typeface="Arial"/>
              <a:ea typeface="Arial"/>
              <a:cs typeface="Arial"/>
            </a:endParaRPr>
          </a:p>
        </p:txBody>
      </p:sp>
      <p:sp>
        <p:nvSpPr>
          <p:cNvPr id="204" name="Google Shape;204;p26"/>
          <p:cNvSpPr txBox="1">
            <a:spLocks noGrp="1"/>
          </p:cNvSpPr>
          <p:nvPr>
            <p:ph idx="1"/>
          </p:nvPr>
        </p:nvSpPr>
        <p:spPr>
          <a:xfrm>
            <a:off x="559224" y="1580527"/>
            <a:ext cx="5169131" cy="3428019"/>
          </a:xfrm>
          <a:prstGeom prst="rect">
            <a:avLst/>
          </a:prstGeom>
          <a:noFill/>
          <a:ln>
            <a:noFill/>
          </a:ln>
        </p:spPr>
        <p:txBody>
          <a:bodyPr spcFirstLastPara="1" wrap="square" lIns="45700" tIns="45700" rIns="45700" bIns="45700" anchor="t" anchorCtr="0">
            <a:noAutofit/>
          </a:bodyPr>
          <a:lstStyle/>
          <a:p>
            <a:pPr lvl="0" algn="l" rtl="0">
              <a:lnSpc>
                <a:spcPct val="90000"/>
              </a:lnSpc>
              <a:spcBef>
                <a:spcPts val="2400"/>
              </a:spcBef>
              <a:spcAft>
                <a:spcPts val="0"/>
              </a:spcAft>
              <a:buSzPts val="2000"/>
            </a:pPr>
            <a:r>
              <a:rPr lang="en-US">
                <a:latin typeface="Arial"/>
                <a:ea typeface="Arial"/>
                <a:cs typeface="Arial"/>
                <a:sym typeface="Arial"/>
              </a:rPr>
              <a:t>Attention span</a:t>
            </a:r>
            <a:endParaRPr/>
          </a:p>
          <a:p>
            <a:pPr lvl="0" algn="l" rtl="0">
              <a:lnSpc>
                <a:spcPct val="90000"/>
              </a:lnSpc>
              <a:spcBef>
                <a:spcPts val="2400"/>
              </a:spcBef>
              <a:spcAft>
                <a:spcPts val="0"/>
              </a:spcAft>
              <a:buSzPts val="2000"/>
            </a:pPr>
            <a:r>
              <a:rPr lang="en-US">
                <a:latin typeface="Arial"/>
                <a:ea typeface="Arial"/>
                <a:cs typeface="Arial"/>
                <a:sym typeface="Arial"/>
              </a:rPr>
              <a:t>Read-together considerations</a:t>
            </a:r>
            <a:endParaRPr/>
          </a:p>
          <a:p>
            <a:pPr lvl="0" algn="l" rtl="0">
              <a:lnSpc>
                <a:spcPct val="90000"/>
              </a:lnSpc>
              <a:spcBef>
                <a:spcPts val="2400"/>
              </a:spcBef>
              <a:spcAft>
                <a:spcPts val="0"/>
              </a:spcAft>
              <a:buSzPts val="2000"/>
            </a:pPr>
            <a:r>
              <a:rPr lang="en-US">
                <a:latin typeface="Arial"/>
                <a:ea typeface="Arial"/>
                <a:cs typeface="Arial"/>
                <a:sym typeface="Arial"/>
              </a:rPr>
              <a:t>Alternatives to traditional book reading</a:t>
            </a:r>
            <a:endParaRPr/>
          </a:p>
          <a:p>
            <a:pPr lvl="0" algn="l" rtl="0">
              <a:lnSpc>
                <a:spcPct val="90000"/>
              </a:lnSpc>
              <a:spcBef>
                <a:spcPts val="2400"/>
              </a:spcBef>
              <a:spcAft>
                <a:spcPts val="0"/>
              </a:spcAft>
              <a:buSzPts val="2000"/>
            </a:pPr>
            <a:r>
              <a:rPr lang="en-US">
                <a:latin typeface="Arial"/>
                <a:ea typeface="Arial"/>
                <a:cs typeface="Arial"/>
                <a:sym typeface="Arial"/>
              </a:rPr>
              <a:t>Literacy-rich environment at home</a:t>
            </a:r>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a:p>
            <a:pPr marL="91440" lvl="0" indent="0" algn="l" rtl="0">
              <a:lnSpc>
                <a:spcPct val="90000"/>
              </a:lnSpc>
              <a:spcBef>
                <a:spcPts val="2400"/>
              </a:spcBef>
              <a:spcAft>
                <a:spcPts val="0"/>
              </a:spcAft>
              <a:buSzPts val="2400"/>
              <a:buNone/>
            </a:pPr>
            <a:endParaRPr sz="2400">
              <a:latin typeface="Arial"/>
              <a:ea typeface="Arial"/>
              <a:cs typeface="Arial"/>
              <a:sym typeface="Arial"/>
            </a:endParaRPr>
          </a:p>
        </p:txBody>
      </p:sp>
      <p:pic>
        <p:nvPicPr>
          <p:cNvPr id="203" name="Google Shape;203;p26" descr="A father looks down at his baby in his lap while holding a book.​"/>
          <p:cNvPicPr preferRelativeResize="0">
            <a:picLocks noGrp="1"/>
          </p:cNvPicPr>
          <p:nvPr>
            <p:ph idx="13"/>
          </p:nvPr>
        </p:nvPicPr>
        <p:blipFill rotWithShape="1">
          <a:blip r:embed="rId3">
            <a:alphaModFix/>
          </a:blip>
          <a:stretch/>
        </p:blipFill>
        <p:spPr>
          <a:xfrm>
            <a:off x="6184900" y="2188956"/>
            <a:ext cx="5168900" cy="2700750"/>
          </a:xfrm>
          <a:prstGeom prst="rect">
            <a:avLst/>
          </a:prstGeom>
          <a:solidFill>
            <a:srgbClr val="DDEAF6"/>
          </a:solidFill>
          <a:ln>
            <a:noFill/>
          </a:ln>
        </p:spPr>
      </p:pic>
    </p:spTree>
    <p:extLst>
      <p:ext uri="{BB962C8B-B14F-4D97-AF65-F5344CB8AC3E}">
        <p14:creationId xmlns:p14="http://schemas.microsoft.com/office/powerpoint/2010/main" val="1049086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6" name="Title 5">
            <a:extLst>
              <a:ext uri="{FF2B5EF4-FFF2-40B4-BE49-F238E27FC236}">
                <a16:creationId xmlns:a16="http://schemas.microsoft.com/office/drawing/2014/main" id="{AEDC95A5-FE76-4E32-BD06-D223EDBD88B1}"/>
              </a:ext>
            </a:extLst>
          </p:cNvPr>
          <p:cNvSpPr txBox="1">
            <a:spLocks noGrp="1"/>
          </p:cNvSpPr>
          <p:nvPr>
            <p:ph type="title" idx="4294967295"/>
          </p:nvPr>
        </p:nvSpPr>
        <p:spPr>
          <a:xfrm>
            <a:off x="1571476" y="412596"/>
            <a:ext cx="886679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Investigate Books</a:t>
            </a:r>
            <a:b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b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858639AD-9D2A-4380-8F00-CC3CDB1DF15F}"/>
              </a:ext>
            </a:extLst>
          </p:cNvPr>
          <p:cNvSpPr>
            <a:spLocks noGrp="1"/>
          </p:cNvSpPr>
          <p:nvPr>
            <p:ph idx="1"/>
          </p:nvPr>
        </p:nvSpPr>
        <p:spPr/>
        <p:txBody>
          <a:bodyPr>
            <a:normAutofit/>
          </a:bodyPr>
          <a:lstStyle/>
          <a:p>
            <a:pPr marL="0" indent="0" algn="ctr">
              <a:buNone/>
            </a:pP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“For infants, books—like other toys—are things to touch, turn, shake, and put in your mouth. Well-chosen books can also provide valuable experiences with pictures, textures, sounds, and words.”</a:t>
            </a: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a:t>
            </a:r>
            <a:r>
              <a:rPr lang="en-US" b="0" i="0" kern="1200" err="1">
                <a:solidFill>
                  <a:srgbClr val="FFFFFF"/>
                </a:solidFill>
                <a:effectLst/>
                <a:latin typeface="Arial" panose="020B0604020202020204" pitchFamily="34" charset="0"/>
                <a:ea typeface="Helvetica Neue Medium" panose="02000503000000020004"/>
                <a:cs typeface="Arial" panose="020B0604020202020204" pitchFamily="34" charset="0"/>
              </a:rPr>
              <a:t>Bardige</a:t>
            </a: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 &amp; Segal, 2005)</a:t>
            </a:r>
            <a:endParaRPr lang="en-US" sz="400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Arial"/>
              <a:buNone/>
            </a:pPr>
            <a:r>
              <a:rPr lang="en-US">
                <a:latin typeface="Arial"/>
                <a:ea typeface="Arial"/>
                <a:cs typeface="Arial"/>
                <a:sym typeface="Arial"/>
              </a:rPr>
              <a:t>Investigate Books</a:t>
            </a:r>
            <a:endParaRPr lang="en-US">
              <a:latin typeface="Arial"/>
              <a:ea typeface="Arial"/>
              <a:cs typeface="Arial"/>
            </a:endParaRPr>
          </a:p>
        </p:txBody>
      </p:sp>
      <p:sp>
        <p:nvSpPr>
          <p:cNvPr id="213" name="Google Shape;213;p27"/>
          <p:cNvSpPr txBox="1">
            <a:spLocks noGrp="1"/>
          </p:cNvSpPr>
          <p:nvPr>
            <p:ph idx="1"/>
          </p:nvPr>
        </p:nvSpPr>
        <p:spPr>
          <a:xfrm>
            <a:off x="690349" y="1347953"/>
            <a:ext cx="5169131" cy="4623356"/>
          </a:xfrm>
          <a:prstGeom prst="rect">
            <a:avLst/>
          </a:prstGeom>
          <a:noFill/>
          <a:ln>
            <a:noFill/>
          </a:ln>
        </p:spPr>
        <p:txBody>
          <a:bodyPr spcFirstLastPara="1" wrap="square" lIns="45700" tIns="45700" rIns="45700" bIns="45700" anchor="t" anchorCtr="0">
            <a:noAutofit/>
          </a:bodyPr>
          <a:lstStyle/>
          <a:p>
            <a:pPr lvl="0" algn="l" rtl="0">
              <a:lnSpc>
                <a:spcPct val="90000"/>
              </a:lnSpc>
              <a:spcBef>
                <a:spcPts val="2400"/>
              </a:spcBef>
              <a:spcAft>
                <a:spcPts val="0"/>
              </a:spcAft>
              <a:buSzPts val="2000"/>
            </a:pPr>
            <a:r>
              <a:rPr lang="en-US">
                <a:latin typeface="Arial"/>
                <a:ea typeface="Arial"/>
                <a:cs typeface="Arial"/>
                <a:sym typeface="Arial"/>
              </a:rPr>
              <a:t>Books for babies</a:t>
            </a:r>
            <a:endParaRPr/>
          </a:p>
          <a:p>
            <a:pPr lvl="0" algn="l" rtl="0">
              <a:lnSpc>
                <a:spcPct val="90000"/>
              </a:lnSpc>
              <a:spcBef>
                <a:spcPts val="2400"/>
              </a:spcBef>
              <a:spcAft>
                <a:spcPts val="0"/>
              </a:spcAft>
              <a:buSzPts val="2000"/>
            </a:pPr>
            <a:r>
              <a:rPr lang="en-US">
                <a:latin typeface="Arial"/>
                <a:ea typeface="Arial"/>
                <a:cs typeface="Arial"/>
                <a:sym typeface="Arial"/>
              </a:rPr>
              <a:t>Books for toddlers</a:t>
            </a:r>
            <a:endParaRPr/>
          </a:p>
          <a:p>
            <a:pPr lvl="0" algn="l" rtl="0">
              <a:lnSpc>
                <a:spcPct val="90000"/>
              </a:lnSpc>
              <a:spcBef>
                <a:spcPts val="2400"/>
              </a:spcBef>
              <a:spcAft>
                <a:spcPts val="0"/>
              </a:spcAft>
              <a:buSzPts val="2000"/>
            </a:pPr>
            <a:r>
              <a:rPr lang="en-US">
                <a:latin typeface="Arial"/>
                <a:ea typeface="Arial"/>
                <a:cs typeface="Arial"/>
                <a:sym typeface="Arial"/>
              </a:rPr>
              <a:t>Sensory considerations</a:t>
            </a:r>
            <a:endParaRPr/>
          </a:p>
          <a:p>
            <a:pPr>
              <a:spcBef>
                <a:spcPts val="2400"/>
              </a:spcBef>
              <a:buSzPts val="2000"/>
            </a:pPr>
            <a:r>
              <a:rPr lang="en-US">
                <a:latin typeface="Arial"/>
                <a:ea typeface="Arial"/>
                <a:cs typeface="Arial"/>
                <a:sym typeface="Arial"/>
              </a:rPr>
              <a:t>Book adaptations </a:t>
            </a:r>
            <a:endParaRPr/>
          </a:p>
          <a:p>
            <a:pPr lvl="0" algn="l" rtl="0">
              <a:lnSpc>
                <a:spcPct val="90000"/>
              </a:lnSpc>
              <a:spcBef>
                <a:spcPts val="2400"/>
              </a:spcBef>
              <a:spcAft>
                <a:spcPts val="0"/>
              </a:spcAft>
              <a:buSzPts val="2000"/>
            </a:pPr>
            <a:r>
              <a:rPr lang="en-US">
                <a:latin typeface="Arial"/>
                <a:ea typeface="Arial"/>
                <a:cs typeface="Arial"/>
                <a:sym typeface="Arial"/>
              </a:rPr>
              <a:t>Homemade books</a:t>
            </a:r>
            <a:endParaRPr/>
          </a:p>
          <a:p>
            <a:pPr lvl="0" algn="l" rtl="0">
              <a:lnSpc>
                <a:spcPct val="90000"/>
              </a:lnSpc>
              <a:spcBef>
                <a:spcPts val="2400"/>
              </a:spcBef>
              <a:spcAft>
                <a:spcPts val="0"/>
              </a:spcAft>
              <a:buSzPts val="2000"/>
            </a:pPr>
            <a:r>
              <a:rPr lang="en-US">
                <a:latin typeface="Arial"/>
                <a:ea typeface="Arial"/>
                <a:cs typeface="Arial"/>
                <a:sym typeface="Arial"/>
              </a:rPr>
              <a:t>Book handling experiences</a:t>
            </a:r>
            <a:endParaRPr/>
          </a:p>
        </p:txBody>
      </p:sp>
      <p:pic>
        <p:nvPicPr>
          <p:cNvPr id="2" name="Picture 2" descr="A child turns a page of &quot;Where's Little Fuzzy?&quot;">
            <a:extLst>
              <a:ext uri="{FF2B5EF4-FFF2-40B4-BE49-F238E27FC236}">
                <a16:creationId xmlns:a16="http://schemas.microsoft.com/office/drawing/2014/main" id="{726EA747-DE1E-6A0B-D13C-CA76CEA5A0DC}"/>
              </a:ext>
            </a:extLst>
          </p:cNvPr>
          <p:cNvPicPr>
            <a:picLocks noChangeAspect="1"/>
          </p:cNvPicPr>
          <p:nvPr/>
        </p:nvPicPr>
        <p:blipFill>
          <a:blip r:embed="rId3"/>
          <a:stretch>
            <a:fillRect/>
          </a:stretch>
        </p:blipFill>
        <p:spPr>
          <a:xfrm>
            <a:off x="6045813" y="2466376"/>
            <a:ext cx="2814351" cy="3743982"/>
          </a:xfrm>
          <a:prstGeom prst="rect">
            <a:avLst/>
          </a:prstGeom>
        </p:spPr>
      </p:pic>
      <p:pic>
        <p:nvPicPr>
          <p:cNvPr id="3" name="Picture 3" descr="A child chews on the cover of &quot;Where's Little Fuzzy?&quot;">
            <a:extLst>
              <a:ext uri="{FF2B5EF4-FFF2-40B4-BE49-F238E27FC236}">
                <a16:creationId xmlns:a16="http://schemas.microsoft.com/office/drawing/2014/main" id="{4E9D32DA-9D73-FB4B-B9FA-027AE6B383C0}"/>
              </a:ext>
            </a:extLst>
          </p:cNvPr>
          <p:cNvPicPr>
            <a:picLocks noChangeAspect="1"/>
          </p:cNvPicPr>
          <p:nvPr/>
        </p:nvPicPr>
        <p:blipFill>
          <a:blip r:embed="rId4"/>
          <a:stretch>
            <a:fillRect/>
          </a:stretch>
        </p:blipFill>
        <p:spPr>
          <a:xfrm>
            <a:off x="9232471" y="1177447"/>
            <a:ext cx="2605259" cy="3552595"/>
          </a:xfrm>
          <a:prstGeom prst="rect">
            <a:avLst/>
          </a:prstGeom>
        </p:spPr>
      </p:pic>
    </p:spTree>
    <p:extLst>
      <p:ext uri="{BB962C8B-B14F-4D97-AF65-F5344CB8AC3E}">
        <p14:creationId xmlns:p14="http://schemas.microsoft.com/office/powerpoint/2010/main" val="3798677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4DEC-F115-0B33-4531-39568CCC4615}"/>
              </a:ext>
            </a:extLst>
          </p:cNvPr>
          <p:cNvSpPr>
            <a:spLocks noGrp="1"/>
          </p:cNvSpPr>
          <p:nvPr>
            <p:ph type="title"/>
          </p:nvPr>
        </p:nvSpPr>
        <p:spPr/>
        <p:txBody>
          <a:bodyPr/>
          <a:lstStyle/>
          <a:p>
            <a:pPr algn="ctr"/>
            <a:r>
              <a:rPr lang="en-US"/>
              <a:t>Moving Toward Writing</a:t>
            </a:r>
          </a:p>
        </p:txBody>
      </p:sp>
      <p:pic>
        <p:nvPicPr>
          <p:cNvPr id="6" name="Picture 6" descr="Pictured are booklets 11, Discover symbols, and booklet 12, Experiment with tools">
            <a:extLst>
              <a:ext uri="{FF2B5EF4-FFF2-40B4-BE49-F238E27FC236}">
                <a16:creationId xmlns:a16="http://schemas.microsoft.com/office/drawing/2014/main" id="{B57CAA3E-62F1-9F3B-64BC-82FD93710F99}"/>
              </a:ext>
            </a:extLst>
          </p:cNvPr>
          <p:cNvPicPr>
            <a:picLocks noChangeAspect="1"/>
          </p:cNvPicPr>
          <p:nvPr/>
        </p:nvPicPr>
        <p:blipFill>
          <a:blip r:embed="rId3"/>
          <a:stretch>
            <a:fillRect/>
          </a:stretch>
        </p:blipFill>
        <p:spPr>
          <a:xfrm rot="16200000">
            <a:off x="3235409" y="236575"/>
            <a:ext cx="5722814" cy="7643444"/>
          </a:xfrm>
          <a:prstGeom prst="ellipse">
            <a:avLst/>
          </a:prstGeom>
          <a:ln>
            <a:noFill/>
          </a:ln>
          <a:effectLst>
            <a:softEdge rad="112500"/>
          </a:effectLst>
        </p:spPr>
      </p:pic>
    </p:spTree>
    <p:extLst>
      <p:ext uri="{BB962C8B-B14F-4D97-AF65-F5344CB8AC3E}">
        <p14:creationId xmlns:p14="http://schemas.microsoft.com/office/powerpoint/2010/main" val="897908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D6BCB6-9631-4EF4-A6FF-89BE6F77E71A}"/>
              </a:ext>
            </a:extLst>
          </p:cNvPr>
          <p:cNvSpPr>
            <a:spLocks noGrp="1"/>
          </p:cNvSpPr>
          <p:nvPr>
            <p:ph type="title"/>
          </p:nvPr>
        </p:nvSpPr>
        <p:spPr/>
        <p:txBody>
          <a:bodyPr>
            <a:normAutofit/>
          </a:bodyPr>
          <a:lstStyle/>
          <a:p>
            <a:pPr algn="ctr"/>
            <a:r>
              <a:rPr lang="en-US">
                <a:latin typeface="Arial"/>
                <a:cs typeface="Arial"/>
              </a:rPr>
              <a:t>Discover Symbols</a:t>
            </a:r>
            <a:endParaRPr lang="en-US"/>
          </a:p>
        </p:txBody>
      </p:sp>
      <p:sp>
        <p:nvSpPr>
          <p:cNvPr id="4" name="Content Placeholder 3">
            <a:extLst>
              <a:ext uri="{FF2B5EF4-FFF2-40B4-BE49-F238E27FC236}">
                <a16:creationId xmlns:a16="http://schemas.microsoft.com/office/drawing/2014/main" id="{B2140771-7F7E-485F-BB93-945AA7703171}"/>
              </a:ext>
            </a:extLst>
          </p:cNvPr>
          <p:cNvSpPr>
            <a:spLocks noGrp="1"/>
          </p:cNvSpPr>
          <p:nvPr>
            <p:ph idx="1"/>
          </p:nvPr>
        </p:nvSpPr>
        <p:spPr/>
        <p:txBody>
          <a:bodyPr>
            <a:normAutofit/>
          </a:bodyPr>
          <a:lstStyle/>
          <a:p>
            <a:pPr marL="0" indent="0" algn="ctr">
              <a:buNone/>
            </a:pP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“Babies learn early to recognize and use [simple] symbols during daily routines. The adult’s job is not to teach, but to facilitate discoveries.”</a:t>
            </a: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(Gonzalez-Mena, 2006)</a:t>
            </a: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067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C48B-0AEF-5DF6-ED29-B6789F85CB43}"/>
              </a:ext>
            </a:extLst>
          </p:cNvPr>
          <p:cNvSpPr>
            <a:spLocks noGrp="1"/>
          </p:cNvSpPr>
          <p:nvPr>
            <p:ph type="title"/>
          </p:nvPr>
        </p:nvSpPr>
        <p:spPr/>
        <p:txBody>
          <a:bodyPr>
            <a:normAutofit/>
          </a:bodyPr>
          <a:lstStyle/>
          <a:p>
            <a:pPr algn="ctr"/>
            <a:r>
              <a:rPr lang="en-US">
                <a:latin typeface="Arial"/>
                <a:cs typeface="Arial"/>
              </a:rPr>
              <a:t>Discover Symbols (cont.)</a:t>
            </a:r>
            <a:endParaRPr lang="en-US" b="0">
              <a:latin typeface="Arial"/>
              <a:cs typeface="Arial"/>
            </a:endParaRPr>
          </a:p>
        </p:txBody>
      </p:sp>
      <p:sp>
        <p:nvSpPr>
          <p:cNvPr id="4" name="Text Placeholder 3">
            <a:extLst>
              <a:ext uri="{FF2B5EF4-FFF2-40B4-BE49-F238E27FC236}">
                <a16:creationId xmlns:a16="http://schemas.microsoft.com/office/drawing/2014/main" id="{49E980D0-2417-3086-E846-D380B7F50CB5}"/>
              </a:ext>
            </a:extLst>
          </p:cNvPr>
          <p:cNvSpPr>
            <a:spLocks noGrp="1"/>
          </p:cNvSpPr>
          <p:nvPr>
            <p:ph idx="1"/>
          </p:nvPr>
        </p:nvSpPr>
        <p:spPr>
          <a:xfrm>
            <a:off x="131971" y="1393446"/>
            <a:ext cx="10515600" cy="5280403"/>
          </a:xfrm>
        </p:spPr>
        <p:txBody>
          <a:bodyPr vert="horz" lIns="91440" tIns="45720" rIns="91440" bIns="45720" rtlCol="0" anchor="t">
            <a:noAutofit/>
          </a:bodyPr>
          <a:lstStyle/>
          <a:p>
            <a:pPr>
              <a:lnSpc>
                <a:spcPct val="150000"/>
              </a:lnSpc>
              <a:spcBef>
                <a:spcPts val="0"/>
              </a:spcBef>
            </a:pPr>
            <a:r>
              <a:rPr lang="en-US">
                <a:latin typeface="Arial" panose="020B0604020202020204" pitchFamily="34" charset="0"/>
                <a:cs typeface="Arial" panose="020B0604020202020204" pitchFamily="34" charset="0"/>
              </a:rPr>
              <a:t>Symbolic thinking: concrete to abstract</a:t>
            </a:r>
          </a:p>
          <a:p>
            <a:pPr>
              <a:lnSpc>
                <a:spcPct val="150000"/>
              </a:lnSpc>
              <a:spcBef>
                <a:spcPts val="0"/>
              </a:spcBef>
            </a:pPr>
            <a:r>
              <a:rPr lang="en-US" b="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Early symbolic experiences: </a:t>
            </a:r>
            <a:r>
              <a:rPr lang="en-US" sz="2800">
                <a:latin typeface="Arial" panose="020B0604020202020204" pitchFamily="34" charset="0"/>
                <a:cs typeface="Arial" panose="020B0604020202020204" pitchFamily="34" charset="0"/>
              </a:rPr>
              <a:t>not letters or numbers</a:t>
            </a:r>
          </a:p>
          <a:p>
            <a:pPr>
              <a:lnSpc>
                <a:spcPct val="150000"/>
              </a:lnSpc>
              <a:spcBef>
                <a:spcPts val="0"/>
              </a:spcBef>
            </a:pPr>
            <a:r>
              <a:rPr lang="en-US">
                <a:latin typeface="Arial" panose="020B0604020202020204" pitchFamily="34" charset="0"/>
                <a:cs typeface="Arial" panose="020B0604020202020204" pitchFamily="34" charset="0"/>
              </a:rPr>
              <a:t>Pretend activities in toddlerhood</a:t>
            </a:r>
          </a:p>
          <a:p>
            <a:pPr>
              <a:lnSpc>
                <a:spcPct val="150000"/>
              </a:lnSpc>
              <a:spcBef>
                <a:spcPts val="0"/>
              </a:spcBef>
            </a:pPr>
            <a:r>
              <a:rPr lang="en-US">
                <a:latin typeface="Arial" panose="020B0604020202020204" pitchFamily="34" charset="0"/>
                <a:cs typeface="Arial" panose="020B0604020202020204" pitchFamily="34" charset="0"/>
              </a:rPr>
              <a:t>Familiar 3-D Objects / 3-D &amp; 2-D shapes/ pictures /</a:t>
            </a:r>
          </a:p>
          <a:p>
            <a:pPr marL="0" indent="0">
              <a:lnSpc>
                <a:spcPct val="150000"/>
              </a:lnSpc>
              <a:spcBef>
                <a:spcPts val="0"/>
              </a:spcBef>
              <a:buNone/>
            </a:pPr>
            <a:r>
              <a:rPr lang="en-US">
                <a:latin typeface="Arial" panose="020B0604020202020204" pitchFamily="34" charset="0"/>
                <a:cs typeface="Arial" panose="020B0604020202020204" pitchFamily="34" charset="0"/>
              </a:rPr>
              <a:t>   textures / spoken words / letters / numbers</a:t>
            </a:r>
          </a:p>
          <a:p>
            <a:pPr>
              <a:lnSpc>
                <a:spcPct val="150000"/>
              </a:lnSpc>
              <a:spcBef>
                <a:spcPts val="0"/>
              </a:spcBef>
            </a:pPr>
            <a:r>
              <a:rPr lang="en-US">
                <a:latin typeface="Arial" panose="020B0604020202020204" pitchFamily="34" charset="0"/>
                <a:cs typeface="Arial" panose="020B0604020202020204" pitchFamily="34" charset="0"/>
              </a:rPr>
              <a:t>Environmental symbols: stop sign; braille symbols in elevator; mail</a:t>
            </a:r>
          </a:p>
          <a:p>
            <a:pPr>
              <a:lnSpc>
                <a:spcPct val="150000"/>
              </a:lnSpc>
              <a:spcBef>
                <a:spcPts val="0"/>
              </a:spcBef>
            </a:pPr>
            <a:r>
              <a:rPr lang="en-US">
                <a:latin typeface="Arial" panose="020B0604020202020204" pitchFamily="34" charset="0"/>
                <a:cs typeface="Arial" panose="020B0604020202020204" pitchFamily="34" charset="0"/>
              </a:rPr>
              <a:t>Print or Braille? Listening and/or Speaking?</a:t>
            </a:r>
          </a:p>
        </p:txBody>
      </p:sp>
      <p:pic>
        <p:nvPicPr>
          <p:cNvPr id="6" name="Picture 6" descr="picture of a red stop sign">
            <a:extLst>
              <a:ext uri="{FF2B5EF4-FFF2-40B4-BE49-F238E27FC236}">
                <a16:creationId xmlns:a16="http://schemas.microsoft.com/office/drawing/2014/main" id="{4743F6F2-C263-6248-F369-71DEACDABE9F}"/>
              </a:ext>
            </a:extLst>
          </p:cNvPr>
          <p:cNvPicPr>
            <a:picLocks noGrp="1" noChangeAspect="1"/>
          </p:cNvPicPr>
          <p:nvPr>
            <p:ph idx="13"/>
          </p:nvPr>
        </p:nvPicPr>
        <p:blipFill rotWithShape="1">
          <a:blip r:embed="rId3"/>
          <a:stretch/>
        </p:blipFill>
        <p:spPr>
          <a:xfrm>
            <a:off x="9047494" y="1583702"/>
            <a:ext cx="2815291" cy="3427741"/>
          </a:xfrm>
        </p:spPr>
      </p:pic>
    </p:spTree>
    <p:extLst>
      <p:ext uri="{BB962C8B-B14F-4D97-AF65-F5344CB8AC3E}">
        <p14:creationId xmlns:p14="http://schemas.microsoft.com/office/powerpoint/2010/main" val="3256670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0A46-4452-4A73-9C67-54C00ED4F9C8}"/>
              </a:ext>
            </a:extLst>
          </p:cNvPr>
          <p:cNvSpPr>
            <a:spLocks noGrp="1"/>
          </p:cNvSpPr>
          <p:nvPr>
            <p:ph type="title"/>
          </p:nvPr>
        </p:nvSpPr>
        <p:spPr/>
        <p:txBody>
          <a:bodyPr/>
          <a:lstStyle/>
          <a:p>
            <a:pPr algn="ctr"/>
            <a:r>
              <a:rPr lang="en-US">
                <a:latin typeface="Arial"/>
                <a:ea typeface="Arial"/>
                <a:cs typeface="Arial"/>
                <a:sym typeface="Arial"/>
              </a:rPr>
              <a:t>Experiment With Tools</a:t>
            </a:r>
            <a:endParaRPr lang="en-US"/>
          </a:p>
        </p:txBody>
      </p:sp>
      <p:sp>
        <p:nvSpPr>
          <p:cNvPr id="3" name="Content Placeholder 2">
            <a:extLst>
              <a:ext uri="{FF2B5EF4-FFF2-40B4-BE49-F238E27FC236}">
                <a16:creationId xmlns:a16="http://schemas.microsoft.com/office/drawing/2014/main" id="{585FE18D-17BE-4FCB-9EC0-AF8EE314C482}"/>
              </a:ext>
            </a:extLst>
          </p:cNvPr>
          <p:cNvSpPr>
            <a:spLocks noGrp="1"/>
          </p:cNvSpPr>
          <p:nvPr>
            <p:ph idx="1"/>
          </p:nvPr>
        </p:nvSpPr>
        <p:spPr>
          <a:xfrm>
            <a:off x="838200" y="1825625"/>
            <a:ext cx="10515600" cy="3369830"/>
          </a:xfrm>
        </p:spPr>
        <p:txBody>
          <a:bodyPr>
            <a:normAutofit/>
          </a:bodyPr>
          <a:lstStyle/>
          <a:p>
            <a:pPr marL="0" indent="0" algn="ctr">
              <a:buNone/>
            </a:pP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“Writing materials…fascinate young children. The child’s discovery that writing and drawing tools leave tracks, and that the form of these is under the child’s control, sparks curiosity.”</a:t>
            </a: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b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b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a:t>
            </a:r>
            <a:r>
              <a:rPr lang="en-US" b="0" i="0" kern="1200" err="1">
                <a:solidFill>
                  <a:srgbClr val="FFFFFF"/>
                </a:solidFill>
                <a:effectLst/>
                <a:latin typeface="Arial" panose="020B0604020202020204" pitchFamily="34" charset="0"/>
                <a:ea typeface="Helvetica Neue Medium" panose="02000503000000020004"/>
                <a:cs typeface="Arial" panose="020B0604020202020204" pitchFamily="34" charset="0"/>
              </a:rPr>
              <a:t>Schickendanz</a:t>
            </a: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 &amp; </a:t>
            </a:r>
            <a:r>
              <a:rPr lang="en-US" b="0" i="0" kern="1200" err="1">
                <a:solidFill>
                  <a:srgbClr val="FFFFFF"/>
                </a:solidFill>
                <a:effectLst/>
                <a:latin typeface="Arial" panose="020B0604020202020204" pitchFamily="34" charset="0"/>
                <a:ea typeface="Helvetica Neue Medium" panose="02000503000000020004"/>
                <a:cs typeface="Arial" panose="020B0604020202020204" pitchFamily="34" charset="0"/>
              </a:rPr>
              <a:t>Casbergue</a:t>
            </a:r>
            <a:r>
              <a:rPr lang="en-US" b="0" i="0" kern="1200">
                <a:solidFill>
                  <a:srgbClr val="FFFFFF"/>
                </a:solidFill>
                <a:effectLst/>
                <a:latin typeface="Arial" panose="020B0604020202020204" pitchFamily="34" charset="0"/>
                <a:ea typeface="Helvetica Neue Medium" panose="02000503000000020004"/>
                <a:cs typeface="Arial" panose="020B0604020202020204" pitchFamily="34" charset="0"/>
              </a:rPr>
              <a:t>, 2004)</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921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838200" y="365125"/>
            <a:ext cx="10515600" cy="711414"/>
          </a:xfrm>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r>
              <a:rPr lang="en-US">
                <a:latin typeface="Arial"/>
                <a:ea typeface="Arial"/>
                <a:cs typeface="Arial"/>
                <a:sym typeface="Arial"/>
              </a:rPr>
              <a:t>Experiment With Tools (cont.)</a:t>
            </a:r>
            <a:endParaRPr lang="en-US">
              <a:latin typeface="Arial"/>
              <a:ea typeface="Arial"/>
              <a:cs typeface="Arial"/>
            </a:endParaRPr>
          </a:p>
        </p:txBody>
      </p:sp>
      <p:sp>
        <p:nvSpPr>
          <p:cNvPr id="231" name="Google Shape;231;p29"/>
          <p:cNvSpPr txBox="1">
            <a:spLocks noGrp="1"/>
          </p:cNvSpPr>
          <p:nvPr>
            <p:ph idx="1"/>
          </p:nvPr>
        </p:nvSpPr>
        <p:spPr>
          <a:xfrm>
            <a:off x="546755" y="1131863"/>
            <a:ext cx="7202078" cy="5361011"/>
          </a:xfrm>
          <a:prstGeom prst="rect">
            <a:avLst/>
          </a:prstGeom>
          <a:noFill/>
          <a:ln>
            <a:noFill/>
          </a:ln>
        </p:spPr>
        <p:txBody>
          <a:bodyPr spcFirstLastPara="1" wrap="square" lIns="45700" tIns="45700" rIns="45700" bIns="45700" anchor="t" anchorCtr="0">
            <a:noAutofit/>
          </a:bodyPr>
          <a:lstStyle/>
          <a:p>
            <a:pPr>
              <a:spcBef>
                <a:spcPts val="2400"/>
              </a:spcBef>
            </a:pPr>
            <a:r>
              <a:rPr lang="en-US">
                <a:latin typeface="Arial"/>
                <a:ea typeface="Arial"/>
                <a:cs typeface="Arial"/>
                <a:sym typeface="Arial"/>
              </a:rPr>
              <a:t>Prepare hands: strength; dexterity; hold  </a:t>
            </a:r>
            <a:endParaRPr lang="en-US">
              <a:ea typeface="Arial"/>
              <a:cs typeface="Arial"/>
              <a:sym typeface="Arial"/>
            </a:endParaRPr>
          </a:p>
          <a:p>
            <a:pPr>
              <a:spcBef>
                <a:spcPts val="2400"/>
              </a:spcBef>
            </a:pPr>
            <a:r>
              <a:rPr lang="en-US">
                <a:latin typeface="Arial"/>
                <a:ea typeface="Arial"/>
                <a:cs typeface="Arial"/>
                <a:sym typeface="Arial"/>
              </a:rPr>
              <a:t>Early tool use: short/light to long/heavy</a:t>
            </a:r>
            <a:endParaRPr/>
          </a:p>
          <a:p>
            <a:pPr marL="91440" lvl="0" indent="-127000" algn="l" rtl="0">
              <a:lnSpc>
                <a:spcPct val="90000"/>
              </a:lnSpc>
              <a:spcBef>
                <a:spcPts val="2400"/>
              </a:spcBef>
              <a:spcAft>
                <a:spcPts val="0"/>
              </a:spcAft>
              <a:buSzPts val="2000"/>
              <a:buChar char=" "/>
            </a:pPr>
            <a:r>
              <a:rPr lang="en-US" b="1">
                <a:latin typeface="Arial"/>
                <a:ea typeface="Arial"/>
                <a:cs typeface="Arial"/>
                <a:sym typeface="Arial"/>
              </a:rPr>
              <a:t>*</a:t>
            </a:r>
            <a:r>
              <a:rPr lang="en-US">
                <a:latin typeface="Arial"/>
                <a:ea typeface="Arial"/>
                <a:cs typeface="Arial"/>
                <a:sym typeface="Arial"/>
              </a:rPr>
              <a:t>All kinds of everyday tools</a:t>
            </a:r>
            <a:endParaRPr lang="en-US">
              <a:ea typeface="Arial"/>
              <a:cs typeface="Arial"/>
              <a:sym typeface="Arial"/>
            </a:endParaRPr>
          </a:p>
          <a:p>
            <a:pPr>
              <a:spcBef>
                <a:spcPts val="2400"/>
              </a:spcBef>
              <a:buSzPts val="2000"/>
            </a:pPr>
            <a:r>
              <a:rPr lang="en-US">
                <a:latin typeface="Arial"/>
                <a:ea typeface="Arial"/>
                <a:cs typeface="Arial"/>
                <a:sym typeface="Arial"/>
              </a:rPr>
              <a:t>Mobility tools / vision tools: device &amp; glasses</a:t>
            </a:r>
            <a:endParaRPr lang="en-US">
              <a:ea typeface="Arial"/>
              <a:cs typeface="Arial"/>
              <a:sym typeface="Arial"/>
            </a:endParaRPr>
          </a:p>
          <a:p>
            <a:pPr>
              <a:spcBef>
                <a:spcPts val="2400"/>
              </a:spcBef>
              <a:buSzPts val="2000"/>
            </a:pPr>
            <a:r>
              <a:rPr lang="en-US">
                <a:latin typeface="Arial"/>
                <a:ea typeface="Arial"/>
                <a:cs typeface="Arial"/>
                <a:sym typeface="Arial"/>
              </a:rPr>
              <a:t>Tactile literacy tools: crayons and window screen; braille writer; scented markers</a:t>
            </a:r>
            <a:endParaRPr lang="en-US">
              <a:ea typeface="Arial"/>
              <a:cs typeface="Arial"/>
              <a:sym typeface="Arial"/>
            </a:endParaRPr>
          </a:p>
          <a:p>
            <a:pPr>
              <a:spcBef>
                <a:spcPts val="2400"/>
              </a:spcBef>
              <a:buSzPts val="2000"/>
            </a:pPr>
            <a:r>
              <a:rPr lang="en-US">
                <a:latin typeface="Arial"/>
                <a:ea typeface="Arial"/>
                <a:cs typeface="Arial"/>
                <a:sym typeface="Arial"/>
              </a:rPr>
              <a:t>Print literacy tools: dome magnifier; pillow 'stand'; child safe lamp</a:t>
            </a:r>
          </a:p>
        </p:txBody>
      </p:sp>
      <p:pic>
        <p:nvPicPr>
          <p:cNvPr id="230" name="Google Shape;230;p29" descr="A toddler girl sits on the floor and taps on a metal pan with a wooden spoon "/>
          <p:cNvPicPr preferRelativeResize="0">
            <a:picLocks noGrp="1"/>
          </p:cNvPicPr>
          <p:nvPr>
            <p:ph idx="13"/>
          </p:nvPr>
        </p:nvPicPr>
        <p:blipFill rotWithShape="1">
          <a:blip r:embed="rId3">
            <a:alphaModFix/>
          </a:blip>
          <a:stretch/>
        </p:blipFill>
        <p:spPr>
          <a:xfrm>
            <a:off x="7748833" y="1655028"/>
            <a:ext cx="4135698" cy="3397739"/>
          </a:xfrm>
          <a:prstGeom prst="rect">
            <a:avLst/>
          </a:prstGeom>
          <a:solidFill>
            <a:srgbClr val="DDEAF6"/>
          </a:solidFill>
          <a:ln>
            <a:noFill/>
          </a:ln>
        </p:spPr>
      </p:pic>
      <p:sp>
        <p:nvSpPr>
          <p:cNvPr id="2" name="TextBox 1">
            <a:extLst>
              <a:ext uri="{FF2B5EF4-FFF2-40B4-BE49-F238E27FC236}">
                <a16:creationId xmlns:a16="http://schemas.microsoft.com/office/drawing/2014/main" id="{8346BC41-E3E7-50D1-6AAC-A10C7CB37585}"/>
              </a:ext>
              <a:ext uri="{C183D7F6-B498-43B3-948B-1728B52AA6E4}">
                <adec:decorative xmlns:adec="http://schemas.microsoft.com/office/drawing/2017/decorative" val="1"/>
              </a:ext>
            </a:extLst>
          </p:cNvPr>
          <p:cNvSpPr txBox="1"/>
          <p:nvPr/>
        </p:nvSpPr>
        <p:spPr>
          <a:xfrm>
            <a:off x="6097310" y="62228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a:t>
            </a:r>
            <a:endParaRPr lang="en-US">
              <a:solidFill>
                <a:schemeClr val="bg1"/>
              </a:solidFill>
            </a:endParaRPr>
          </a:p>
        </p:txBody>
      </p:sp>
    </p:spTree>
    <p:extLst>
      <p:ext uri="{BB962C8B-B14F-4D97-AF65-F5344CB8AC3E}">
        <p14:creationId xmlns:p14="http://schemas.microsoft.com/office/powerpoint/2010/main" val="394824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843886" y="221288"/>
            <a:ext cx="10504227" cy="847225"/>
          </a:xfrm>
          <a:prstGeom prst="rect">
            <a:avLst/>
          </a:prstGeom>
          <a:noFill/>
          <a:ln>
            <a:noFill/>
          </a:ln>
        </p:spPr>
        <p:txBody>
          <a:bodyPr spcFirstLastPara="1" wrap="square" lIns="91425" tIns="45700" rIns="91425" bIns="45700" anchor="ctr" anchorCtr="0">
            <a:noAutofit/>
          </a:bodyPr>
          <a:lstStyle/>
          <a:p>
            <a:pPr algn="ctr">
              <a:lnSpc>
                <a:spcPct val="100000"/>
              </a:lnSpc>
              <a:buSzPts val="3600"/>
            </a:pPr>
            <a:r>
              <a:rPr lang="en-US">
                <a:latin typeface="Helvetica Neue Medium"/>
              </a:rPr>
              <a:t>Learning Objectives</a:t>
            </a:r>
          </a:p>
        </p:txBody>
      </p:sp>
      <p:sp>
        <p:nvSpPr>
          <p:cNvPr id="2" name="TextBox 1">
            <a:extLst>
              <a:ext uri="{FF2B5EF4-FFF2-40B4-BE49-F238E27FC236}">
                <a16:creationId xmlns:a16="http://schemas.microsoft.com/office/drawing/2014/main" id="{D0C28313-1AE4-90A1-237B-9682C85424CC}"/>
              </a:ext>
            </a:extLst>
          </p:cNvPr>
          <p:cNvSpPr txBox="1"/>
          <p:nvPr/>
        </p:nvSpPr>
        <p:spPr>
          <a:xfrm>
            <a:off x="431515" y="1183277"/>
            <a:ext cx="11116638" cy="4660635"/>
          </a:xfrm>
          <a:prstGeom prst="rect">
            <a:avLst/>
          </a:prstGeom>
          <a:noFill/>
        </p:spPr>
        <p:txBody>
          <a:bodyPr wrap="square" rtlCol="0">
            <a:spAutoFit/>
          </a:bodyPr>
          <a:lstStyle/>
          <a:p>
            <a:pPr marL="342900" marR="0" indent="-342900">
              <a:lnSpc>
                <a:spcPct val="107000"/>
              </a:lnSpc>
              <a:spcBef>
                <a:spcPts val="0"/>
              </a:spcBef>
              <a:spcAft>
                <a:spcPts val="800"/>
              </a:spcAft>
              <a:buFont typeface="+mj-lt"/>
              <a:buAutoNum type="arabicPeriod"/>
            </a:pP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Compare and contrast the “traditional” definition of literacy with a newly “expanded” definition. </a:t>
            </a:r>
          </a:p>
          <a:p>
            <a:pPr marL="342900" marR="0" indent="-342900">
              <a:lnSpc>
                <a:spcPct val="107000"/>
              </a:lnSpc>
              <a:spcBef>
                <a:spcPts val="0"/>
              </a:spcBef>
              <a:spcAft>
                <a:spcPts val="800"/>
              </a:spcAft>
              <a:buFont typeface="+mj-lt"/>
              <a:buAutoNum type="arabicPeriod"/>
            </a:pP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Name and briefly describe 12 major components of the earliest stage of literacy as presented in the </a:t>
            </a:r>
            <a:r>
              <a:rPr lang="en-US" sz="280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Laptime</a:t>
            </a: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Lullabies Parent Handbook. </a:t>
            </a:r>
          </a:p>
          <a:p>
            <a:pPr marL="342900" marR="0" indent="-342900">
              <a:lnSpc>
                <a:spcPct val="107000"/>
              </a:lnSpc>
              <a:spcBef>
                <a:spcPts val="0"/>
              </a:spcBef>
              <a:spcAft>
                <a:spcPts val="800"/>
              </a:spcAft>
              <a:buFont typeface="+mj-lt"/>
              <a:buAutoNum type="arabicPeriod"/>
            </a:pP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Apply at least 2 new early literacy ideas with your team and clarify how these experiences are linked with family-child interactions and relationships. </a:t>
            </a:r>
          </a:p>
          <a:p>
            <a:pPr marL="342900" marR="0" indent="-342900">
              <a:lnSpc>
                <a:spcPct val="107000"/>
              </a:lnSpc>
              <a:spcBef>
                <a:spcPts val="0"/>
              </a:spcBef>
              <a:spcAft>
                <a:spcPts val="800"/>
              </a:spcAft>
              <a:buFont typeface="+mj-lt"/>
              <a:buAutoNum type="arabicPeriod"/>
            </a:pP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Summarize the parts of the </a:t>
            </a:r>
            <a:r>
              <a:rPr lang="en-US" sz="280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Laptime</a:t>
            </a: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Lullabies Kit </a:t>
            </a:r>
            <a:r>
              <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and </a:t>
            </a: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explain how to access the kit. </a:t>
            </a:r>
            <a:endParaRPr lang="en-US" sz="2800">
              <a:solidFill>
                <a:schemeClr val="bg1"/>
              </a:solidFill>
            </a:endParaRPr>
          </a:p>
        </p:txBody>
      </p:sp>
    </p:spTree>
    <p:extLst>
      <p:ext uri="{BB962C8B-B14F-4D97-AF65-F5344CB8AC3E}">
        <p14:creationId xmlns:p14="http://schemas.microsoft.com/office/powerpoint/2010/main" val="69593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37C3-6FE0-F5B7-96E0-57BDFE5D06E5}"/>
              </a:ext>
            </a:extLst>
          </p:cNvPr>
          <p:cNvSpPr>
            <a:spLocks noGrp="1"/>
          </p:cNvSpPr>
          <p:nvPr>
            <p:ph type="title"/>
          </p:nvPr>
        </p:nvSpPr>
        <p:spPr/>
        <p:txBody>
          <a:bodyPr/>
          <a:lstStyle/>
          <a:p>
            <a:pPr algn="ctr"/>
            <a:r>
              <a:rPr lang="en-US"/>
              <a:t>Building a Literacy Team</a:t>
            </a:r>
            <a:br>
              <a:rPr lang="en-US"/>
            </a:br>
            <a:r>
              <a:rPr lang="en-US"/>
              <a:t>It Takes a Village!</a:t>
            </a:r>
          </a:p>
        </p:txBody>
      </p:sp>
      <p:pic>
        <p:nvPicPr>
          <p:cNvPr id="6" name="Picture 6" descr="Cover of Team up for Literacy Booklet">
            <a:extLst>
              <a:ext uri="{FF2B5EF4-FFF2-40B4-BE49-F238E27FC236}">
                <a16:creationId xmlns:a16="http://schemas.microsoft.com/office/drawing/2014/main" id="{8799BB52-76BF-2089-535D-645494AC7B9B}"/>
              </a:ext>
            </a:extLst>
          </p:cNvPr>
          <p:cNvPicPr>
            <a:picLocks noChangeAspect="1"/>
          </p:cNvPicPr>
          <p:nvPr/>
        </p:nvPicPr>
        <p:blipFill>
          <a:blip r:embed="rId3"/>
          <a:stretch>
            <a:fillRect/>
          </a:stretch>
        </p:blipFill>
        <p:spPr>
          <a:xfrm rot="10800000">
            <a:off x="2237700" y="1493378"/>
            <a:ext cx="7285891" cy="5457090"/>
          </a:xfrm>
          <a:prstGeom prst="ellipse">
            <a:avLst/>
          </a:prstGeom>
          <a:ln>
            <a:noFill/>
          </a:ln>
          <a:effectLst>
            <a:softEdge rad="112500"/>
          </a:effectLst>
        </p:spPr>
      </p:pic>
    </p:spTree>
    <p:extLst>
      <p:ext uri="{BB962C8B-B14F-4D97-AF65-F5344CB8AC3E}">
        <p14:creationId xmlns:p14="http://schemas.microsoft.com/office/powerpoint/2010/main" val="938982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2699-01A3-4FDA-B79A-8B3842B622DD}"/>
              </a:ext>
            </a:extLst>
          </p:cNvPr>
          <p:cNvSpPr>
            <a:spLocks noGrp="1"/>
          </p:cNvSpPr>
          <p:nvPr>
            <p:ph type="title"/>
          </p:nvPr>
        </p:nvSpPr>
        <p:spPr/>
        <p:txBody>
          <a:bodyPr/>
          <a:lstStyle/>
          <a:p>
            <a:pPr algn="ctr"/>
            <a:r>
              <a:rPr lang="en-US" b="0" i="0" kern="1200">
                <a:solidFill>
                  <a:srgbClr val="FFFFFF"/>
                </a:solidFill>
                <a:effectLst/>
                <a:latin typeface="Arial" panose="020B0604020202020204" pitchFamily="34" charset="0"/>
                <a:ea typeface="Arial" panose="020B0604020202020204" pitchFamily="34" charset="0"/>
                <a:cs typeface="Arial" panose="020B0604020202020204" pitchFamily="34" charset="0"/>
              </a:rPr>
              <a:t>Team Up for Literacy</a:t>
            </a:r>
            <a:endParaRPr lang="en-US"/>
          </a:p>
        </p:txBody>
      </p:sp>
      <p:sp>
        <p:nvSpPr>
          <p:cNvPr id="3" name="Content Placeholder 2">
            <a:extLst>
              <a:ext uri="{FF2B5EF4-FFF2-40B4-BE49-F238E27FC236}">
                <a16:creationId xmlns:a16="http://schemas.microsoft.com/office/drawing/2014/main" id="{3F8D92A9-DAC5-4067-8A42-FFFB2FEFCDA5}"/>
              </a:ext>
            </a:extLst>
          </p:cNvPr>
          <p:cNvSpPr>
            <a:spLocks noGrp="1"/>
          </p:cNvSpPr>
          <p:nvPr>
            <p:ph idx="1"/>
          </p:nvPr>
        </p:nvSpPr>
        <p:spPr>
          <a:xfrm>
            <a:off x="838200" y="1825625"/>
            <a:ext cx="10515600" cy="3393647"/>
          </a:xfrm>
        </p:spPr>
        <p:txBody>
          <a:bodyPr/>
          <a:lstStyle/>
          <a:p>
            <a:pPr marL="0" indent="0" algn="ctr">
              <a:buNone/>
            </a:pPr>
            <a:br>
              <a:rPr lang="en-US">
                <a:latin typeface="Arial"/>
                <a:cs typeface="Arial"/>
              </a:rPr>
            </a:br>
            <a:r>
              <a:rPr lang="en-US" sz="4000">
                <a:latin typeface="Arial" panose="020B0604020202020204" pitchFamily="34" charset="0"/>
                <a:cs typeface="Arial" panose="020B0604020202020204" pitchFamily="34" charset="0"/>
              </a:rPr>
              <a:t>“Alone we can do so little; together we can do so much.”</a:t>
            </a:r>
            <a:br>
              <a:rPr lang="en-US" sz="4000">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-Helen Keller</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029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838200" y="365125"/>
            <a:ext cx="10515600" cy="756907"/>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600"/>
              <a:buFont typeface="Arial"/>
              <a:buNone/>
            </a:pPr>
            <a:r>
              <a:rPr lang="en-US">
                <a:latin typeface="Arial"/>
                <a:ea typeface="Arial"/>
                <a:cs typeface="Arial"/>
                <a:sym typeface="Arial"/>
              </a:rPr>
              <a:t>Team-Up for Literacy</a:t>
            </a:r>
            <a:endParaRPr lang="en-US">
              <a:latin typeface="Arial"/>
              <a:ea typeface="Arial"/>
              <a:cs typeface="Arial"/>
            </a:endParaRPr>
          </a:p>
        </p:txBody>
      </p:sp>
      <p:sp>
        <p:nvSpPr>
          <p:cNvPr id="240" name="Google Shape;240;p30"/>
          <p:cNvSpPr txBox="1">
            <a:spLocks noGrp="1"/>
          </p:cNvSpPr>
          <p:nvPr>
            <p:ph idx="1"/>
          </p:nvPr>
        </p:nvSpPr>
        <p:spPr>
          <a:xfrm>
            <a:off x="442909" y="1122032"/>
            <a:ext cx="6135847" cy="5177451"/>
          </a:xfrm>
          <a:prstGeom prst="rect">
            <a:avLst/>
          </a:prstGeom>
          <a:noFill/>
          <a:ln>
            <a:noFill/>
          </a:ln>
        </p:spPr>
        <p:txBody>
          <a:bodyPr spcFirstLastPara="1" wrap="square" lIns="45700" tIns="45700" rIns="45700" bIns="45700" anchor="t" anchorCtr="0">
            <a:noAutofit/>
          </a:bodyPr>
          <a:lstStyle/>
          <a:p>
            <a:pPr>
              <a:spcBef>
                <a:spcPts val="2400"/>
              </a:spcBef>
              <a:buSzPts val="2000"/>
            </a:pPr>
            <a:r>
              <a:rPr lang="en-US">
                <a:latin typeface="Arial"/>
                <a:ea typeface="Arial"/>
                <a:cs typeface="Arial"/>
                <a:sym typeface="Arial"/>
              </a:rPr>
              <a:t>Parents/families</a:t>
            </a:r>
            <a:endParaRPr lang="en-US">
              <a:ea typeface="Arial"/>
              <a:cs typeface="Arial"/>
              <a:sym typeface="Arial"/>
            </a:endParaRPr>
          </a:p>
          <a:p>
            <a:pPr>
              <a:spcBef>
                <a:spcPts val="2400"/>
              </a:spcBef>
              <a:buSzPts val="2000"/>
            </a:pPr>
            <a:r>
              <a:rPr lang="en-US">
                <a:latin typeface="Arial"/>
                <a:ea typeface="Arial"/>
                <a:cs typeface="Arial"/>
                <a:sym typeface="Arial"/>
              </a:rPr>
              <a:t>Early Intervention staff</a:t>
            </a:r>
            <a:endParaRPr lang="en-US">
              <a:ea typeface="Arial"/>
              <a:cs typeface="Arial"/>
              <a:sym typeface="Arial"/>
            </a:endParaRPr>
          </a:p>
          <a:p>
            <a:pPr>
              <a:spcBef>
                <a:spcPts val="2400"/>
              </a:spcBef>
              <a:buSzPts val="2000"/>
            </a:pPr>
            <a:r>
              <a:rPr lang="en-US">
                <a:latin typeface="Arial"/>
                <a:ea typeface="Arial"/>
                <a:cs typeface="Arial"/>
                <a:sym typeface="Arial"/>
              </a:rPr>
              <a:t>Occupational Therapist/ Physical Therapist</a:t>
            </a:r>
            <a:endParaRPr lang="en-US">
              <a:ea typeface="Arial"/>
              <a:cs typeface="Arial"/>
              <a:sym typeface="Arial"/>
            </a:endParaRPr>
          </a:p>
          <a:p>
            <a:pPr>
              <a:spcBef>
                <a:spcPts val="2400"/>
              </a:spcBef>
              <a:buSzPts val="2000"/>
            </a:pPr>
            <a:r>
              <a:rPr lang="en-US">
                <a:latin typeface="Arial"/>
                <a:ea typeface="Arial"/>
                <a:cs typeface="Arial"/>
                <a:sym typeface="Arial"/>
              </a:rPr>
              <a:t>Speech-Language Pathologist</a:t>
            </a:r>
            <a:endParaRPr lang="en-US">
              <a:ea typeface="Arial"/>
              <a:cs typeface="Arial"/>
              <a:sym typeface="Arial"/>
            </a:endParaRPr>
          </a:p>
          <a:p>
            <a:pPr>
              <a:spcBef>
                <a:spcPts val="2400"/>
              </a:spcBef>
              <a:buSzPts val="2000"/>
            </a:pPr>
            <a:r>
              <a:rPr lang="en-US">
                <a:latin typeface="Arial"/>
                <a:ea typeface="Arial"/>
                <a:cs typeface="Arial"/>
                <a:sym typeface="Arial"/>
              </a:rPr>
              <a:t>TVI/COMS</a:t>
            </a:r>
            <a:endParaRPr lang="en-US">
              <a:ea typeface="Arial"/>
              <a:cs typeface="Arial"/>
              <a:sym typeface="Arial"/>
            </a:endParaRPr>
          </a:p>
          <a:p>
            <a:pPr>
              <a:spcBef>
                <a:spcPts val="2400"/>
              </a:spcBef>
              <a:buSzPts val="2000"/>
            </a:pPr>
            <a:r>
              <a:rPr lang="en-US">
                <a:latin typeface="Arial"/>
                <a:ea typeface="Arial"/>
                <a:cs typeface="Arial"/>
                <a:sym typeface="Arial"/>
              </a:rPr>
              <a:t>Medical Personnel: vision &amp; hearing</a:t>
            </a:r>
            <a:endParaRPr/>
          </a:p>
        </p:txBody>
      </p:sp>
      <p:pic>
        <p:nvPicPr>
          <p:cNvPr id="239" name="Google Shape;239;p30" descr="two people giving each other a high five over a desk "/>
          <p:cNvPicPr preferRelativeResize="0">
            <a:picLocks noGrp="1"/>
          </p:cNvPicPr>
          <p:nvPr>
            <p:ph idx="13"/>
          </p:nvPr>
        </p:nvPicPr>
        <p:blipFill rotWithShape="1">
          <a:blip r:embed="rId3">
            <a:alphaModFix/>
          </a:blip>
          <a:stretch/>
        </p:blipFill>
        <p:spPr>
          <a:xfrm>
            <a:off x="6370831" y="1715293"/>
            <a:ext cx="4982969" cy="3427413"/>
          </a:xfrm>
          <a:prstGeom prst="rect">
            <a:avLst/>
          </a:prstGeom>
          <a:solidFill>
            <a:srgbClr val="DDEAF6"/>
          </a:solidFill>
          <a:ln>
            <a:solidFill>
              <a:schemeClr val="bg2"/>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buFont typeface="Calibri"/>
            </a:pPr>
            <a:r>
              <a:rPr lang="en-US" err="1">
                <a:latin typeface="Helvetica Neue Medium"/>
              </a:rPr>
              <a:t>Laptime</a:t>
            </a:r>
            <a:r>
              <a:rPr lang="en-US">
                <a:latin typeface="Helvetica Neue Medium"/>
              </a:rPr>
              <a:t> and Lullabies</a:t>
            </a:r>
            <a:br>
              <a:rPr lang="en-US"/>
            </a:br>
            <a:r>
              <a:rPr lang="en-US">
                <a:latin typeface="Helvetica Neue Medium"/>
              </a:rPr>
              <a:t>Additional Pieces - Handbook</a:t>
            </a:r>
          </a:p>
        </p:txBody>
      </p:sp>
      <p:sp>
        <p:nvSpPr>
          <p:cNvPr id="248" name="Google Shape;248;p31"/>
          <p:cNvSpPr txBox="1">
            <a:spLocks noGrp="1"/>
          </p:cNvSpPr>
          <p:nvPr>
            <p:ph idx="1"/>
          </p:nvPr>
        </p:nvSpPr>
        <p:spPr>
          <a:xfrm>
            <a:off x="246796" y="2109955"/>
            <a:ext cx="5737787" cy="3587243"/>
          </a:xfrm>
          <a:prstGeom prst="rect">
            <a:avLst/>
          </a:prstGeom>
          <a:noFill/>
          <a:ln>
            <a:noFill/>
          </a:ln>
        </p:spPr>
        <p:txBody>
          <a:bodyPr spcFirstLastPara="1" wrap="square" lIns="45700" tIns="45700" rIns="45700" bIns="45700" anchor="t" anchorCtr="0">
            <a:noAutofit/>
          </a:bodyPr>
          <a:lstStyle/>
          <a:p>
            <a:pPr marL="91440" lvl="0" indent="-127000" algn="l" rtl="0">
              <a:lnSpc>
                <a:spcPct val="90000"/>
              </a:lnSpc>
              <a:spcBef>
                <a:spcPts val="2400"/>
              </a:spcBef>
              <a:spcAft>
                <a:spcPts val="0"/>
              </a:spcAft>
              <a:buSzPts val="2000"/>
              <a:buChar char=" "/>
            </a:pPr>
            <a:r>
              <a:rPr lang="en-US">
                <a:latin typeface="Arial"/>
                <a:ea typeface="Arial"/>
                <a:cs typeface="Arial"/>
                <a:sym typeface="Arial"/>
              </a:rPr>
              <a:t>Developmental Milestones/Ranges (#14)</a:t>
            </a:r>
            <a:endParaRPr lang="en-US"/>
          </a:p>
          <a:p>
            <a:pPr marL="91440" lvl="0" indent="-127000" algn="l" rtl="0">
              <a:lnSpc>
                <a:spcPct val="90000"/>
              </a:lnSpc>
              <a:spcBef>
                <a:spcPts val="2400"/>
              </a:spcBef>
              <a:spcAft>
                <a:spcPts val="0"/>
              </a:spcAft>
              <a:buSzPts val="2000"/>
              <a:buChar char=" "/>
            </a:pPr>
            <a:r>
              <a:rPr lang="en-US">
                <a:latin typeface="Arial"/>
                <a:ea typeface="Arial"/>
                <a:cs typeface="Arial"/>
                <a:sym typeface="Arial"/>
              </a:rPr>
              <a:t>Sensory Strengths Snapshot (#15)</a:t>
            </a:r>
            <a:endParaRPr/>
          </a:p>
          <a:p>
            <a:pPr marL="91440" lvl="0" indent="-127000" algn="l" rtl="0">
              <a:lnSpc>
                <a:spcPct val="90000"/>
              </a:lnSpc>
              <a:spcBef>
                <a:spcPts val="2400"/>
              </a:spcBef>
              <a:spcAft>
                <a:spcPts val="0"/>
              </a:spcAft>
              <a:buSzPts val="2000"/>
              <a:buChar char=" "/>
            </a:pPr>
            <a:r>
              <a:rPr lang="en-US">
                <a:latin typeface="Arial"/>
                <a:ea typeface="Arial"/>
                <a:cs typeface="Arial"/>
                <a:sym typeface="Arial"/>
              </a:rPr>
              <a:t>Routines: Bath Time and Bedtime (#16)</a:t>
            </a:r>
            <a:endParaRPr/>
          </a:p>
          <a:p>
            <a:pPr marL="91440" lvl="0" indent="-127000" algn="l" rtl="0">
              <a:lnSpc>
                <a:spcPct val="90000"/>
              </a:lnSpc>
              <a:spcBef>
                <a:spcPts val="2400"/>
              </a:spcBef>
              <a:spcAft>
                <a:spcPts val="0"/>
              </a:spcAft>
              <a:buSzPts val="2000"/>
              <a:buChar char=" "/>
            </a:pPr>
            <a:r>
              <a:rPr lang="en-US">
                <a:latin typeface="Arial"/>
                <a:ea typeface="Arial"/>
                <a:cs typeface="Arial"/>
                <a:sym typeface="Arial"/>
              </a:rPr>
              <a:t>Activities, Rhymes, Songs (#17)</a:t>
            </a:r>
            <a:endParaRPr/>
          </a:p>
        </p:txBody>
      </p:sp>
      <p:pic>
        <p:nvPicPr>
          <p:cNvPr id="2" name="Picture 2" descr="Covers of Literacy Fun at Bath and Bedtime and Literacy Activities, Rhymes and Songs Booklets">
            <a:extLst>
              <a:ext uri="{FF2B5EF4-FFF2-40B4-BE49-F238E27FC236}">
                <a16:creationId xmlns:a16="http://schemas.microsoft.com/office/drawing/2014/main" id="{5F0B1151-B1BF-BF1E-6FAF-D903864B20F7}"/>
              </a:ext>
            </a:extLst>
          </p:cNvPr>
          <p:cNvPicPr>
            <a:picLocks noChangeAspect="1"/>
          </p:cNvPicPr>
          <p:nvPr/>
        </p:nvPicPr>
        <p:blipFill>
          <a:blip r:embed="rId3"/>
          <a:stretch>
            <a:fillRect/>
          </a:stretch>
        </p:blipFill>
        <p:spPr>
          <a:xfrm rot="16200000">
            <a:off x="6351857" y="2916065"/>
            <a:ext cx="2743200" cy="3657600"/>
          </a:xfrm>
          <a:prstGeom prst="ellipse">
            <a:avLst/>
          </a:prstGeom>
          <a:ln>
            <a:noFill/>
          </a:ln>
          <a:effectLst>
            <a:softEdge rad="112500"/>
          </a:effectLst>
        </p:spPr>
      </p:pic>
      <p:pic>
        <p:nvPicPr>
          <p:cNvPr id="3" name="Picture 3" descr="Covers of Emergent Literacy Developmental Milestones and It Makes Sense To Me Booklets">
            <a:extLst>
              <a:ext uri="{FF2B5EF4-FFF2-40B4-BE49-F238E27FC236}">
                <a16:creationId xmlns:a16="http://schemas.microsoft.com/office/drawing/2014/main" id="{311C5BD6-3AD9-8841-6662-017A9AD97AC1}"/>
              </a:ext>
            </a:extLst>
          </p:cNvPr>
          <p:cNvPicPr>
            <a:picLocks noChangeAspect="1"/>
          </p:cNvPicPr>
          <p:nvPr/>
        </p:nvPicPr>
        <p:blipFill>
          <a:blip r:embed="rId4"/>
          <a:stretch>
            <a:fillRect/>
          </a:stretch>
        </p:blipFill>
        <p:spPr>
          <a:xfrm rot="16200000">
            <a:off x="8771487" y="1042186"/>
            <a:ext cx="2743200" cy="3657600"/>
          </a:xfrm>
          <a:prstGeom prst="ellipse">
            <a:avLst/>
          </a:prstGeom>
          <a:ln>
            <a:noFill/>
          </a:ln>
          <a:effectLst>
            <a:softEdge rad="11250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title"/>
          </p:nvPr>
        </p:nvSpPr>
        <p:spPr>
          <a:xfrm>
            <a:off x="838200" y="183155"/>
            <a:ext cx="10515600" cy="768280"/>
          </a:xfrm>
          <a:prstGeom prst="rect">
            <a:avLst/>
          </a:prstGeom>
          <a:noFill/>
          <a:ln>
            <a:noFill/>
          </a:ln>
        </p:spPr>
        <p:txBody>
          <a:bodyPr spcFirstLastPara="1" wrap="square" lIns="91425" tIns="45700" rIns="91425" bIns="45700" anchor="ctr" anchorCtr="0">
            <a:noAutofit/>
          </a:bodyPr>
          <a:lstStyle/>
          <a:p>
            <a:pPr algn="ctr">
              <a:buSzPts val="3600"/>
            </a:pPr>
            <a:br>
              <a:rPr lang="en-US"/>
            </a:br>
            <a:r>
              <a:rPr lang="en-US"/>
              <a:t>Additional Pieces - Storybooks</a:t>
            </a:r>
            <a:br>
              <a:rPr lang="en-US"/>
            </a:br>
            <a:endParaRPr/>
          </a:p>
        </p:txBody>
      </p:sp>
      <p:sp>
        <p:nvSpPr>
          <p:cNvPr id="256" name="Google Shape;256;p32"/>
          <p:cNvSpPr txBox="1">
            <a:spLocks noGrp="1"/>
          </p:cNvSpPr>
          <p:nvPr>
            <p:ph idx="1"/>
          </p:nvPr>
        </p:nvSpPr>
        <p:spPr>
          <a:xfrm>
            <a:off x="246797" y="1053110"/>
            <a:ext cx="5169131" cy="5303728"/>
          </a:xfrm>
          <a:prstGeom prst="rect">
            <a:avLst/>
          </a:prstGeom>
          <a:noFill/>
          <a:ln>
            <a:noFill/>
          </a:ln>
        </p:spPr>
        <p:txBody>
          <a:bodyPr spcFirstLastPara="1" wrap="square" lIns="45700" tIns="45700" rIns="45700" bIns="45700" anchor="t" anchorCtr="0">
            <a:noAutofit/>
          </a:bodyPr>
          <a:lstStyle/>
          <a:p>
            <a:pPr marL="91440" indent="0">
              <a:spcBef>
                <a:spcPts val="0"/>
              </a:spcBef>
              <a:buNone/>
            </a:pPr>
            <a:endParaRPr lang="en-US">
              <a:latin typeface="Arial"/>
              <a:ea typeface="Arial"/>
              <a:cs typeface="Arial"/>
            </a:endParaRPr>
          </a:p>
          <a:p>
            <a:pPr marL="91440" indent="0">
              <a:spcBef>
                <a:spcPts val="0"/>
              </a:spcBef>
              <a:buNone/>
            </a:pPr>
            <a:r>
              <a:rPr lang="en-US">
                <a:latin typeface="Arial"/>
                <a:ea typeface="Arial"/>
                <a:cs typeface="Arial"/>
              </a:rPr>
              <a:t>Two interactive books: braille, print, rhymes, manipulative pieces. 1-3 years</a:t>
            </a:r>
            <a:endParaRPr lang="en-US" sz="2000" i="1">
              <a:latin typeface="Arial"/>
              <a:ea typeface="Arial"/>
              <a:cs typeface="Arial"/>
            </a:endParaRPr>
          </a:p>
          <a:p>
            <a:pPr marL="91440" indent="-127000">
              <a:spcBef>
                <a:spcPts val="2400"/>
              </a:spcBef>
            </a:pPr>
            <a:r>
              <a:rPr lang="en-US" i="1">
                <a:latin typeface="Arial"/>
                <a:ea typeface="Arial"/>
                <a:cs typeface="Arial"/>
                <a:sym typeface="Arial"/>
              </a:rPr>
              <a:t>Where’s Little Fuzzy? </a:t>
            </a:r>
            <a:endParaRPr/>
          </a:p>
          <a:p>
            <a:pPr marL="91440" indent="-127000">
              <a:spcBef>
                <a:spcPts val="2400"/>
              </a:spcBef>
            </a:pPr>
            <a:r>
              <a:rPr lang="en-US" i="1">
                <a:latin typeface="Arial"/>
                <a:ea typeface="Arial"/>
                <a:cs typeface="Arial"/>
                <a:sym typeface="Arial"/>
              </a:rPr>
              <a:t>Butterflies! </a:t>
            </a:r>
            <a:endParaRPr/>
          </a:p>
          <a:p>
            <a:pPr marL="91440" lvl="0" indent="-127000" algn="l" rtl="0">
              <a:lnSpc>
                <a:spcPct val="90000"/>
              </a:lnSpc>
              <a:spcBef>
                <a:spcPts val="2400"/>
              </a:spcBef>
              <a:spcAft>
                <a:spcPts val="0"/>
              </a:spcAft>
              <a:buSzPts val="2000"/>
              <a:buChar char=" "/>
            </a:pPr>
            <a:r>
              <a:rPr lang="en-US">
                <a:latin typeface="Arial"/>
                <a:ea typeface="Arial"/>
                <a:cs typeface="Arial"/>
                <a:sym typeface="Arial"/>
              </a:rPr>
              <a:t>Make-It-Fun Tip Sheets</a:t>
            </a:r>
            <a:endParaRPr/>
          </a:p>
          <a:p>
            <a:pPr marL="91440" indent="-127000">
              <a:spcBef>
                <a:spcPts val="2400"/>
              </a:spcBef>
            </a:pPr>
            <a:r>
              <a:rPr lang="en-US">
                <a:latin typeface="Arial"/>
                <a:cs typeface="Arial"/>
              </a:rPr>
              <a:t>Handbook/booklets and storybooks together is best!</a:t>
            </a:r>
            <a:r>
              <a:rPr lang="en-US">
                <a:latin typeface="Helvetica Neue"/>
              </a:rPr>
              <a:t>                                                     ****</a:t>
            </a:r>
          </a:p>
        </p:txBody>
      </p:sp>
      <p:pic>
        <p:nvPicPr>
          <p:cNvPr id="4" name="Picture 4" descr="A toddler explores a page in &quot;Where's Little Fuzzy?&quot; by feeling the moveable bright red fence component">
            <a:extLst>
              <a:ext uri="{FF2B5EF4-FFF2-40B4-BE49-F238E27FC236}">
                <a16:creationId xmlns:a16="http://schemas.microsoft.com/office/drawing/2014/main" id="{F32D42F0-D3FF-5AFB-5225-1DB5FB2381F7}"/>
              </a:ext>
            </a:extLst>
          </p:cNvPr>
          <p:cNvPicPr>
            <a:picLocks noChangeAspect="1"/>
          </p:cNvPicPr>
          <p:nvPr/>
        </p:nvPicPr>
        <p:blipFill>
          <a:blip r:embed="rId3"/>
          <a:stretch>
            <a:fillRect/>
          </a:stretch>
        </p:blipFill>
        <p:spPr>
          <a:xfrm>
            <a:off x="4896406" y="2037185"/>
            <a:ext cx="2348491" cy="3125843"/>
          </a:xfrm>
          <a:prstGeom prst="rect">
            <a:avLst/>
          </a:prstGeom>
        </p:spPr>
      </p:pic>
      <p:pic>
        <p:nvPicPr>
          <p:cNvPr id="2" name="Picture 2" descr="A toddler investigates the Laptime and Lullabies Butterflies! book by feeling the individual pieces on his face and leg.">
            <a:extLst>
              <a:ext uri="{FF2B5EF4-FFF2-40B4-BE49-F238E27FC236}">
                <a16:creationId xmlns:a16="http://schemas.microsoft.com/office/drawing/2014/main" id="{BEBB9744-0EE5-44AA-6B58-33103B20A51E}"/>
              </a:ext>
            </a:extLst>
          </p:cNvPr>
          <p:cNvPicPr>
            <a:picLocks noChangeAspect="1"/>
          </p:cNvPicPr>
          <p:nvPr/>
        </p:nvPicPr>
        <p:blipFill>
          <a:blip r:embed="rId4"/>
          <a:stretch>
            <a:fillRect/>
          </a:stretch>
        </p:blipFill>
        <p:spPr>
          <a:xfrm>
            <a:off x="7236149" y="1826555"/>
            <a:ext cx="2217400" cy="3052382"/>
          </a:xfrm>
          <a:prstGeom prst="rect">
            <a:avLst/>
          </a:prstGeom>
        </p:spPr>
      </p:pic>
      <p:pic>
        <p:nvPicPr>
          <p:cNvPr id="258" name="Google Shape;258;p32" descr="A toddler sits in her grandmother's lap as they explore the Where's Little Fuzzy book together. The toddler smiles as she slips her hand into the pocket on the page."/>
          <p:cNvPicPr preferRelativeResize="0"/>
          <p:nvPr/>
        </p:nvPicPr>
        <p:blipFill rotWithShape="1">
          <a:blip r:embed="rId5">
            <a:alphaModFix/>
          </a:blip>
          <a:srcRect/>
          <a:stretch/>
        </p:blipFill>
        <p:spPr>
          <a:xfrm>
            <a:off x="9464808" y="1586649"/>
            <a:ext cx="2638547" cy="328635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12" name="Google Shape;265;p33">
            <a:extLst>
              <a:ext uri="{FF2B5EF4-FFF2-40B4-BE49-F238E27FC236}">
                <a16:creationId xmlns:a16="http://schemas.microsoft.com/office/drawing/2014/main" id="{1729D465-3CC8-4A88-9BC2-1DF974000D6F}"/>
              </a:ext>
            </a:extLst>
          </p:cNvPr>
          <p:cNvSpPr>
            <a:spLocks noGrp="1"/>
          </p:cNvSpPr>
          <p:nvPr>
            <p:ph type="title"/>
          </p:nvPr>
        </p:nvSpPr>
        <p:spPr>
          <a:prstGeom prst="rect">
            <a:avLst/>
          </a:prstGeom>
          <a:solidFill>
            <a:schemeClr val="tx1"/>
          </a:solidFill>
          <a:ln>
            <a:noFill/>
          </a:ln>
        </p:spPr>
        <p:txBody>
          <a:bodyPr spcFirstLastPara="1" wrap="square" lIns="91425" tIns="45700" rIns="91425" bIns="45700" anchor="ctr" anchorCtr="0">
            <a:noAutofit/>
          </a:bodyPr>
          <a:lstStyle/>
          <a:p>
            <a:pPr algn="ctr"/>
            <a:r>
              <a:rPr lang="en-US" b="0" i="0" kern="1200">
                <a:solidFill>
                  <a:srgbClr val="FFFFFF"/>
                </a:solidFill>
                <a:effectLst/>
                <a:latin typeface="Arial" panose="020B0604020202020204" pitchFamily="34" charset="0"/>
                <a:ea typeface="Twentieth Century"/>
                <a:cs typeface="Arial" panose="020B0604020202020204" pitchFamily="34" charset="0"/>
              </a:rPr>
              <a:t>READY FOR SOME MORE “THINKING OUTSIDE THE BOOK”?</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DA3CBBC-B8C7-46D1-868B-1BCEE853AAAE}"/>
              </a:ext>
            </a:extLst>
          </p:cNvPr>
          <p:cNvSpPr txBox="1"/>
          <p:nvPr/>
        </p:nvSpPr>
        <p:spPr>
          <a:xfrm>
            <a:off x="136573" y="1468511"/>
            <a:ext cx="8699725" cy="5260956"/>
          </a:xfrm>
          <a:prstGeom prst="rect">
            <a:avLst/>
          </a:prstGeom>
          <a:noFill/>
        </p:spPr>
        <p:txBody>
          <a:bodyPr wrap="square">
            <a:spAutoFit/>
          </a:bodyPr>
          <a:lstStyle/>
          <a:p>
            <a:pPr marL="0" indent="0" algn="l" rtl="0" eaLnBrk="1" latinLnBrk="0" hangingPunct="1">
              <a:spcBef>
                <a:spcPts val="0"/>
              </a:spcBef>
              <a:spcAft>
                <a:spcPts val="0"/>
              </a:spcAft>
            </a:pPr>
            <a:r>
              <a:rPr lang="en-US" sz="3200" b="1" i="0" kern="1200">
                <a:solidFill>
                  <a:srgbClr val="FFFFFF"/>
                </a:solidFill>
                <a:effectLst/>
                <a:latin typeface="Arial" panose="020B0604020202020204" pitchFamily="34" charset="0"/>
                <a:ea typeface="Twentieth Century"/>
                <a:cs typeface="Arial" panose="020B0604020202020204" pitchFamily="34" charset="0"/>
              </a:rPr>
              <a:t>American Printing House for the Blind</a:t>
            </a:r>
            <a:endParaRPr lang="en-US" sz="3600">
              <a:effectLst/>
              <a:latin typeface="Arial" panose="020B0604020202020204" pitchFamily="34" charset="0"/>
              <a:cs typeface="Arial" panose="020B0604020202020204" pitchFamily="34" charset="0"/>
            </a:endParaRPr>
          </a:p>
          <a:p>
            <a:pPr marL="91440" indent="-128016" algn="l" rtl="0" eaLnBrk="1" latinLnBrk="0" hangingPunct="1">
              <a:spcBef>
                <a:spcPts val="2400"/>
              </a:spcBef>
              <a:spcAft>
                <a:spcPts val="0"/>
              </a:spcAft>
            </a:pPr>
            <a:r>
              <a:rPr lang="en-US" sz="2800">
                <a:effectLst/>
                <a:latin typeface="Arial" panose="020B0604020202020204" pitchFamily="34" charset="0"/>
                <a:cs typeface="Arial" panose="020B0604020202020204" pitchFamily="34" charset="0"/>
              </a:rPr>
              <a:t> </a:t>
            </a:r>
            <a:r>
              <a:rPr lang="en-US" sz="3600" b="0" i="0" kern="1200" err="1">
                <a:solidFill>
                  <a:srgbClr val="FFFFFF"/>
                </a:solidFill>
                <a:effectLst/>
                <a:latin typeface="Arial" panose="020B0604020202020204" pitchFamily="34" charset="0"/>
                <a:ea typeface="Twentieth Century"/>
                <a:cs typeface="Arial" panose="020B0604020202020204" pitchFamily="34" charset="0"/>
              </a:rPr>
              <a:t>Laptime</a:t>
            </a:r>
            <a:r>
              <a:rPr lang="en-US" sz="3600" b="0" i="0" kern="1200">
                <a:solidFill>
                  <a:srgbClr val="FFFFFF"/>
                </a:solidFill>
                <a:effectLst/>
                <a:latin typeface="Arial" panose="020B0604020202020204" pitchFamily="34" charset="0"/>
                <a:ea typeface="Twentieth Century"/>
                <a:cs typeface="Arial" panose="020B0604020202020204" pitchFamily="34" charset="0"/>
              </a:rPr>
              <a:t> and Lullabies</a:t>
            </a:r>
            <a:endParaRPr lang="en-US" sz="3600">
              <a:effectLst/>
              <a:latin typeface="Arial" panose="020B0604020202020204" pitchFamily="34" charset="0"/>
              <a:cs typeface="Arial" panose="020B0604020202020204" pitchFamily="34" charset="0"/>
            </a:endParaRPr>
          </a:p>
          <a:p>
            <a:pPr marL="91440" indent="-128016" algn="l" rtl="0" eaLnBrk="1" latinLnBrk="0" hangingPunct="1">
              <a:spcBef>
                <a:spcPts val="2400"/>
              </a:spcBef>
              <a:spcAft>
                <a:spcPts val="0"/>
              </a:spcAft>
            </a:pPr>
            <a:r>
              <a:rPr lang="en-US" sz="2800">
                <a:effectLst/>
                <a:latin typeface="Arial" panose="020B0604020202020204" pitchFamily="34" charset="0"/>
                <a:cs typeface="Arial" panose="020B0604020202020204" pitchFamily="34" charset="0"/>
              </a:rPr>
              <a:t> </a:t>
            </a:r>
            <a:r>
              <a:rPr lang="en-US" sz="3600" b="0" i="0" kern="1200">
                <a:solidFill>
                  <a:srgbClr val="FFFFFF"/>
                </a:solidFill>
                <a:effectLst/>
                <a:latin typeface="Arial" panose="020B0604020202020204" pitchFamily="34" charset="0"/>
                <a:ea typeface="Twentieth Century"/>
                <a:cs typeface="Arial" panose="020B0604020202020204" pitchFamily="34" charset="0"/>
              </a:rPr>
              <a:t>Storybooks:</a:t>
            </a:r>
            <a:endParaRPr lang="en-US" sz="3600">
              <a:effectLst/>
              <a:latin typeface="Arial" panose="020B0604020202020204" pitchFamily="34" charset="0"/>
              <a:cs typeface="Arial" panose="020B0604020202020204" pitchFamily="34" charset="0"/>
            </a:endParaRPr>
          </a:p>
          <a:p>
            <a:pPr marL="91440" indent="-128016" algn="l" rtl="0" eaLnBrk="1" latinLnBrk="0" hangingPunct="1">
              <a:spcBef>
                <a:spcPts val="1200"/>
              </a:spcBef>
              <a:spcAft>
                <a:spcPts val="0"/>
              </a:spcAft>
            </a:pPr>
            <a:r>
              <a:rPr lang="en-US" sz="2800">
                <a:effectLst/>
                <a:latin typeface="Arial" panose="020B0604020202020204" pitchFamily="34" charset="0"/>
                <a:cs typeface="Arial" panose="020B0604020202020204" pitchFamily="34" charset="0"/>
              </a:rPr>
              <a:t> </a:t>
            </a:r>
            <a:r>
              <a:rPr lang="en-US" sz="3600" b="0" i="0" u="sng" kern="1200">
                <a:solidFill>
                  <a:srgbClr val="49ACBB"/>
                </a:solidFill>
                <a:effectLst/>
                <a:latin typeface="Arial" panose="020B0604020202020204" pitchFamily="34" charset="0"/>
                <a:ea typeface="Twentieth Century"/>
                <a:cs typeface="Arial" panose="020B0604020202020204" pitchFamily="34" charset="0"/>
                <a:hlinkClick r:id="rId3"/>
              </a:rPr>
              <a:t>https://www.aph.org/product/laptime-and-lullabies-storybooks/</a:t>
            </a:r>
            <a:endParaRPr lang="en-US" sz="3600">
              <a:effectLst/>
              <a:latin typeface="Arial" panose="020B0604020202020204" pitchFamily="34" charset="0"/>
              <a:cs typeface="Arial" panose="020B0604020202020204" pitchFamily="34" charset="0"/>
            </a:endParaRPr>
          </a:p>
          <a:p>
            <a:pPr marL="91440" indent="-128016" algn="l" rtl="0" eaLnBrk="1" latinLnBrk="0" hangingPunct="1">
              <a:spcBef>
                <a:spcPts val="0"/>
              </a:spcBef>
              <a:spcAft>
                <a:spcPts val="0"/>
              </a:spcAft>
            </a:pPr>
            <a:r>
              <a:rPr lang="en-US" sz="3600" b="0" i="0" kern="1200">
                <a:solidFill>
                  <a:srgbClr val="FFFFFF"/>
                </a:solidFill>
                <a:effectLst/>
                <a:latin typeface="Arial" panose="020B0604020202020204" pitchFamily="34" charset="0"/>
                <a:ea typeface="Twentieth Century"/>
                <a:cs typeface="Arial" panose="020B0604020202020204" pitchFamily="34" charset="0"/>
              </a:rPr>
              <a:t>Parent Handbook (Booklets):</a:t>
            </a:r>
            <a:endParaRPr lang="en-US" sz="3600">
              <a:effectLst/>
              <a:latin typeface="Arial" panose="020B0604020202020204" pitchFamily="34" charset="0"/>
              <a:cs typeface="Arial" panose="020B0604020202020204" pitchFamily="34" charset="0"/>
            </a:endParaRPr>
          </a:p>
          <a:p>
            <a:pPr marL="91440" indent="-128016" algn="l" rtl="0" eaLnBrk="1" latinLnBrk="0" hangingPunct="1">
              <a:spcBef>
                <a:spcPts val="0"/>
              </a:spcBef>
              <a:spcAft>
                <a:spcPts val="0"/>
              </a:spcAft>
            </a:pPr>
            <a:r>
              <a:rPr lang="en-US" sz="2800">
                <a:effectLst/>
                <a:latin typeface="Arial" panose="020B0604020202020204" pitchFamily="34" charset="0"/>
                <a:cs typeface="Arial" panose="020B0604020202020204" pitchFamily="34" charset="0"/>
              </a:rPr>
              <a:t> </a:t>
            </a:r>
            <a:r>
              <a:rPr lang="en-US" sz="3600" b="0" i="0" u="sng" kern="1200">
                <a:solidFill>
                  <a:srgbClr val="49ACBB"/>
                </a:solidFill>
                <a:effectLst/>
                <a:latin typeface="Arial" panose="020B0604020202020204" pitchFamily="34" charset="0"/>
                <a:ea typeface="Twentieth Century"/>
                <a:cs typeface="Arial" panose="020B0604020202020204" pitchFamily="34" charset="0"/>
                <a:hlinkClick r:id="rId4"/>
              </a:rPr>
              <a:t>https://www.aph.org/product/laptime-and-lullabies/</a:t>
            </a:r>
            <a:r>
              <a:rPr lang="en-US" sz="3600" b="0" i="0" kern="1200">
                <a:solidFill>
                  <a:srgbClr val="FFFFFF"/>
                </a:solidFill>
                <a:effectLst/>
                <a:latin typeface="Arial" panose="020B0604020202020204" pitchFamily="34" charset="0"/>
                <a:ea typeface="Twentieth Century"/>
                <a:cs typeface="Arial" panose="020B0604020202020204" pitchFamily="34" charset="0"/>
              </a:rPr>
              <a:t>  </a:t>
            </a:r>
            <a:endParaRPr lang="en-US" sz="3600">
              <a:effectLst/>
              <a:latin typeface="Arial" panose="020B0604020202020204" pitchFamily="34" charset="0"/>
              <a:cs typeface="Arial" panose="020B0604020202020204" pitchFamily="34" charset="0"/>
            </a:endParaRPr>
          </a:p>
        </p:txBody>
      </p:sp>
      <p:pic>
        <p:nvPicPr>
          <p:cNvPr id="269" name="Google Shape;269;p33" descr="Laptime and Lullabies Storybooks. Butterflies on the left.&#10;Where's Little Fuzzy on the right."/>
          <p:cNvPicPr preferRelativeResize="0"/>
          <p:nvPr/>
        </p:nvPicPr>
        <p:blipFill rotWithShape="1">
          <a:blip r:embed="rId5">
            <a:alphaModFix/>
          </a:blip>
          <a:srcRect/>
          <a:stretch/>
        </p:blipFill>
        <p:spPr>
          <a:xfrm rot="-5400000">
            <a:off x="9251829" y="2139259"/>
            <a:ext cx="2480553" cy="287130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17BE-8F4C-31AE-54D3-D3D87E80E02B}"/>
              </a:ext>
            </a:extLst>
          </p:cNvPr>
          <p:cNvSpPr>
            <a:spLocks noGrp="1"/>
          </p:cNvSpPr>
          <p:nvPr>
            <p:ph type="title"/>
          </p:nvPr>
        </p:nvSpPr>
        <p:spPr/>
        <p:txBody>
          <a:bodyPr/>
          <a:lstStyle/>
          <a:p>
            <a:pPr algn="ctr"/>
            <a:r>
              <a:rPr lang="en-US"/>
              <a:t>Join us for </a:t>
            </a:r>
            <a:r>
              <a:rPr lang="en-US" err="1"/>
              <a:t>Laptime</a:t>
            </a:r>
            <a:r>
              <a:rPr lang="en-US"/>
              <a:t> and Lullabies: Part II </a:t>
            </a:r>
            <a:br>
              <a:rPr lang="en-US"/>
            </a:br>
            <a:r>
              <a:rPr lang="en-US"/>
              <a:t>June 6, 2023</a:t>
            </a:r>
          </a:p>
        </p:txBody>
      </p:sp>
      <p:sp>
        <p:nvSpPr>
          <p:cNvPr id="3" name="Text Placeholder 2">
            <a:extLst>
              <a:ext uri="{FF2B5EF4-FFF2-40B4-BE49-F238E27FC236}">
                <a16:creationId xmlns:a16="http://schemas.microsoft.com/office/drawing/2014/main" id="{83451CEA-E714-4162-57EC-3B8881EAD461}"/>
              </a:ext>
            </a:extLst>
          </p:cNvPr>
          <p:cNvSpPr>
            <a:spLocks noGrp="1"/>
          </p:cNvSpPr>
          <p:nvPr>
            <p:ph idx="1"/>
          </p:nvPr>
        </p:nvSpPr>
        <p:spPr>
          <a:xfrm>
            <a:off x="324644" y="1825625"/>
            <a:ext cx="6171731" cy="4861730"/>
          </a:xfrm>
        </p:spPr>
        <p:txBody>
          <a:bodyPr>
            <a:normAutofit/>
          </a:bodyPr>
          <a:lstStyle/>
          <a:p>
            <a:pPr>
              <a:buFont typeface="Arial"/>
              <a:buChar char="•"/>
            </a:pPr>
            <a:r>
              <a:rPr lang="en-US">
                <a:latin typeface="Arial" panose="020B0604020202020204" pitchFamily="34" charset="0"/>
                <a:cs typeface="Arial" panose="020B0604020202020204" pitchFamily="34" charset="0"/>
              </a:rPr>
              <a:t>Increase your ability to incorporate developmentally appropriate literacy activities into routines for infants, toddlers and very young children who are blind or have low vision.</a:t>
            </a:r>
          </a:p>
          <a:p>
            <a:pPr>
              <a:buFont typeface="Arial"/>
              <a:buChar char="•"/>
            </a:pPr>
            <a:r>
              <a:rPr lang="en-US">
                <a:latin typeface="Arial" panose="020B0604020202020204" pitchFamily="34" charset="0"/>
                <a:cs typeface="Arial" panose="020B0604020202020204" pitchFamily="34" charset="0"/>
              </a:rPr>
              <a:t>Link to Registration is in the Chat</a:t>
            </a:r>
          </a:p>
          <a:p>
            <a:pPr>
              <a:buFont typeface="Arial"/>
              <a:buChar char="•"/>
            </a:pPr>
            <a:r>
              <a:rPr lang="en-US">
                <a:latin typeface="Arial" panose="020B0604020202020204" pitchFamily="34" charset="0"/>
                <a:cs typeface="Arial" panose="020B0604020202020204" pitchFamily="34" charset="0"/>
              </a:rPr>
              <a:t>Share your ideas and early literacy creations:</a:t>
            </a:r>
          </a:p>
          <a:p>
            <a:pPr lvl="1">
              <a:buFont typeface="Arial"/>
              <a:buChar char="•"/>
            </a:pPr>
            <a:r>
              <a:rPr lang="en-US">
                <a:latin typeface="Arial" panose="020B0604020202020204" pitchFamily="34" charset="0"/>
                <a:cs typeface="Arial" panose="020B0604020202020204" pitchFamily="34" charset="0"/>
              </a:rPr>
              <a:t>Jessica Chandler </a:t>
            </a:r>
            <a:r>
              <a:rPr lang="en-US">
                <a:latin typeface="Arial" panose="020B0604020202020204" pitchFamily="34" charset="0"/>
                <a:cs typeface="Arial" panose="020B0604020202020204" pitchFamily="34" charset="0"/>
                <a:hlinkClick r:id="rId3"/>
              </a:rPr>
              <a:t>Jessica.Chandler@wssb.wa.gov</a:t>
            </a:r>
            <a:endParaRPr lang="en-US">
              <a:latin typeface="Arial" panose="020B0604020202020204" pitchFamily="34" charset="0"/>
              <a:cs typeface="Arial" panose="020B0604020202020204" pitchFamily="34" charset="0"/>
            </a:endParaRPr>
          </a:p>
          <a:p>
            <a:pPr lvl="1">
              <a:buFont typeface="Arial"/>
              <a:buChar char="•"/>
            </a:pPr>
            <a:r>
              <a:rPr lang="en-US">
                <a:latin typeface="Arial" panose="020B0604020202020204" pitchFamily="34" charset="0"/>
                <a:cs typeface="Arial" panose="020B0604020202020204" pitchFamily="34" charset="0"/>
              </a:rPr>
              <a:t>Jenni Remeis </a:t>
            </a:r>
            <a:r>
              <a:rPr lang="en-US">
                <a:latin typeface="Arial" panose="020B0604020202020204" pitchFamily="34" charset="0"/>
                <a:cs typeface="Arial" panose="020B0604020202020204" pitchFamily="34" charset="0"/>
                <a:hlinkClick r:id="rId4"/>
              </a:rPr>
              <a:t>jremeis@ossb.oh.gov</a:t>
            </a:r>
            <a:r>
              <a:rPr lang="en-US">
                <a:latin typeface="Arial" panose="020B0604020202020204" pitchFamily="34" charset="0"/>
                <a:cs typeface="Arial" panose="020B0604020202020204" pitchFamily="34" charset="0"/>
              </a:rPr>
              <a:t> </a:t>
            </a:r>
          </a:p>
          <a:p>
            <a:pPr lvl="1">
              <a:buFont typeface="Arial"/>
              <a:buChar char="•"/>
            </a:pPr>
            <a:endParaRPr lang="en-US">
              <a:latin typeface="Arial" panose="020B0604020202020204" pitchFamily="34" charset="0"/>
              <a:cs typeface="Arial" panose="020B0604020202020204" pitchFamily="34" charset="0"/>
            </a:endParaRPr>
          </a:p>
        </p:txBody>
      </p:sp>
      <p:pic>
        <p:nvPicPr>
          <p:cNvPr id="5" name="Picture 5" descr="line drawing of girls diving into the ocean holding books">
            <a:extLst>
              <a:ext uri="{FF2B5EF4-FFF2-40B4-BE49-F238E27FC236}">
                <a16:creationId xmlns:a16="http://schemas.microsoft.com/office/drawing/2014/main" id="{B2A9D4E0-1CB2-156C-5377-BDE77C36E788}"/>
              </a:ext>
            </a:extLst>
          </p:cNvPr>
          <p:cNvPicPr>
            <a:picLocks noChangeAspect="1"/>
          </p:cNvPicPr>
          <p:nvPr/>
        </p:nvPicPr>
        <p:blipFill>
          <a:blip r:embed="rId5"/>
          <a:stretch>
            <a:fillRect/>
          </a:stretch>
        </p:blipFill>
        <p:spPr>
          <a:xfrm>
            <a:off x="6532925" y="1871426"/>
            <a:ext cx="5334431" cy="3362055"/>
          </a:xfrm>
          <a:prstGeom prst="rect">
            <a:avLst/>
          </a:prstGeom>
        </p:spPr>
      </p:pic>
    </p:spTree>
    <p:extLst>
      <p:ext uri="{BB962C8B-B14F-4D97-AF65-F5344CB8AC3E}">
        <p14:creationId xmlns:p14="http://schemas.microsoft.com/office/powerpoint/2010/main" val="4065105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747215" y="922409"/>
            <a:ext cx="10515600" cy="4487294"/>
          </a:xfrm>
          <a:prstGeom prst="rect">
            <a:avLst/>
          </a:prstGeom>
          <a:noFill/>
          <a:ln>
            <a:noFill/>
          </a:ln>
        </p:spPr>
        <p:txBody>
          <a:bodyPr spcFirstLastPara="1" wrap="square" lIns="91425" tIns="45700" rIns="91425" bIns="45700" anchor="ctr" anchorCtr="0">
            <a:noAutofit/>
          </a:bodyPr>
          <a:lstStyle/>
          <a:p>
            <a:pPr algn="ctr">
              <a:lnSpc>
                <a:spcPct val="80000"/>
              </a:lnSpc>
              <a:spcBef>
                <a:spcPts val="0"/>
              </a:spcBef>
              <a:buClr>
                <a:srgbClr val="0C0C0C"/>
              </a:buClr>
              <a:buSzPts val="3600"/>
            </a:pPr>
            <a:r>
              <a:rPr lang="en-US">
                <a:latin typeface="Arial"/>
                <a:cs typeface="Arial"/>
              </a:rPr>
              <a:t>Thank you for joining us today!</a:t>
            </a:r>
            <a:endParaRPr>
              <a:latin typeface="Helvetica Neue Medium"/>
              <a:ea typeface="Arial"/>
              <a:cs typeface="Arial"/>
              <a:sym typeface="Arial"/>
            </a:endParaRPr>
          </a:p>
        </p:txBody>
      </p:sp>
      <p:sp>
        <p:nvSpPr>
          <p:cNvPr id="241" name="Google Shape;241;p30"/>
          <p:cNvSpPr txBox="1">
            <a:spLocks noGrp="1"/>
          </p:cNvSpPr>
          <p:nvPr>
            <p:ph type="sldNum" sz="quarter" idx="12"/>
          </p:nvPr>
        </p:nvSpPr>
        <p:spPr>
          <a:xfrm>
            <a:off x="11599050" y="6322230"/>
            <a:ext cx="439536" cy="365125"/>
          </a:xfrm>
          <a:prstGeom prst="rect">
            <a:avLst/>
          </a:prstGeom>
          <a:solidFill>
            <a:schemeClr val="tx1"/>
          </a:solidFill>
          <a:ln>
            <a:noFill/>
          </a:ln>
        </p:spPr>
        <p:txBody>
          <a:bodyPr spcFirstLastPara="1" wrap="square" lIns="91425" tIns="45700" rIns="91425" bIns="45700" anchor="ctr" anchorCtr="1">
            <a:noAutofit/>
          </a:bodyPr>
          <a:lstStyle/>
          <a:p>
            <a:pPr marL="0" lvl="0" indent="0" algn="l" rtl="0">
              <a:spcBef>
                <a:spcPts val="0"/>
              </a:spcBef>
              <a:spcAft>
                <a:spcPts val="0"/>
              </a:spcAft>
              <a:buNone/>
            </a:pPr>
            <a:fld id="{00000000-1234-1234-1234-123412341234}" type="slidenum">
              <a:rPr lang="en-US" dirty="0"/>
              <a:pPr marL="0" lvl="0" indent="0" algn="l" rtl="0">
                <a:spcBef>
                  <a:spcPts val="0"/>
                </a:spcBef>
                <a:spcAft>
                  <a:spcPts val="0"/>
                </a:spcAft>
                <a:buNone/>
              </a:pPr>
              <a:t>47</a:t>
            </a:fld>
            <a:endParaRPr lang="en-US">
              <a:cs typeface="Calibri" panose="020F0502020204030204"/>
            </a:endParaRPr>
          </a:p>
        </p:txBody>
      </p:sp>
    </p:spTree>
    <p:extLst>
      <p:ext uri="{BB962C8B-B14F-4D97-AF65-F5344CB8AC3E}">
        <p14:creationId xmlns:p14="http://schemas.microsoft.com/office/powerpoint/2010/main" val="60577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itle 1">
            <a:extLst>
              <a:ext uri="{FF2B5EF4-FFF2-40B4-BE49-F238E27FC236}">
                <a16:creationId xmlns:a16="http://schemas.microsoft.com/office/drawing/2014/main" id="{53AB8733-77F0-489A-ADE2-302C9023B0ED}"/>
              </a:ext>
            </a:extLst>
          </p:cNvPr>
          <p:cNvSpPr>
            <a:spLocks noGrp="1"/>
          </p:cNvSpPr>
          <p:nvPr>
            <p:ph type="title"/>
          </p:nvPr>
        </p:nvSpPr>
        <p:spPr/>
        <p:txBody>
          <a:bodyPr/>
          <a:lstStyle/>
          <a:p>
            <a:pPr algn="ctr"/>
            <a:r>
              <a:rPr lang="en-US"/>
              <a:t>Poll Question 1</a:t>
            </a:r>
          </a:p>
        </p:txBody>
      </p:sp>
      <p:sp>
        <p:nvSpPr>
          <p:cNvPr id="5" name="Google Shape;105;p15" descr="What is your level of experience in parenting or serving infants and toddlers who are blind or have low vision?">
            <a:extLst>
              <a:ext uri="{FF2B5EF4-FFF2-40B4-BE49-F238E27FC236}">
                <a16:creationId xmlns:a16="http://schemas.microsoft.com/office/drawing/2014/main" id="{1E11D3A7-721C-2C01-3A25-A1941115F8EF}"/>
              </a:ext>
            </a:extLst>
          </p:cNvPr>
          <p:cNvSpPr txBox="1">
            <a:spLocks/>
          </p:cNvSpPr>
          <p:nvPr/>
        </p:nvSpPr>
        <p:spPr>
          <a:xfrm>
            <a:off x="914400" y="2403835"/>
            <a:ext cx="10680970" cy="2705837"/>
          </a:xfrm>
          <a:prstGeom prst="rect">
            <a:avLst/>
          </a:prstGeom>
          <a:no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200"/>
              </a:spcBef>
              <a:spcAft>
                <a:spcPts val="0"/>
              </a:spcAft>
              <a:buClr>
                <a:schemeClr val="accent1"/>
              </a:buClr>
              <a:buSzPts val="2000"/>
              <a:buFont typeface="Twentieth Century"/>
              <a:buChar char=" "/>
              <a:defRPr sz="2000" b="0" i="0" u="none" strike="noStrike" cap="none">
                <a:solidFill>
                  <a:schemeClr val="dk1"/>
                </a:solidFill>
                <a:latin typeface="Calibri"/>
                <a:ea typeface="Calibri"/>
                <a:cs typeface="Calibri"/>
                <a:sym typeface="Calibri"/>
              </a:defRPr>
            </a:lvl1pPr>
            <a:lvl2pPr marL="914400" marR="0" lvl="1" indent="-365760" algn="l" rtl="0">
              <a:lnSpc>
                <a:spcPct val="90000"/>
              </a:lnSpc>
              <a:spcBef>
                <a:spcPts val="1200"/>
              </a:spcBef>
              <a:spcAft>
                <a:spcPts val="0"/>
              </a:spcAft>
              <a:buClr>
                <a:srgbClr val="003399"/>
              </a:buClr>
              <a:buSzPts val="2160"/>
              <a:buFont typeface="Calibri"/>
              <a:buChar char="•"/>
              <a:defRPr sz="20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1200"/>
              </a:spcBef>
              <a:spcAft>
                <a:spcPts val="0"/>
              </a:spcAft>
              <a:buClr>
                <a:srgbClr val="001689"/>
              </a:buClr>
              <a:buSzPts val="1600"/>
              <a:buFont typeface="Courier New"/>
              <a:buChar char="o"/>
              <a:defRPr sz="2000" b="0" i="0" u="none" strike="noStrike" cap="none">
                <a:solidFill>
                  <a:schemeClr val="dk1"/>
                </a:solidFill>
                <a:latin typeface="Calibri"/>
                <a:ea typeface="Calibri"/>
                <a:cs typeface="Calibri"/>
                <a:sym typeface="Calibri"/>
              </a:defRPr>
            </a:lvl3pPr>
            <a:lvl4pPr marL="1828800" marR="0" lvl="3" indent="-335280" algn="l" rtl="0">
              <a:lnSpc>
                <a:spcPct val="90000"/>
              </a:lnSpc>
              <a:spcBef>
                <a:spcPts val="1200"/>
              </a:spcBef>
              <a:spcAft>
                <a:spcPts val="0"/>
              </a:spcAft>
              <a:buClr>
                <a:schemeClr val="accent1"/>
              </a:buClr>
              <a:buSzPts val="1680"/>
              <a:buFont typeface="Noto Sans Symbols"/>
              <a:buChar char="▪"/>
              <a:defRPr sz="2400" b="0" i="0" u="none" strike="noStrike" cap="none">
                <a:solidFill>
                  <a:schemeClr val="dk1"/>
                </a:solidFill>
                <a:latin typeface="Calibri"/>
                <a:ea typeface="Calibri"/>
                <a:cs typeface="Calibri"/>
                <a:sym typeface="Calibri"/>
              </a:defRPr>
            </a:lvl4pPr>
            <a:lvl5pPr marL="2286000" marR="0" lvl="4" indent="-347979" algn="l" rtl="0">
              <a:lnSpc>
                <a:spcPct val="90000"/>
              </a:lnSpc>
              <a:spcBef>
                <a:spcPts val="400"/>
              </a:spcBef>
              <a:spcAft>
                <a:spcPts val="0"/>
              </a:spcAft>
              <a:buClr>
                <a:srgbClr val="003399"/>
              </a:buClr>
              <a:buSzPts val="1880"/>
              <a:buFont typeface="Noto Sans Symbols"/>
              <a:buChar char="▪"/>
              <a:defRPr sz="20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400"/>
              </a:spcBef>
              <a:spcAft>
                <a:spcPts val="0"/>
              </a:spcAft>
              <a:buClr>
                <a:srgbClr val="003399"/>
              </a:buClr>
              <a:buSzPts val="1600"/>
              <a:buFont typeface="Courier New"/>
              <a:buChar char="o"/>
              <a:defRPr sz="20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1200"/>
              </a:spcBef>
              <a:spcAft>
                <a:spcPts val="0"/>
              </a:spcAft>
              <a:buClr>
                <a:srgbClr val="101820"/>
              </a:buClr>
              <a:buSzPts val="1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1200"/>
              </a:spcBef>
              <a:spcAft>
                <a:spcPts val="0"/>
              </a:spcAft>
              <a:buClr>
                <a:schemeClr val="accent1"/>
              </a:buClr>
              <a:buSzPts val="18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400"/>
              </a:spcBef>
              <a:spcAft>
                <a:spcPts val="400"/>
              </a:spcAft>
              <a:buClr>
                <a:schemeClr val="accent1"/>
              </a:buClr>
              <a:buSzPts val="18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pPr marL="0" indent="0">
              <a:spcBef>
                <a:spcPts val="2400"/>
              </a:spcBef>
              <a:buNone/>
            </a:pPr>
            <a:r>
              <a:rPr lang="en-US" sz="2800">
                <a:solidFill>
                  <a:schemeClr val="bg1"/>
                </a:solidFill>
                <a:latin typeface="Arial"/>
              </a:rPr>
              <a:t>What is your level of experience in parenting or serving infants and toddlers?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itle 1">
            <a:extLst>
              <a:ext uri="{FF2B5EF4-FFF2-40B4-BE49-F238E27FC236}">
                <a16:creationId xmlns:a16="http://schemas.microsoft.com/office/drawing/2014/main" id="{A5494154-4635-48BB-BDC2-3883031202B7}"/>
              </a:ext>
            </a:extLst>
          </p:cNvPr>
          <p:cNvSpPr>
            <a:spLocks noGrp="1"/>
          </p:cNvSpPr>
          <p:nvPr>
            <p:ph type="title"/>
          </p:nvPr>
        </p:nvSpPr>
        <p:spPr/>
        <p:txBody>
          <a:bodyPr/>
          <a:lstStyle/>
          <a:p>
            <a:pPr algn="ctr"/>
            <a:r>
              <a:rPr lang="en-US"/>
              <a:t>In the Chat</a:t>
            </a:r>
          </a:p>
        </p:txBody>
      </p:sp>
      <p:sp>
        <p:nvSpPr>
          <p:cNvPr id="5" name="Google Shape;105;p15" descr="When you think of literacy, what words first pop into your head?">
            <a:extLst>
              <a:ext uri="{FF2B5EF4-FFF2-40B4-BE49-F238E27FC236}">
                <a16:creationId xmlns:a16="http://schemas.microsoft.com/office/drawing/2014/main" id="{1E11D3A7-721C-2C01-3A25-A1941115F8EF}"/>
              </a:ext>
            </a:extLst>
          </p:cNvPr>
          <p:cNvSpPr txBox="1">
            <a:spLocks/>
          </p:cNvSpPr>
          <p:nvPr/>
        </p:nvSpPr>
        <p:spPr>
          <a:xfrm>
            <a:off x="979277" y="2251810"/>
            <a:ext cx="10762008" cy="1641317"/>
          </a:xfrm>
          <a:prstGeom prst="rect">
            <a:avLst/>
          </a:prstGeom>
          <a:no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200"/>
              </a:spcBef>
              <a:spcAft>
                <a:spcPts val="0"/>
              </a:spcAft>
              <a:buClr>
                <a:schemeClr val="accent1"/>
              </a:buClr>
              <a:buSzPts val="2000"/>
              <a:buFont typeface="Twentieth Century"/>
              <a:buChar char=" "/>
              <a:defRPr sz="2000" b="0" i="0" u="none" strike="noStrike" cap="none">
                <a:solidFill>
                  <a:schemeClr val="dk1"/>
                </a:solidFill>
                <a:latin typeface="Calibri"/>
                <a:ea typeface="Calibri"/>
                <a:cs typeface="Calibri"/>
                <a:sym typeface="Calibri"/>
              </a:defRPr>
            </a:lvl1pPr>
            <a:lvl2pPr marL="914400" marR="0" lvl="1" indent="-365760" algn="l" rtl="0">
              <a:lnSpc>
                <a:spcPct val="90000"/>
              </a:lnSpc>
              <a:spcBef>
                <a:spcPts val="1200"/>
              </a:spcBef>
              <a:spcAft>
                <a:spcPts val="0"/>
              </a:spcAft>
              <a:buClr>
                <a:srgbClr val="003399"/>
              </a:buClr>
              <a:buSzPts val="2160"/>
              <a:buFont typeface="Calibri"/>
              <a:buChar char="•"/>
              <a:defRPr sz="20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1200"/>
              </a:spcBef>
              <a:spcAft>
                <a:spcPts val="0"/>
              </a:spcAft>
              <a:buClr>
                <a:srgbClr val="001689"/>
              </a:buClr>
              <a:buSzPts val="1600"/>
              <a:buFont typeface="Courier New"/>
              <a:buChar char="o"/>
              <a:defRPr sz="2000" b="0" i="0" u="none" strike="noStrike" cap="none">
                <a:solidFill>
                  <a:schemeClr val="dk1"/>
                </a:solidFill>
                <a:latin typeface="Calibri"/>
                <a:ea typeface="Calibri"/>
                <a:cs typeface="Calibri"/>
                <a:sym typeface="Calibri"/>
              </a:defRPr>
            </a:lvl3pPr>
            <a:lvl4pPr marL="1828800" marR="0" lvl="3" indent="-335280" algn="l" rtl="0">
              <a:lnSpc>
                <a:spcPct val="90000"/>
              </a:lnSpc>
              <a:spcBef>
                <a:spcPts val="1200"/>
              </a:spcBef>
              <a:spcAft>
                <a:spcPts val="0"/>
              </a:spcAft>
              <a:buClr>
                <a:schemeClr val="accent1"/>
              </a:buClr>
              <a:buSzPts val="1680"/>
              <a:buFont typeface="Noto Sans Symbols"/>
              <a:buChar char="▪"/>
              <a:defRPr sz="2400" b="0" i="0" u="none" strike="noStrike" cap="none">
                <a:solidFill>
                  <a:schemeClr val="dk1"/>
                </a:solidFill>
                <a:latin typeface="Calibri"/>
                <a:ea typeface="Calibri"/>
                <a:cs typeface="Calibri"/>
                <a:sym typeface="Calibri"/>
              </a:defRPr>
            </a:lvl4pPr>
            <a:lvl5pPr marL="2286000" marR="0" lvl="4" indent="-347979" algn="l" rtl="0">
              <a:lnSpc>
                <a:spcPct val="90000"/>
              </a:lnSpc>
              <a:spcBef>
                <a:spcPts val="400"/>
              </a:spcBef>
              <a:spcAft>
                <a:spcPts val="0"/>
              </a:spcAft>
              <a:buClr>
                <a:srgbClr val="003399"/>
              </a:buClr>
              <a:buSzPts val="1880"/>
              <a:buFont typeface="Noto Sans Symbols"/>
              <a:buChar char="▪"/>
              <a:defRPr sz="20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400"/>
              </a:spcBef>
              <a:spcAft>
                <a:spcPts val="0"/>
              </a:spcAft>
              <a:buClr>
                <a:srgbClr val="003399"/>
              </a:buClr>
              <a:buSzPts val="1600"/>
              <a:buFont typeface="Courier New"/>
              <a:buChar char="o"/>
              <a:defRPr sz="20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1200"/>
              </a:spcBef>
              <a:spcAft>
                <a:spcPts val="0"/>
              </a:spcAft>
              <a:buClr>
                <a:srgbClr val="101820"/>
              </a:buClr>
              <a:buSzPts val="1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1200"/>
              </a:spcBef>
              <a:spcAft>
                <a:spcPts val="0"/>
              </a:spcAft>
              <a:buClr>
                <a:schemeClr val="accent1"/>
              </a:buClr>
              <a:buSzPts val="18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400"/>
              </a:spcBef>
              <a:spcAft>
                <a:spcPts val="400"/>
              </a:spcAft>
              <a:buClr>
                <a:schemeClr val="accent1"/>
              </a:buClr>
              <a:buSzPts val="18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pPr marL="0" indent="0">
              <a:spcBef>
                <a:spcPts val="0"/>
              </a:spcBef>
              <a:buNone/>
            </a:pPr>
            <a:r>
              <a:rPr lang="en-US" sz="3200">
                <a:solidFill>
                  <a:schemeClr val="bg1"/>
                </a:solidFill>
                <a:latin typeface="Arial"/>
              </a:rPr>
              <a:t>When you think of literacy, what words first pop into your head?</a:t>
            </a:r>
            <a:endParaRPr lang="en-US" sz="3200" b="1">
              <a:solidFill>
                <a:schemeClr val="bg1"/>
              </a:solidFill>
              <a:latin typeface="Arial"/>
            </a:endParaRPr>
          </a:p>
        </p:txBody>
      </p:sp>
      <p:pic>
        <p:nvPicPr>
          <p:cNvPr id="8" name="Picture 8" descr="Pictured is a large red question mark.">
            <a:extLst>
              <a:ext uri="{FF2B5EF4-FFF2-40B4-BE49-F238E27FC236}">
                <a16:creationId xmlns:a16="http://schemas.microsoft.com/office/drawing/2014/main" id="{EBFFE7D9-6AA0-34E3-E796-0FADEF5E17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37815" y="4125424"/>
            <a:ext cx="1934308" cy="2051539"/>
          </a:xfrm>
          <a:prstGeom prst="rect">
            <a:avLst/>
          </a:prstGeom>
        </p:spPr>
      </p:pic>
    </p:spTree>
    <p:extLst>
      <p:ext uri="{BB962C8B-B14F-4D97-AF65-F5344CB8AC3E}">
        <p14:creationId xmlns:p14="http://schemas.microsoft.com/office/powerpoint/2010/main" val="378180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C45E-45B0-409F-9839-2A6C17BE2682}"/>
              </a:ext>
            </a:extLst>
          </p:cNvPr>
          <p:cNvSpPr>
            <a:spLocks noGrp="1"/>
          </p:cNvSpPr>
          <p:nvPr>
            <p:ph type="title"/>
          </p:nvPr>
        </p:nvSpPr>
        <p:spPr/>
        <p:txBody>
          <a:bodyPr>
            <a:normAutofit fontScale="90000"/>
          </a:bodyPr>
          <a:lstStyle/>
          <a:p>
            <a:pPr algn="ctr">
              <a:lnSpc>
                <a:spcPct val="90000"/>
              </a:lnSpc>
              <a:spcBef>
                <a:spcPts val="2400"/>
              </a:spcBef>
            </a:pPr>
            <a:br>
              <a:rPr lang="en-US"/>
            </a:br>
            <a:r>
              <a:rPr lang="en-US"/>
              <a:t>Nurturing Early Literacy...Planting a Garden </a:t>
            </a:r>
          </a:p>
          <a:p>
            <a:endParaRPr lang="en-US"/>
          </a:p>
        </p:txBody>
      </p:sp>
      <p:sp>
        <p:nvSpPr>
          <p:cNvPr id="3" name="Text Placeholder 2">
            <a:extLst>
              <a:ext uri="{FF2B5EF4-FFF2-40B4-BE49-F238E27FC236}">
                <a16:creationId xmlns:a16="http://schemas.microsoft.com/office/drawing/2014/main" id="{7A00F715-0497-1D30-2EA5-FEC936D6FB02}"/>
              </a:ext>
            </a:extLst>
          </p:cNvPr>
          <p:cNvSpPr>
            <a:spLocks noGrp="1"/>
          </p:cNvSpPr>
          <p:nvPr>
            <p:ph idx="1"/>
          </p:nvPr>
        </p:nvSpPr>
        <p:spPr>
          <a:xfrm>
            <a:off x="838200" y="1825625"/>
            <a:ext cx="10515600" cy="3148157"/>
          </a:xfrm>
        </p:spPr>
        <p:txBody>
          <a:bodyPr>
            <a:normAutofit/>
          </a:bodyPr>
          <a:lstStyle/>
          <a:p>
            <a:pPr marL="101600" indent="0">
              <a:buNone/>
            </a:pPr>
            <a:endParaRPr lang="en-US" sz="2400"/>
          </a:p>
          <a:p>
            <a:pPr marL="101600" indent="0">
              <a:lnSpc>
                <a:spcPct val="150000"/>
              </a:lnSpc>
              <a:buNone/>
            </a:pPr>
            <a:r>
              <a:rPr lang="en-US">
                <a:latin typeface="Arial"/>
              </a:rPr>
              <a:t>A host of skills comprise literacy</a:t>
            </a:r>
          </a:p>
          <a:p>
            <a:pPr marL="101600" indent="0">
              <a:lnSpc>
                <a:spcPct val="150000"/>
              </a:lnSpc>
              <a:buNone/>
            </a:pPr>
            <a:r>
              <a:rPr lang="en-US">
                <a:latin typeface="Arial"/>
              </a:rPr>
              <a:t>Mom and baby exploring flowering plant</a:t>
            </a:r>
          </a:p>
          <a:p>
            <a:pPr marL="101600" indent="0">
              <a:lnSpc>
                <a:spcPct val="150000"/>
              </a:lnSpc>
              <a:buNone/>
            </a:pPr>
            <a:r>
              <a:rPr lang="en-US">
                <a:latin typeface="Arial"/>
              </a:rPr>
              <a:t>Earliest stage = Like growing this plant</a:t>
            </a:r>
            <a:endParaRPr lang="en-US"/>
          </a:p>
          <a:p>
            <a:pPr algn="ctr"/>
            <a:endParaRPr lang="en-US"/>
          </a:p>
        </p:txBody>
      </p:sp>
      <p:pic>
        <p:nvPicPr>
          <p:cNvPr id="5" name="Picture 5" descr="Picture of a mom and baby exploring a flowering plant. Mom smiles as she assists her child to reach out to touch the flowers by supporting his arm with her hand.">
            <a:extLst>
              <a:ext uri="{FF2B5EF4-FFF2-40B4-BE49-F238E27FC236}">
                <a16:creationId xmlns:a16="http://schemas.microsoft.com/office/drawing/2014/main" id="{8F62CA76-8501-6FCC-1F73-607E069BEB31}"/>
              </a:ext>
            </a:extLst>
          </p:cNvPr>
          <p:cNvPicPr>
            <a:picLocks noChangeAspect="1"/>
          </p:cNvPicPr>
          <p:nvPr/>
        </p:nvPicPr>
        <p:blipFill>
          <a:blip r:embed="rId3"/>
          <a:stretch>
            <a:fillRect/>
          </a:stretch>
        </p:blipFill>
        <p:spPr>
          <a:xfrm>
            <a:off x="7741828" y="2427156"/>
            <a:ext cx="3903230" cy="2415172"/>
          </a:xfrm>
          <a:prstGeom prst="rect">
            <a:avLst/>
          </a:prstGeom>
        </p:spPr>
      </p:pic>
    </p:spTree>
    <p:extLst>
      <p:ext uri="{BB962C8B-B14F-4D97-AF65-F5344CB8AC3E}">
        <p14:creationId xmlns:p14="http://schemas.microsoft.com/office/powerpoint/2010/main" val="119056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buSzPts val="3600"/>
            </a:pPr>
            <a:r>
              <a:rPr lang="en-US"/>
              <a:t>What We Hope to Accomplish</a:t>
            </a:r>
            <a:endParaRPr/>
          </a:p>
        </p:txBody>
      </p:sp>
      <p:sp>
        <p:nvSpPr>
          <p:cNvPr id="114" name="Google Shape;114;p16"/>
          <p:cNvSpPr txBox="1">
            <a:spLocks noGrp="1"/>
          </p:cNvSpPr>
          <p:nvPr>
            <p:ph idx="1"/>
          </p:nvPr>
        </p:nvSpPr>
        <p:spPr>
          <a:xfrm>
            <a:off x="565607" y="1964519"/>
            <a:ext cx="5693791" cy="4528356"/>
          </a:xfrm>
          <a:prstGeom prst="rect">
            <a:avLst/>
          </a:prstGeom>
          <a:noFill/>
          <a:ln>
            <a:noFill/>
          </a:ln>
        </p:spPr>
        <p:txBody>
          <a:bodyPr spcFirstLastPara="1" wrap="square" lIns="45700" tIns="45700" rIns="45700" bIns="45700" anchor="t" anchorCtr="0">
            <a:noAutofit/>
          </a:bodyPr>
          <a:lstStyle/>
          <a:p>
            <a:pPr marL="0" indent="0">
              <a:lnSpc>
                <a:spcPct val="150000"/>
              </a:lnSpc>
              <a:spcBef>
                <a:spcPts val="0"/>
              </a:spcBef>
              <a:buNone/>
            </a:pPr>
            <a:endParaRPr lang="en-US" sz="3200">
              <a:highlight>
                <a:srgbClr val="FFFF00"/>
              </a:highlight>
              <a:latin typeface="Arial"/>
            </a:endParaRPr>
          </a:p>
          <a:p>
            <a:pPr>
              <a:lnSpc>
                <a:spcPct val="150000"/>
              </a:lnSpc>
              <a:spcBef>
                <a:spcPts val="0"/>
              </a:spcBef>
            </a:pPr>
            <a:r>
              <a:rPr lang="en-US" sz="3200">
                <a:latin typeface="Arial"/>
              </a:rPr>
              <a:t>Part I -  Lay groundwork</a:t>
            </a:r>
            <a:endParaRPr lang="en-US" sz="3600"/>
          </a:p>
          <a:p>
            <a:pPr>
              <a:lnSpc>
                <a:spcPct val="150000"/>
              </a:lnSpc>
              <a:spcBef>
                <a:spcPts val="0"/>
              </a:spcBef>
            </a:pPr>
            <a:r>
              <a:rPr lang="en-US" sz="3200">
                <a:latin typeface="Arial"/>
              </a:rPr>
              <a:t>Part II –  Explore applications</a:t>
            </a:r>
          </a:p>
          <a:p>
            <a:pPr marL="0" indent="0">
              <a:lnSpc>
                <a:spcPct val="150000"/>
              </a:lnSpc>
              <a:spcBef>
                <a:spcPts val="0"/>
              </a:spcBef>
              <a:buNone/>
            </a:pPr>
            <a:endParaRPr lang="en-US" sz="3200">
              <a:latin typeface="Arial"/>
            </a:endParaRPr>
          </a:p>
          <a:p>
            <a:pPr marL="548640" lvl="1">
              <a:lnSpc>
                <a:spcPct val="150000"/>
              </a:lnSpc>
              <a:spcBef>
                <a:spcPts val="0"/>
              </a:spcBef>
            </a:pPr>
            <a:endParaRPr lang="en-US" sz="2800">
              <a:highlight>
                <a:srgbClr val="FFFF00"/>
              </a:highlight>
              <a:latin typeface="Arial"/>
            </a:endParaRPr>
          </a:p>
          <a:p>
            <a:pPr marL="91440" indent="-127000" algn="ctr">
              <a:lnSpc>
                <a:spcPct val="100000"/>
              </a:lnSpc>
              <a:spcBef>
                <a:spcPts val="2400"/>
              </a:spcBef>
            </a:pPr>
            <a:endParaRPr lang="en-US"/>
          </a:p>
        </p:txBody>
      </p:sp>
      <p:pic>
        <p:nvPicPr>
          <p:cNvPr id="3" name="Picture 3" descr="Pictured here is an infant on her hands and knees visually exploring a simple picture of an elephant in a book.">
            <a:extLst>
              <a:ext uri="{FF2B5EF4-FFF2-40B4-BE49-F238E27FC236}">
                <a16:creationId xmlns:a16="http://schemas.microsoft.com/office/drawing/2014/main" id="{7F34BB23-2A68-D8FB-50FE-04744EA3FE41}"/>
              </a:ext>
            </a:extLst>
          </p:cNvPr>
          <p:cNvPicPr>
            <a:picLocks noChangeAspect="1"/>
          </p:cNvPicPr>
          <p:nvPr/>
        </p:nvPicPr>
        <p:blipFill>
          <a:blip r:embed="rId3"/>
          <a:stretch>
            <a:fillRect/>
          </a:stretch>
        </p:blipFill>
        <p:spPr>
          <a:xfrm>
            <a:off x="6419194" y="2043354"/>
            <a:ext cx="4621923" cy="3073465"/>
          </a:xfrm>
          <a:prstGeom prst="rect">
            <a:avLst/>
          </a:prstGeom>
        </p:spPr>
      </p:pic>
    </p:spTree>
    <p:extLst>
      <p:ext uri="{BB962C8B-B14F-4D97-AF65-F5344CB8AC3E}">
        <p14:creationId xmlns:p14="http://schemas.microsoft.com/office/powerpoint/2010/main" val="85030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lgn="ctr">
              <a:buSzPts val="3600"/>
            </a:pPr>
            <a:r>
              <a:rPr lang="en-US"/>
              <a:t>What We Hope to Accomplish Today</a:t>
            </a:r>
            <a:endParaRPr/>
          </a:p>
        </p:txBody>
      </p:sp>
      <p:sp>
        <p:nvSpPr>
          <p:cNvPr id="114" name="Google Shape;114;p16"/>
          <p:cNvSpPr txBox="1">
            <a:spLocks noGrp="1"/>
          </p:cNvSpPr>
          <p:nvPr>
            <p:ph idx="1"/>
          </p:nvPr>
        </p:nvSpPr>
        <p:spPr>
          <a:xfrm>
            <a:off x="392783" y="1986974"/>
            <a:ext cx="11406433" cy="3801468"/>
          </a:xfrm>
          <a:prstGeom prst="rect">
            <a:avLst/>
          </a:prstGeom>
          <a:noFill/>
          <a:ln>
            <a:noFill/>
          </a:ln>
        </p:spPr>
        <p:txBody>
          <a:bodyPr spcFirstLastPara="1" wrap="square" lIns="45700" tIns="45700" rIns="45700" bIns="45700" anchor="t" anchorCtr="0">
            <a:noAutofit/>
          </a:bodyPr>
          <a:lstStyle/>
          <a:p>
            <a:pPr>
              <a:lnSpc>
                <a:spcPct val="100000"/>
              </a:lnSpc>
              <a:spcBef>
                <a:spcPts val="2400"/>
              </a:spcBef>
            </a:pPr>
            <a:r>
              <a:rPr lang="en-US">
                <a:latin typeface="Arial"/>
                <a:cs typeface="Arial"/>
              </a:rPr>
              <a:t>Traditional definition of literacy vs. expanded definition</a:t>
            </a:r>
          </a:p>
          <a:p>
            <a:pPr>
              <a:lnSpc>
                <a:spcPct val="100000"/>
              </a:lnSpc>
              <a:spcBef>
                <a:spcPts val="2400"/>
              </a:spcBef>
            </a:pPr>
            <a:r>
              <a:rPr lang="en-US">
                <a:latin typeface="Arial" panose="020B0604020202020204" pitchFamily="34" charset="0"/>
                <a:cs typeface="Arial" panose="020B0604020202020204" pitchFamily="34" charset="0"/>
              </a:rPr>
              <a:t>12 major components of the earliest stage of literacy as in </a:t>
            </a:r>
            <a:r>
              <a:rPr lang="en-US" err="1">
                <a:latin typeface="Arial" panose="020B0604020202020204" pitchFamily="34" charset="0"/>
                <a:cs typeface="Arial" panose="020B0604020202020204" pitchFamily="34" charset="0"/>
              </a:rPr>
              <a:t>Laptime</a:t>
            </a:r>
            <a:r>
              <a:rPr lang="en-US">
                <a:latin typeface="Arial" panose="020B0604020202020204" pitchFamily="34" charset="0"/>
                <a:cs typeface="Arial" panose="020B0604020202020204" pitchFamily="34" charset="0"/>
              </a:rPr>
              <a:t> and Lullabies </a:t>
            </a:r>
          </a:p>
          <a:p>
            <a:pPr>
              <a:lnSpc>
                <a:spcPct val="100000"/>
              </a:lnSpc>
              <a:spcBef>
                <a:spcPts val="2400"/>
              </a:spcBef>
            </a:pPr>
            <a:r>
              <a:rPr lang="en-US">
                <a:latin typeface="Arial" panose="020B0604020202020204" pitchFamily="34" charset="0"/>
                <a:cs typeface="Arial" panose="020B0604020202020204" pitchFamily="34" charset="0"/>
              </a:rPr>
              <a:t>New early literacy ideas to apply with your team and through families</a:t>
            </a:r>
          </a:p>
          <a:p>
            <a:pPr>
              <a:lnSpc>
                <a:spcPct val="100000"/>
              </a:lnSpc>
              <a:spcBef>
                <a:spcPts val="2400"/>
              </a:spcBef>
            </a:pPr>
            <a:r>
              <a:rPr lang="en-US">
                <a:latin typeface="Arial" panose="020B0604020202020204" pitchFamily="34" charset="0"/>
                <a:cs typeface="Arial" panose="020B0604020202020204" pitchFamily="34" charset="0"/>
              </a:rPr>
              <a:t>Parts of the </a:t>
            </a:r>
            <a:r>
              <a:rPr lang="en-US" err="1">
                <a:latin typeface="Arial" panose="020B0604020202020204" pitchFamily="34" charset="0"/>
                <a:cs typeface="Arial" panose="020B0604020202020204" pitchFamily="34" charset="0"/>
              </a:rPr>
              <a:t>Laptime</a:t>
            </a:r>
            <a:r>
              <a:rPr lang="en-US">
                <a:latin typeface="Arial" panose="020B0604020202020204" pitchFamily="34" charset="0"/>
                <a:cs typeface="Arial" panose="020B0604020202020204" pitchFamily="34" charset="0"/>
              </a:rPr>
              <a:t> and Lullabies Kit and how to access the kit</a:t>
            </a:r>
          </a:p>
        </p:txBody>
      </p:sp>
    </p:spTree>
  </p:cSld>
  <p:clrMapOvr>
    <a:masterClrMapping/>
  </p:clrMapOvr>
</p:sld>
</file>

<file path=ppt/theme/theme1.xml><?xml version="1.0" encoding="utf-8"?>
<a:theme xmlns:a="http://schemas.openxmlformats.org/drawingml/2006/main" name="Office Theme">
  <a:themeElements>
    <a:clrScheme name="Access Academy">
      <a:dk1>
        <a:srgbClr val="1F1C1E"/>
      </a:dk1>
      <a:lt1>
        <a:srgbClr val="FFFFFF"/>
      </a:lt1>
      <a:dk2>
        <a:srgbClr val="1F1C1E"/>
      </a:dk2>
      <a:lt2>
        <a:srgbClr val="FFFFFF"/>
      </a:lt2>
      <a:accent1>
        <a:srgbClr val="49ACBB"/>
      </a:accent1>
      <a:accent2>
        <a:srgbClr val="F8A535"/>
      </a:accent2>
      <a:accent3>
        <a:srgbClr val="E10C5A"/>
      </a:accent3>
      <a:accent4>
        <a:srgbClr val="49ACBB"/>
      </a:accent4>
      <a:accent5>
        <a:srgbClr val="F8A535"/>
      </a:accent5>
      <a:accent6>
        <a:srgbClr val="E10C5A"/>
      </a:accent6>
      <a:hlink>
        <a:srgbClr val="49ACBB"/>
      </a:hlink>
      <a:folHlink>
        <a:srgbClr val="743F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 Academy PowerPoint Slide Deck - Dark Grey -2022.pptx  -  Read-Only" id="{44D97F10-7E51-4CE0-BD97-EB326FE96DB7}" vid="{7377E3E7-79CA-409D-A6C5-A3A7B3266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4CB5B005916A469C68B1F32A71972C" ma:contentTypeVersion="23" ma:contentTypeDescription="Create a new document." ma:contentTypeScope="" ma:versionID="bc234a3cf05d039676245fe30b68900e">
  <xsd:schema xmlns:xsd="http://www.w3.org/2001/XMLSchema" xmlns:xs="http://www.w3.org/2001/XMLSchema" xmlns:p="http://schemas.microsoft.com/office/2006/metadata/properties" xmlns:ns2="cd26f99b-5fa5-4944-bb1a-9ecd46c6c38d" xmlns:ns3="fce825ed-7c14-4f10-9173-4eee87276b5e" targetNamespace="http://schemas.microsoft.com/office/2006/metadata/properties" ma:root="true" ma:fieldsID="5dfb332363d6cd5150c777616736d920" ns2:_="" ns3:_="">
    <xsd:import namespace="cd26f99b-5fa5-4944-bb1a-9ecd46c6c38d"/>
    <xsd:import namespace="fce825ed-7c14-4f10-9173-4eee87276b5e"/>
    <xsd:element name="properties">
      <xsd:complexType>
        <xsd:sequence>
          <xsd:element name="documentManagement">
            <xsd:complexType>
              <xsd:all>
                <xsd:element ref="ns2:DateofEvent" minOccurs="0"/>
                <xsd:element ref="ns2:MediaServiceMetadata" minOccurs="0"/>
                <xsd:element ref="ns2:MediaServiceFastMetadata" minOccurs="0"/>
                <xsd:element ref="ns2:_Flow_SignoffStatu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Bucket"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6f99b-5fa5-4944-bb1a-9ecd46c6c38d" elementFormDefault="qualified">
    <xsd:import namespace="http://schemas.microsoft.com/office/2006/documentManagement/types"/>
    <xsd:import namespace="http://schemas.microsoft.com/office/infopath/2007/PartnerControls"/>
    <xsd:element name="DateofEvent" ma:index="8" nillable="true" ma:displayName="Date of Event" ma:format="DateTime" ma:internalName="DateofEvent">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_Flow_SignoffStatus" ma:index="11" nillable="true" ma:displayName="Sign-off status" ma:internalName="Sign_x002d_off_x0020_status">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Bucket" ma:index="23" nillable="true" ma:displayName="Bucket" ma:format="Dropdown" ma:internalName="Bucket">
      <xsd:simpleType>
        <xsd:restriction base="dms:Choice">
          <xsd:enumeration value="AA"/>
          <xsd:enumeration value="AA(H)"/>
          <xsd:enumeration value="CC"/>
          <xsd:enumeration value="EA"/>
          <xsd:enumeration value="EOT"/>
          <xsd:enumeration value="FC"/>
          <xsd:enumeration value="PS"/>
          <xsd:enumeration value="Tai"/>
          <xsd:enumeration value="VA"/>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ac181ec-6c34-4630-9754-a2a661e894c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e825ed-7c14-4f10-9173-4eee87276b5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e2c59e8-7cf2-4cab-bbe4-5caecee85947}" ma:internalName="TaxCatchAll" ma:showField="CatchAllData" ma:web="fce825ed-7c14-4f10-9173-4eee87276b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ce825ed-7c14-4f10-9173-4eee87276b5e">
      <UserInfo>
        <DisplayName>Leanne Grillot</DisplayName>
        <AccountId>13</AccountId>
        <AccountType/>
      </UserInfo>
      <UserInfo>
        <DisplayName>Jeff Schwartz</DisplayName>
        <AccountId>12</AccountId>
        <AccountType/>
      </UserInfo>
      <UserInfo>
        <DisplayName>Amy Campbell</DisplayName>
        <AccountId>15</AccountId>
        <AccountType/>
      </UserInfo>
      <UserInfo>
        <DisplayName>Leslie Weilbacher</DisplayName>
        <AccountId>16</AccountId>
        <AccountType/>
      </UserInfo>
      <UserInfo>
        <DisplayName>Scott Hegle</DisplayName>
        <AccountId>19</AccountId>
        <AccountType/>
      </UserInfo>
      <UserInfo>
        <DisplayName>Erin Weaver</DisplayName>
        <AccountId>161</AccountId>
        <AccountType/>
      </UserInfo>
    </SharedWithUsers>
    <TaxCatchAll xmlns="fce825ed-7c14-4f10-9173-4eee87276b5e" xsi:nil="true"/>
    <lcf76f155ced4ddcb4097134ff3c332f xmlns="cd26f99b-5fa5-4944-bb1a-9ecd46c6c38d">
      <Terms xmlns="http://schemas.microsoft.com/office/infopath/2007/PartnerControls"/>
    </lcf76f155ced4ddcb4097134ff3c332f>
    <_Flow_SignoffStatus xmlns="cd26f99b-5fa5-4944-bb1a-9ecd46c6c38d" xsi:nil="true"/>
    <Bucket xmlns="cd26f99b-5fa5-4944-bb1a-9ecd46c6c38d" xsi:nil="true"/>
    <DateofEvent xmlns="cd26f99b-5fa5-4944-bb1a-9ecd46c6c38d" xsi:nil="true"/>
  </documentManagement>
</p:properties>
</file>

<file path=customXml/itemProps1.xml><?xml version="1.0" encoding="utf-8"?>
<ds:datastoreItem xmlns:ds="http://schemas.openxmlformats.org/officeDocument/2006/customXml" ds:itemID="{3AE7EBE7-8F66-4ECB-89EB-F4CC06D11823}">
  <ds:schemaRefs>
    <ds:schemaRef ds:uri="http://schemas.microsoft.com/sharepoint/v3/contenttype/forms"/>
  </ds:schemaRefs>
</ds:datastoreItem>
</file>

<file path=customXml/itemProps2.xml><?xml version="1.0" encoding="utf-8"?>
<ds:datastoreItem xmlns:ds="http://schemas.openxmlformats.org/officeDocument/2006/customXml" ds:itemID="{D7C1A1C9-2253-4911-9426-A41D57019563}">
  <ds:schemaRefs>
    <ds:schemaRef ds:uri="cd26f99b-5fa5-4944-bb1a-9ecd46c6c38d"/>
    <ds:schemaRef ds:uri="fce825ed-7c14-4f10-9173-4eee87276b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F2A4B1-2C33-4311-B6E9-A747421F5CBA}">
  <ds:schemaRefs>
    <ds:schemaRef ds:uri="2f15a039-7a46-4dda-930d-68d728b59dca"/>
    <ds:schemaRef ds:uri="88942c32-978e-4cd5-91e5-efdc5cee9dbd"/>
    <ds:schemaRef ds:uri="cd26f99b-5fa5-4944-bb1a-9ecd46c6c38d"/>
    <ds:schemaRef ds:uri="fce825ed-7c14-4f10-9173-4eee87276b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Access Academy PowerPoint Slide Deck - Dark Grey -2022</Template>
  <Application>Microsoft Office PowerPoint</Application>
  <PresentationFormat>Widescreen</PresentationFormat>
  <Slides>47</Slides>
  <Notes>47</Notes>
  <HiddenSlides>1</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Laptime and Lullabies  Sharing the Joys of Literacy with Infants, Toddlers and Very Young Children Who are Blind or Have Low Vision - Part I</vt:lpstr>
      <vt:lpstr>Presenters</vt:lpstr>
      <vt:lpstr>A Warm Welcome to Laptime and Lullabies!</vt:lpstr>
      <vt:lpstr>Learning Objectives</vt:lpstr>
      <vt:lpstr>Poll Question 1</vt:lpstr>
      <vt:lpstr>In the Chat</vt:lpstr>
      <vt:lpstr> Nurturing Early Literacy...Planting a Garden  </vt:lpstr>
      <vt:lpstr>What We Hope to Accomplish</vt:lpstr>
      <vt:lpstr>What We Hope to Accomplish Today</vt:lpstr>
      <vt:lpstr>What is Literacy</vt:lpstr>
      <vt:lpstr>  Laptime and Lullabies Parent Handbook 12 Major Components  Poll Question 2 k 12 Major Components </vt:lpstr>
      <vt:lpstr>Laptime and Lullabies Parent Handbook 12 Major Components</vt:lpstr>
      <vt:lpstr>Social Aspects</vt:lpstr>
      <vt:lpstr>Establish Relationships</vt:lpstr>
      <vt:lpstr> Establish Relationships </vt:lpstr>
      <vt:lpstr>Share Conversations</vt:lpstr>
      <vt:lpstr>Share Conversations   </vt:lpstr>
      <vt:lpstr>Sensory Areas </vt:lpstr>
      <vt:lpstr>Focus on Vision </vt:lpstr>
      <vt:lpstr>  Focus on Vision </vt:lpstr>
      <vt:lpstr>Grow Listening Skills   “Young Children learn concretely by doing—feeling, touching, exploring. After they build this foundation, they can learn by listening, recalling and processing those experiences mentally.”   (Jalongo, 2008)</vt:lpstr>
      <vt:lpstr>Grow Listening Skills</vt:lpstr>
      <vt:lpstr>Enhance Touch   “…touch is about physical contact between children and their caregivers and peers, and about providing young children with tactile experiences of the world around them. Both kinds of touch are absolutely essential.”   (Carlson, 2006)</vt:lpstr>
      <vt:lpstr>Enhance Touch</vt:lpstr>
      <vt:lpstr>Understanding the World </vt:lpstr>
      <vt:lpstr> Partner in Play   "Through play, children learn vocabulary, concepts, a variety of abilities, self-confidence, motivation, and an awareness of the needs of others. These factors are just as important in learning to read as the ability to recognize letters and sounds.”    (Zigler, Singer &amp; Bishop-Josef, 2004) </vt:lpstr>
      <vt:lpstr> Partner in Play </vt:lpstr>
      <vt:lpstr>Explore the World  “As [a] child explores, she adds to her experiences, increasing the range and completeness of her concepts. These will be the foundation for the meaning she brings to stories she hears and to all reading and writing.”   (Wright &amp; Stratton, 2007) </vt:lpstr>
      <vt:lpstr> Explore the World </vt:lpstr>
      <vt:lpstr>Moving Toward Reading</vt:lpstr>
      <vt:lpstr>Read Together</vt:lpstr>
      <vt:lpstr>Read Together (cont.)</vt:lpstr>
      <vt:lpstr>Investigate Books </vt:lpstr>
      <vt:lpstr>Investigate Books</vt:lpstr>
      <vt:lpstr>Moving Toward Writing</vt:lpstr>
      <vt:lpstr>Discover Symbols</vt:lpstr>
      <vt:lpstr>Discover Symbols (cont.)</vt:lpstr>
      <vt:lpstr>Experiment With Tools</vt:lpstr>
      <vt:lpstr>Experiment With Tools (cont.)</vt:lpstr>
      <vt:lpstr>Building a Literacy Team It Takes a Village!</vt:lpstr>
      <vt:lpstr>Team Up for Literacy</vt:lpstr>
      <vt:lpstr>Team-Up for Literacy</vt:lpstr>
      <vt:lpstr>Laptime and Lullabies Additional Pieces - Handbook</vt:lpstr>
      <vt:lpstr> Additional Pieces - Storybooks </vt:lpstr>
      <vt:lpstr>READY FOR SOME MORE “THINKING OUTSIDE THE BOOK”?</vt:lpstr>
      <vt:lpstr>Join us for Laptime and Lullabies: Part II  June 6, 2023</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Laptime and Lullabies Sharing the Joys of Literacy with Infants, Toddlers and Very Young Children Who are Blind or Have Low Vision - Part I</dc:title>
  <dc:creator>Leslie Weilbacher</dc:creator>
  <cp:revision>1</cp:revision>
  <dcterms:created xsi:type="dcterms:W3CDTF">2023-04-07T22:18:59Z</dcterms:created>
  <dcterms:modified xsi:type="dcterms:W3CDTF">2023-04-25T17:29:55Z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0x010100F5FC7A3BFF448A4BA18EA5467F8A84FF</vt:lpwstr>
  </property>
  <property fmtid="{D5CDD505-2E9C-101B-9397-08002B2CF9AE}" pid="3" name="MediaServiceImageTags">
    <vt:lpwstr/>
  </property>
</Properties>
</file>