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54"/>
  </p:notesMasterIdLst>
  <p:sldIdLst>
    <p:sldId id="284" r:id="rId5"/>
    <p:sldId id="285" r:id="rId6"/>
    <p:sldId id="702" r:id="rId7"/>
    <p:sldId id="405" r:id="rId8"/>
    <p:sldId id="712" r:id="rId9"/>
    <p:sldId id="713" r:id="rId10"/>
    <p:sldId id="257" r:id="rId11"/>
    <p:sldId id="698" r:id="rId12"/>
    <p:sldId id="697" r:id="rId13"/>
    <p:sldId id="696" r:id="rId14"/>
    <p:sldId id="709" r:id="rId15"/>
    <p:sldId id="700" r:id="rId16"/>
    <p:sldId id="699" r:id="rId17"/>
    <p:sldId id="688" r:id="rId18"/>
    <p:sldId id="684" r:id="rId19"/>
    <p:sldId id="687" r:id="rId20"/>
    <p:sldId id="708" r:id="rId21"/>
    <p:sldId id="685" r:id="rId22"/>
    <p:sldId id="710" r:id="rId23"/>
    <p:sldId id="412" r:id="rId24"/>
    <p:sldId id="703" r:id="rId25"/>
    <p:sldId id="419" r:id="rId26"/>
    <p:sldId id="411" r:id="rId27"/>
    <p:sldId id="414" r:id="rId28"/>
    <p:sldId id="714" r:id="rId29"/>
    <p:sldId id="417" r:id="rId30"/>
    <p:sldId id="345" r:id="rId31"/>
    <p:sldId id="671" r:id="rId32"/>
    <p:sldId id="434" r:id="rId33"/>
    <p:sldId id="715" r:id="rId34"/>
    <p:sldId id="364" r:id="rId35"/>
    <p:sldId id="307" r:id="rId36"/>
    <p:sldId id="705" r:id="rId37"/>
    <p:sldId id="423" r:id="rId38"/>
    <p:sldId id="425" r:id="rId39"/>
    <p:sldId id="428" r:id="rId40"/>
    <p:sldId id="611" r:id="rId41"/>
    <p:sldId id="716" r:id="rId42"/>
    <p:sldId id="308" r:id="rId43"/>
    <p:sldId id="341" r:id="rId44"/>
    <p:sldId id="646" r:id="rId45"/>
    <p:sldId id="689" r:id="rId46"/>
    <p:sldId id="418" r:id="rId47"/>
    <p:sldId id="711" r:id="rId48"/>
    <p:sldId id="651" r:id="rId49"/>
    <p:sldId id="706" r:id="rId50"/>
    <p:sldId id="691" r:id="rId51"/>
    <p:sldId id="707" r:id="rId52"/>
    <p:sldId id="652" r:id="rId5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san Osterhaus" initials="SO" lastIdx="8" clrIdx="0">
    <p:extLst>
      <p:ext uri="{19B8F6BF-5375-455C-9EA6-DF929625EA0E}">
        <p15:presenceInfo xmlns:p15="http://schemas.microsoft.com/office/powerpoint/2012/main" userId="S-1-5-21-1241129336-295530812-1234779376-11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546A"/>
    <a:srgbClr val="4BF0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69" autoAdjust="0"/>
    <p:restoredTop sz="86581" autoAdjust="0"/>
  </p:normalViewPr>
  <p:slideViewPr>
    <p:cSldViewPr snapToGrid="0">
      <p:cViewPr varScale="1">
        <p:scale>
          <a:sx n="62" d="100"/>
          <a:sy n="62" d="100"/>
        </p:scale>
        <p:origin x="1140" y="72"/>
      </p:cViewPr>
      <p:guideLst/>
    </p:cSldViewPr>
  </p:slideViewPr>
  <p:outlineViewPr>
    <p:cViewPr>
      <p:scale>
        <a:sx n="33" d="100"/>
        <a:sy n="33" d="100"/>
      </p:scale>
      <p:origin x="0" y="0"/>
    </p:cViewPr>
  </p:outlineViewPr>
  <p:notesTextViewPr>
    <p:cViewPr>
      <p:scale>
        <a:sx n="200" d="100"/>
        <a:sy n="200" d="100"/>
      </p:scale>
      <p:origin x="0" y="0"/>
    </p:cViewPr>
  </p:notesTextViewPr>
  <p:sorterViewPr>
    <p:cViewPr varScale="1">
      <p:scale>
        <a:sx n="100" d="100"/>
        <a:sy n="100" d="100"/>
      </p:scale>
      <p:origin x="0" y="-1917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commentAuthors" Target="commen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heme" Target="theme/theme1.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992D52D-F917-4B37-A79D-E14D4067C755}" type="datetimeFigureOut">
              <a:rPr lang="en-US" smtClean="0"/>
              <a:t>2/4/2025</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0A964EE-D281-4B3C-847A-FF4D6816F825}" type="slidenum">
              <a:rPr lang="en-US" smtClean="0"/>
              <a:t>‹#›</a:t>
            </a:fld>
            <a:endParaRPr lang="en-US" dirty="0"/>
          </a:p>
        </p:txBody>
      </p:sp>
    </p:spTree>
    <p:extLst>
      <p:ext uri="{BB962C8B-B14F-4D97-AF65-F5344CB8AC3E}">
        <p14:creationId xmlns:p14="http://schemas.microsoft.com/office/powerpoint/2010/main" val="67006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p>
        </p:txBody>
      </p:sp>
      <p:sp>
        <p:nvSpPr>
          <p:cNvPr id="4" name="Slide Number Placeholder 3"/>
          <p:cNvSpPr>
            <a:spLocks noGrp="1"/>
          </p:cNvSpPr>
          <p:nvPr>
            <p:ph type="sldNum" sz="quarter" idx="10"/>
          </p:nvPr>
        </p:nvSpPr>
        <p:spPr/>
        <p:txBody>
          <a:bodyPr/>
          <a:lstStyle/>
          <a:p>
            <a:fld id="{60A964EE-D281-4B3C-847A-FF4D6816F825}" type="slidenum">
              <a:rPr lang="en-US" smtClean="0"/>
              <a:t>1</a:t>
            </a:fld>
            <a:endParaRPr lang="en-US" dirty="0"/>
          </a:p>
        </p:txBody>
      </p:sp>
    </p:spTree>
    <p:extLst>
      <p:ext uri="{BB962C8B-B14F-4D97-AF65-F5344CB8AC3E}">
        <p14:creationId xmlns:p14="http://schemas.microsoft.com/office/powerpoint/2010/main" val="19890682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A964EE-D281-4B3C-847A-FF4D6816F825}" type="slidenum">
              <a:rPr lang="en-US" smtClean="0"/>
              <a:t>12</a:t>
            </a:fld>
            <a:endParaRPr lang="en-US" dirty="0"/>
          </a:p>
        </p:txBody>
      </p:sp>
    </p:spTree>
    <p:extLst>
      <p:ext uri="{BB962C8B-B14F-4D97-AF65-F5344CB8AC3E}">
        <p14:creationId xmlns:p14="http://schemas.microsoft.com/office/powerpoint/2010/main" val="4401939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A964EE-D281-4B3C-847A-FF4D6816F825}" type="slidenum">
              <a:rPr lang="en-US" smtClean="0"/>
              <a:t>13</a:t>
            </a:fld>
            <a:endParaRPr lang="en-US" dirty="0"/>
          </a:p>
        </p:txBody>
      </p:sp>
    </p:spTree>
    <p:extLst>
      <p:ext uri="{BB962C8B-B14F-4D97-AF65-F5344CB8AC3E}">
        <p14:creationId xmlns:p14="http://schemas.microsoft.com/office/powerpoint/2010/main" val="4894947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A964EE-D281-4B3C-847A-FF4D6816F825}" type="slidenum">
              <a:rPr lang="en-US" smtClean="0"/>
              <a:t>14</a:t>
            </a:fld>
            <a:endParaRPr lang="en-US" dirty="0"/>
          </a:p>
        </p:txBody>
      </p:sp>
    </p:spTree>
    <p:extLst>
      <p:ext uri="{BB962C8B-B14F-4D97-AF65-F5344CB8AC3E}">
        <p14:creationId xmlns:p14="http://schemas.microsoft.com/office/powerpoint/2010/main" val="23264453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73526F25-61D6-F4F4-9494-FB04C030F22E}"/>
              </a:ext>
            </a:extLst>
          </p:cNvPr>
          <p:cNvSpPr>
            <a:spLocks noGrp="1"/>
          </p:cNvSpPr>
          <p:nvPr>
            <p:ph type="body" idx="1"/>
          </p:nvPr>
        </p:nvSpPr>
        <p:spPr/>
        <p:txBody>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highlight>
                <a:srgbClr val="FFFFFF"/>
              </a:highlight>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60A964EE-D281-4B3C-847A-FF4D6816F825}" type="slidenum">
              <a:rPr lang="en-US" smtClean="0"/>
              <a:t>16</a:t>
            </a:fld>
            <a:endParaRPr lang="en-US" dirty="0"/>
          </a:p>
        </p:txBody>
      </p:sp>
    </p:spTree>
    <p:extLst>
      <p:ext uri="{BB962C8B-B14F-4D97-AF65-F5344CB8AC3E}">
        <p14:creationId xmlns:p14="http://schemas.microsoft.com/office/powerpoint/2010/main" val="12566873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329673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A964EE-D281-4B3C-847A-FF4D6816F825}" type="slidenum">
              <a:rPr lang="en-US" smtClean="0"/>
              <a:t>20</a:t>
            </a:fld>
            <a:endParaRPr lang="en-US" dirty="0"/>
          </a:p>
        </p:txBody>
      </p:sp>
    </p:spTree>
    <p:extLst>
      <p:ext uri="{BB962C8B-B14F-4D97-AF65-F5344CB8AC3E}">
        <p14:creationId xmlns:p14="http://schemas.microsoft.com/office/powerpoint/2010/main" val="3761783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A964EE-D281-4B3C-847A-FF4D6816F825}" type="slidenum">
              <a:rPr lang="en-US" smtClean="0"/>
              <a:t>21</a:t>
            </a:fld>
            <a:endParaRPr lang="en-US" dirty="0"/>
          </a:p>
        </p:txBody>
      </p:sp>
    </p:spTree>
    <p:extLst>
      <p:ext uri="{BB962C8B-B14F-4D97-AF65-F5344CB8AC3E}">
        <p14:creationId xmlns:p14="http://schemas.microsoft.com/office/powerpoint/2010/main" val="32304764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A964EE-D281-4B3C-847A-FF4D6816F825}" type="slidenum">
              <a:rPr lang="en-US" smtClean="0"/>
              <a:t>22</a:t>
            </a:fld>
            <a:endParaRPr lang="en-US" dirty="0"/>
          </a:p>
        </p:txBody>
      </p:sp>
    </p:spTree>
    <p:extLst>
      <p:ext uri="{BB962C8B-B14F-4D97-AF65-F5344CB8AC3E}">
        <p14:creationId xmlns:p14="http://schemas.microsoft.com/office/powerpoint/2010/main" val="4053495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p>
        </p:txBody>
      </p:sp>
      <p:sp>
        <p:nvSpPr>
          <p:cNvPr id="4" name="Slide Number Placeholder 3"/>
          <p:cNvSpPr>
            <a:spLocks noGrp="1"/>
          </p:cNvSpPr>
          <p:nvPr>
            <p:ph type="sldNum" sz="quarter" idx="10"/>
          </p:nvPr>
        </p:nvSpPr>
        <p:spPr/>
        <p:txBody>
          <a:bodyPr/>
          <a:lstStyle/>
          <a:p>
            <a:fld id="{60A964EE-D281-4B3C-847A-FF4D6816F825}" type="slidenum">
              <a:rPr lang="en-US" smtClean="0"/>
              <a:t>2</a:t>
            </a:fld>
            <a:endParaRPr lang="en-US" dirty="0"/>
          </a:p>
        </p:txBody>
      </p:sp>
    </p:spTree>
    <p:extLst>
      <p:ext uri="{BB962C8B-B14F-4D97-AF65-F5344CB8AC3E}">
        <p14:creationId xmlns:p14="http://schemas.microsoft.com/office/powerpoint/2010/main" val="19376339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A964EE-D281-4B3C-847A-FF4D6816F825}" type="slidenum">
              <a:rPr lang="en-US" smtClean="0"/>
              <a:t>23</a:t>
            </a:fld>
            <a:endParaRPr lang="en-US" dirty="0"/>
          </a:p>
        </p:txBody>
      </p:sp>
    </p:spTree>
    <p:extLst>
      <p:ext uri="{BB962C8B-B14F-4D97-AF65-F5344CB8AC3E}">
        <p14:creationId xmlns:p14="http://schemas.microsoft.com/office/powerpoint/2010/main" val="17489003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928499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A964EE-D281-4B3C-847A-FF4D6816F825}" type="slidenum">
              <a:rPr lang="en-US" smtClean="0"/>
              <a:t>26</a:t>
            </a:fld>
            <a:endParaRPr lang="en-US" dirty="0"/>
          </a:p>
        </p:txBody>
      </p:sp>
    </p:spTree>
    <p:extLst>
      <p:ext uri="{BB962C8B-B14F-4D97-AF65-F5344CB8AC3E}">
        <p14:creationId xmlns:p14="http://schemas.microsoft.com/office/powerpoint/2010/main" val="33605115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p>
        </p:txBody>
      </p:sp>
      <p:sp>
        <p:nvSpPr>
          <p:cNvPr id="4" name="Slide Number Placeholder 3"/>
          <p:cNvSpPr>
            <a:spLocks noGrp="1"/>
          </p:cNvSpPr>
          <p:nvPr>
            <p:ph type="sldNum" sz="quarter" idx="5"/>
          </p:nvPr>
        </p:nvSpPr>
        <p:spPr/>
        <p:txBody>
          <a:bodyPr/>
          <a:lstStyle/>
          <a:p>
            <a:fld id="{60A964EE-D281-4B3C-847A-FF4D6816F825}" type="slidenum">
              <a:rPr lang="en-US" smtClean="0"/>
              <a:t>27</a:t>
            </a:fld>
            <a:endParaRPr lang="en-US" dirty="0"/>
          </a:p>
        </p:txBody>
      </p:sp>
    </p:spTree>
    <p:extLst>
      <p:ext uri="{BB962C8B-B14F-4D97-AF65-F5344CB8AC3E}">
        <p14:creationId xmlns:p14="http://schemas.microsoft.com/office/powerpoint/2010/main" val="1079963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A964EE-D281-4B3C-847A-FF4D6816F825}" type="slidenum">
              <a:rPr lang="en-US" smtClean="0"/>
              <a:t>28</a:t>
            </a:fld>
            <a:endParaRPr lang="en-US" dirty="0"/>
          </a:p>
        </p:txBody>
      </p:sp>
    </p:spTree>
    <p:extLst>
      <p:ext uri="{BB962C8B-B14F-4D97-AF65-F5344CB8AC3E}">
        <p14:creationId xmlns:p14="http://schemas.microsoft.com/office/powerpoint/2010/main" val="16388210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p>
        </p:txBody>
      </p:sp>
      <p:sp>
        <p:nvSpPr>
          <p:cNvPr id="4" name="Slide Number Placeholder 3"/>
          <p:cNvSpPr>
            <a:spLocks noGrp="1"/>
          </p:cNvSpPr>
          <p:nvPr>
            <p:ph type="sldNum" sz="quarter" idx="10"/>
          </p:nvPr>
        </p:nvSpPr>
        <p:spPr/>
        <p:txBody>
          <a:bodyPr/>
          <a:lstStyle/>
          <a:p>
            <a:fld id="{60A964EE-D281-4B3C-847A-FF4D6816F825}" type="slidenum">
              <a:rPr lang="en-US" smtClean="0"/>
              <a:t>29</a:t>
            </a:fld>
            <a:endParaRPr lang="en-US" dirty="0"/>
          </a:p>
        </p:txBody>
      </p:sp>
    </p:spTree>
    <p:extLst>
      <p:ext uri="{BB962C8B-B14F-4D97-AF65-F5344CB8AC3E}">
        <p14:creationId xmlns:p14="http://schemas.microsoft.com/office/powerpoint/2010/main" val="31568622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p>
        </p:txBody>
      </p:sp>
      <p:sp>
        <p:nvSpPr>
          <p:cNvPr id="4" name="Footer Placeholder 3"/>
          <p:cNvSpPr>
            <a:spLocks noGrp="1"/>
          </p:cNvSpPr>
          <p:nvPr>
            <p:ph type="ftr" sz="quarter" idx="10"/>
          </p:nvPr>
        </p:nvSpPr>
        <p:spPr/>
        <p:txBody>
          <a:bodyPr/>
          <a:lstStyle/>
          <a:p>
            <a:pPr>
              <a:defRPr/>
            </a:pPr>
            <a:endParaRPr lang="en-GB" dirty="0"/>
          </a:p>
        </p:txBody>
      </p:sp>
      <p:sp>
        <p:nvSpPr>
          <p:cNvPr id="5" name="Slide Number Placeholder 4"/>
          <p:cNvSpPr>
            <a:spLocks noGrp="1"/>
          </p:cNvSpPr>
          <p:nvPr>
            <p:ph type="sldNum" sz="quarter" idx="11"/>
          </p:nvPr>
        </p:nvSpPr>
        <p:spPr/>
        <p:txBody>
          <a:bodyPr/>
          <a:lstStyle/>
          <a:p>
            <a:pPr>
              <a:defRPr/>
            </a:pPr>
            <a:fld id="{C0BC1C8D-B940-4785-B36E-C66CE7F1F58F}" type="slidenum">
              <a:rPr lang="en-GB" altLang="en-US" smtClean="0"/>
              <a:pPr>
                <a:defRPr/>
              </a:pPr>
              <a:t>31</a:t>
            </a:fld>
            <a:endParaRPr lang="en-GB" altLang="en-US" dirty="0"/>
          </a:p>
        </p:txBody>
      </p:sp>
    </p:spTree>
    <p:extLst>
      <p:ext uri="{BB962C8B-B14F-4D97-AF65-F5344CB8AC3E}">
        <p14:creationId xmlns:p14="http://schemas.microsoft.com/office/powerpoint/2010/main" val="32715106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aseline="0" dirty="0"/>
          </a:p>
        </p:txBody>
      </p:sp>
      <p:sp>
        <p:nvSpPr>
          <p:cNvPr id="4" name="Slide Number Placeholder 3"/>
          <p:cNvSpPr>
            <a:spLocks noGrp="1"/>
          </p:cNvSpPr>
          <p:nvPr>
            <p:ph type="sldNum" sz="quarter" idx="10"/>
          </p:nvPr>
        </p:nvSpPr>
        <p:spPr/>
        <p:txBody>
          <a:bodyPr/>
          <a:lstStyle/>
          <a:p>
            <a:fld id="{60A964EE-D281-4B3C-847A-FF4D6816F825}" type="slidenum">
              <a:rPr lang="en-US" smtClean="0"/>
              <a:t>34</a:t>
            </a:fld>
            <a:endParaRPr lang="en-US" dirty="0"/>
          </a:p>
        </p:txBody>
      </p:sp>
    </p:spTree>
    <p:extLst>
      <p:ext uri="{BB962C8B-B14F-4D97-AF65-F5344CB8AC3E}">
        <p14:creationId xmlns:p14="http://schemas.microsoft.com/office/powerpoint/2010/main" val="13758895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p>
        </p:txBody>
      </p:sp>
      <p:sp>
        <p:nvSpPr>
          <p:cNvPr id="4" name="Footer Placeholder 3"/>
          <p:cNvSpPr>
            <a:spLocks noGrp="1"/>
          </p:cNvSpPr>
          <p:nvPr>
            <p:ph type="ftr" sz="quarter" idx="10"/>
          </p:nvPr>
        </p:nvSpPr>
        <p:spPr/>
        <p:txBody>
          <a:bodyPr/>
          <a:lstStyle/>
          <a:p>
            <a:pPr>
              <a:defRPr/>
            </a:pPr>
            <a:endParaRPr lang="en-GB" dirty="0"/>
          </a:p>
        </p:txBody>
      </p:sp>
      <p:sp>
        <p:nvSpPr>
          <p:cNvPr id="5" name="Slide Number Placeholder 4"/>
          <p:cNvSpPr>
            <a:spLocks noGrp="1"/>
          </p:cNvSpPr>
          <p:nvPr>
            <p:ph type="sldNum" sz="quarter" idx="11"/>
          </p:nvPr>
        </p:nvSpPr>
        <p:spPr/>
        <p:txBody>
          <a:bodyPr/>
          <a:lstStyle/>
          <a:p>
            <a:pPr>
              <a:defRPr/>
            </a:pPr>
            <a:fld id="{C0BC1C8D-B940-4785-B36E-C66CE7F1F58F}" type="slidenum">
              <a:rPr lang="en-GB" altLang="en-US" smtClean="0"/>
              <a:pPr>
                <a:defRPr/>
              </a:pPr>
              <a:t>35</a:t>
            </a:fld>
            <a:endParaRPr lang="en-GB" altLang="en-US" dirty="0"/>
          </a:p>
        </p:txBody>
      </p:sp>
    </p:spTree>
    <p:extLst>
      <p:ext uri="{BB962C8B-B14F-4D97-AF65-F5344CB8AC3E}">
        <p14:creationId xmlns:p14="http://schemas.microsoft.com/office/powerpoint/2010/main" val="7889200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p>
        </p:txBody>
      </p:sp>
      <p:sp>
        <p:nvSpPr>
          <p:cNvPr id="4" name="Slide Number Placeholder 3"/>
          <p:cNvSpPr>
            <a:spLocks noGrp="1"/>
          </p:cNvSpPr>
          <p:nvPr>
            <p:ph type="sldNum" sz="quarter" idx="10"/>
          </p:nvPr>
        </p:nvSpPr>
        <p:spPr/>
        <p:txBody>
          <a:bodyPr/>
          <a:lstStyle/>
          <a:p>
            <a:fld id="{60A964EE-D281-4B3C-847A-FF4D6816F825}" type="slidenum">
              <a:rPr lang="en-US" smtClean="0"/>
              <a:t>36</a:t>
            </a:fld>
            <a:endParaRPr lang="en-US" dirty="0"/>
          </a:p>
        </p:txBody>
      </p:sp>
    </p:spTree>
    <p:extLst>
      <p:ext uri="{BB962C8B-B14F-4D97-AF65-F5344CB8AC3E}">
        <p14:creationId xmlns:p14="http://schemas.microsoft.com/office/powerpoint/2010/main" val="177295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A964EE-D281-4B3C-847A-FF4D6816F825}" type="slidenum">
              <a:rPr lang="en-US" smtClean="0"/>
              <a:t>3</a:t>
            </a:fld>
            <a:endParaRPr lang="en-US" dirty="0"/>
          </a:p>
        </p:txBody>
      </p:sp>
    </p:spTree>
    <p:extLst>
      <p:ext uri="{BB962C8B-B14F-4D97-AF65-F5344CB8AC3E}">
        <p14:creationId xmlns:p14="http://schemas.microsoft.com/office/powerpoint/2010/main" val="8254674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A964EE-D281-4B3C-847A-FF4D6816F825}" type="slidenum">
              <a:rPr lang="en-US" smtClean="0"/>
              <a:t>39</a:t>
            </a:fld>
            <a:endParaRPr lang="en-US" dirty="0"/>
          </a:p>
        </p:txBody>
      </p:sp>
    </p:spTree>
    <p:extLst>
      <p:ext uri="{BB962C8B-B14F-4D97-AF65-F5344CB8AC3E}">
        <p14:creationId xmlns:p14="http://schemas.microsoft.com/office/powerpoint/2010/main" val="2219402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A964EE-D281-4B3C-847A-FF4D6816F825}" type="slidenum">
              <a:rPr lang="en-US" smtClean="0"/>
              <a:t>40</a:t>
            </a:fld>
            <a:endParaRPr lang="en-US" dirty="0"/>
          </a:p>
        </p:txBody>
      </p:sp>
    </p:spTree>
    <p:extLst>
      <p:ext uri="{BB962C8B-B14F-4D97-AF65-F5344CB8AC3E}">
        <p14:creationId xmlns:p14="http://schemas.microsoft.com/office/powerpoint/2010/main" val="72057078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FED15201-1188-44A2-A62B-24848D120217}" type="slidenum">
              <a:rPr lang="en-US" smtClean="0"/>
              <a:t>41</a:t>
            </a:fld>
            <a:endParaRPr lang="en-US" dirty="0"/>
          </a:p>
        </p:txBody>
      </p:sp>
    </p:spTree>
    <p:extLst>
      <p:ext uri="{BB962C8B-B14F-4D97-AF65-F5344CB8AC3E}">
        <p14:creationId xmlns:p14="http://schemas.microsoft.com/office/powerpoint/2010/main" val="39522006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A964EE-D281-4B3C-847A-FF4D6816F825}" type="slidenum">
              <a:rPr lang="en-US" smtClean="0"/>
              <a:t>42</a:t>
            </a:fld>
            <a:endParaRPr lang="en-US" dirty="0"/>
          </a:p>
        </p:txBody>
      </p:sp>
    </p:spTree>
    <p:extLst>
      <p:ext uri="{BB962C8B-B14F-4D97-AF65-F5344CB8AC3E}">
        <p14:creationId xmlns:p14="http://schemas.microsoft.com/office/powerpoint/2010/main" val="22539783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A964EE-D281-4B3C-847A-FF4D6816F825}" type="slidenum">
              <a:rPr lang="en-US" smtClean="0"/>
              <a:t>43</a:t>
            </a:fld>
            <a:endParaRPr lang="en-US" dirty="0"/>
          </a:p>
        </p:txBody>
      </p:sp>
    </p:spTree>
    <p:extLst>
      <p:ext uri="{BB962C8B-B14F-4D97-AF65-F5344CB8AC3E}">
        <p14:creationId xmlns:p14="http://schemas.microsoft.com/office/powerpoint/2010/main" val="36700312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D15201-1188-44A2-A62B-24848D120217}" type="slidenum">
              <a:rPr lang="en-US" smtClean="0"/>
              <a:t>45</a:t>
            </a:fld>
            <a:endParaRPr lang="en-US" dirty="0"/>
          </a:p>
        </p:txBody>
      </p:sp>
    </p:spTree>
    <p:extLst>
      <p:ext uri="{BB962C8B-B14F-4D97-AF65-F5344CB8AC3E}">
        <p14:creationId xmlns:p14="http://schemas.microsoft.com/office/powerpoint/2010/main" val="34843254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A964EE-D281-4B3C-847A-FF4D6816F825}" type="slidenum">
              <a:rPr lang="en-US" smtClean="0"/>
              <a:t>46</a:t>
            </a:fld>
            <a:endParaRPr lang="en-US" dirty="0"/>
          </a:p>
        </p:txBody>
      </p:sp>
    </p:spTree>
    <p:extLst>
      <p:ext uri="{BB962C8B-B14F-4D97-AF65-F5344CB8AC3E}">
        <p14:creationId xmlns:p14="http://schemas.microsoft.com/office/powerpoint/2010/main" val="36482466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A964EE-D281-4B3C-847A-FF4D6816F825}" type="slidenum">
              <a:rPr lang="en-US" smtClean="0"/>
              <a:t>47</a:t>
            </a:fld>
            <a:endParaRPr lang="en-US" dirty="0"/>
          </a:p>
        </p:txBody>
      </p:sp>
    </p:spTree>
    <p:extLst>
      <p:ext uri="{BB962C8B-B14F-4D97-AF65-F5344CB8AC3E}">
        <p14:creationId xmlns:p14="http://schemas.microsoft.com/office/powerpoint/2010/main" val="81533691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A964EE-D281-4B3C-847A-FF4D6816F825}" type="slidenum">
              <a:rPr lang="en-US" smtClean="0"/>
              <a:t>48</a:t>
            </a:fld>
            <a:endParaRPr lang="en-US" dirty="0"/>
          </a:p>
        </p:txBody>
      </p:sp>
    </p:spTree>
    <p:extLst>
      <p:ext uri="{BB962C8B-B14F-4D97-AF65-F5344CB8AC3E}">
        <p14:creationId xmlns:p14="http://schemas.microsoft.com/office/powerpoint/2010/main" val="32621016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xfrm>
            <a:off x="838200" y="4419600"/>
            <a:ext cx="560832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361030552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D15201-1188-44A2-A62B-24848D120217}" type="slidenum">
              <a:rPr lang="en-US" smtClean="0"/>
              <a:t>49</a:t>
            </a:fld>
            <a:endParaRPr lang="en-US" dirty="0"/>
          </a:p>
        </p:txBody>
      </p:sp>
    </p:spTree>
    <p:extLst>
      <p:ext uri="{BB962C8B-B14F-4D97-AF65-F5344CB8AC3E}">
        <p14:creationId xmlns:p14="http://schemas.microsoft.com/office/powerpoint/2010/main" val="2484405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A964EE-D281-4B3C-847A-FF4D6816F825}" type="slidenum">
              <a:rPr lang="en-US" smtClean="0"/>
              <a:t>7</a:t>
            </a:fld>
            <a:endParaRPr lang="en-US" dirty="0"/>
          </a:p>
        </p:txBody>
      </p:sp>
    </p:spTree>
    <p:extLst>
      <p:ext uri="{BB962C8B-B14F-4D97-AF65-F5344CB8AC3E}">
        <p14:creationId xmlns:p14="http://schemas.microsoft.com/office/powerpoint/2010/main" val="1479560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A964EE-D281-4B3C-847A-FF4D6816F825}" type="slidenum">
              <a:rPr lang="en-US" smtClean="0"/>
              <a:t>8</a:t>
            </a:fld>
            <a:endParaRPr lang="en-US" dirty="0"/>
          </a:p>
        </p:txBody>
      </p:sp>
    </p:spTree>
    <p:extLst>
      <p:ext uri="{BB962C8B-B14F-4D97-AF65-F5344CB8AC3E}">
        <p14:creationId xmlns:p14="http://schemas.microsoft.com/office/powerpoint/2010/main" val="23394625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A964EE-D281-4B3C-847A-FF4D6816F825}" type="slidenum">
              <a:rPr lang="en-US" smtClean="0"/>
              <a:t>9</a:t>
            </a:fld>
            <a:endParaRPr lang="en-US" dirty="0"/>
          </a:p>
        </p:txBody>
      </p:sp>
    </p:spTree>
    <p:extLst>
      <p:ext uri="{BB962C8B-B14F-4D97-AF65-F5344CB8AC3E}">
        <p14:creationId xmlns:p14="http://schemas.microsoft.com/office/powerpoint/2010/main" val="818689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A964EE-D281-4B3C-847A-FF4D6816F825}" type="slidenum">
              <a:rPr lang="en-US" smtClean="0"/>
              <a:t>10</a:t>
            </a:fld>
            <a:endParaRPr lang="en-US" dirty="0"/>
          </a:p>
        </p:txBody>
      </p:sp>
    </p:spTree>
    <p:extLst>
      <p:ext uri="{BB962C8B-B14F-4D97-AF65-F5344CB8AC3E}">
        <p14:creationId xmlns:p14="http://schemas.microsoft.com/office/powerpoint/2010/main" val="34042720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A964EE-D281-4B3C-847A-FF4D6816F825}" type="slidenum">
              <a:rPr lang="en-US" smtClean="0"/>
              <a:t>11</a:t>
            </a:fld>
            <a:endParaRPr lang="en-US" dirty="0"/>
          </a:p>
        </p:txBody>
      </p:sp>
    </p:spTree>
    <p:extLst>
      <p:ext uri="{BB962C8B-B14F-4D97-AF65-F5344CB8AC3E}">
        <p14:creationId xmlns:p14="http://schemas.microsoft.com/office/powerpoint/2010/main" val="372778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BB57B2D-2001-49E1-8DA5-276252C8FD3C}" type="datetime1">
              <a:rPr lang="en-US" smtClean="0"/>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1A2BDE-A6B6-4FA4-BCC7-7602D3DAEAF1}" type="slidenum">
              <a:rPr lang="en-US" smtClean="0"/>
              <a:t>‹#›</a:t>
            </a:fld>
            <a:endParaRPr lang="en-US" dirty="0"/>
          </a:p>
        </p:txBody>
      </p:sp>
    </p:spTree>
    <p:extLst>
      <p:ext uri="{BB962C8B-B14F-4D97-AF65-F5344CB8AC3E}">
        <p14:creationId xmlns:p14="http://schemas.microsoft.com/office/powerpoint/2010/main" val="2166900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ABB8BF-F0EF-4043-8932-845A5B5FD888}" type="datetime1">
              <a:rPr lang="en-US" smtClean="0"/>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1A2BDE-A6B6-4FA4-BCC7-7602D3DAEAF1}" type="slidenum">
              <a:rPr lang="en-US" smtClean="0"/>
              <a:t>‹#›</a:t>
            </a:fld>
            <a:endParaRPr lang="en-US" dirty="0"/>
          </a:p>
        </p:txBody>
      </p:sp>
    </p:spTree>
    <p:extLst>
      <p:ext uri="{BB962C8B-B14F-4D97-AF65-F5344CB8AC3E}">
        <p14:creationId xmlns:p14="http://schemas.microsoft.com/office/powerpoint/2010/main" val="4285050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1D3A21-E105-44AB-AA2D-5AF2780E3AC6}" type="datetime1">
              <a:rPr lang="en-US" smtClean="0"/>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1A2BDE-A6B6-4FA4-BCC7-7602D3DAEAF1}" type="slidenum">
              <a:rPr lang="en-US" smtClean="0"/>
              <a:t>‹#›</a:t>
            </a:fld>
            <a:endParaRPr lang="en-US" dirty="0"/>
          </a:p>
        </p:txBody>
      </p:sp>
    </p:spTree>
    <p:extLst>
      <p:ext uri="{BB962C8B-B14F-4D97-AF65-F5344CB8AC3E}">
        <p14:creationId xmlns:p14="http://schemas.microsoft.com/office/powerpoint/2010/main" val="29679901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Content Placeholder 2"/>
          <p:cNvSpPr>
            <a:spLocks noGrp="1"/>
          </p:cNvSpPr>
          <p:nvPr>
            <p:ph sz="quarter" idx="1"/>
          </p:nvPr>
        </p:nvSpPr>
        <p:spPr>
          <a:xfrm>
            <a:off x="914400" y="19812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914400" y="4114800"/>
            <a:ext cx="103632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fld id="{FCB78811-6D7F-49D8-89B7-93E3569F0866}" type="datetime1">
              <a:rPr lang="en-US" smtClean="0"/>
              <a:t>2/4/2025</a:t>
            </a:fld>
            <a:endParaRPr lang="en-US" dirty="0"/>
          </a:p>
        </p:txBody>
      </p:sp>
      <p:sp>
        <p:nvSpPr>
          <p:cNvPr id="7"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8" name="Rectangle 6"/>
          <p:cNvSpPr>
            <a:spLocks noGrp="1" noChangeArrowheads="1"/>
          </p:cNvSpPr>
          <p:nvPr>
            <p:ph type="sldNum" sz="quarter" idx="12"/>
          </p:nvPr>
        </p:nvSpPr>
        <p:spPr>
          <a:ln/>
        </p:spPr>
        <p:txBody>
          <a:bodyPr/>
          <a:lstStyle>
            <a:lvl1pPr>
              <a:defRPr/>
            </a:lvl1pPr>
          </a:lstStyle>
          <a:p>
            <a:pPr>
              <a:defRPr/>
            </a:pPr>
            <a:fld id="{7371CF59-FD79-4A2B-9598-7D7CD2E2A7C8}" type="slidenum">
              <a:rPr lang="en-US"/>
              <a:pPr>
                <a:defRPr/>
              </a:pPr>
              <a:t>‹#›</a:t>
            </a:fld>
            <a:endParaRPr lang="en-US" dirty="0"/>
          </a:p>
        </p:txBody>
      </p:sp>
    </p:spTree>
    <p:extLst>
      <p:ext uri="{BB962C8B-B14F-4D97-AF65-F5344CB8AC3E}">
        <p14:creationId xmlns:p14="http://schemas.microsoft.com/office/powerpoint/2010/main" val="97512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anose="020B0604030504040204" pitchFamily="34" charset="0"/>
                <a:ea typeface="Verdana" panose="020B0604030504040204" pitchFamily="34" charset="0"/>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800">
                <a:latin typeface="Verdana" panose="020B0604030504040204" pitchFamily="34" charset="0"/>
                <a:ea typeface="Verdana" panose="020B0604030504040204" pitchFamily="34" charset="0"/>
              </a:defRPr>
            </a:lvl1pPr>
            <a:lvl2pPr>
              <a:defRPr sz="2800">
                <a:latin typeface="Verdana" panose="020B0604030504040204" pitchFamily="34" charset="0"/>
                <a:ea typeface="Verdana" panose="020B0604030504040204" pitchFamily="34" charset="0"/>
              </a:defRPr>
            </a:lvl2pPr>
            <a:lvl3pPr>
              <a:defRPr sz="2800">
                <a:latin typeface="Verdana" panose="020B0604030504040204" pitchFamily="34" charset="0"/>
                <a:ea typeface="Verdana" panose="020B0604030504040204" pitchFamily="34" charset="0"/>
              </a:defRPr>
            </a:lvl3pPr>
            <a:lvl4pPr>
              <a:defRPr sz="2800">
                <a:latin typeface="Verdana" panose="020B0604030504040204" pitchFamily="34" charset="0"/>
                <a:ea typeface="Verdana" panose="020B0604030504040204" pitchFamily="34" charset="0"/>
              </a:defRPr>
            </a:lvl4pPr>
            <a:lvl5pPr>
              <a:defRPr sz="2800">
                <a:latin typeface="Verdana" panose="020B0604030504040204" pitchFamily="34" charset="0"/>
                <a:ea typeface="Verdana" panose="020B060403050404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1B0F029-8D96-4013-A641-85C16559F418}" type="datetime1">
              <a:rPr lang="en-US" smtClean="0"/>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1A2BDE-A6B6-4FA4-BCC7-7602D3DAEAF1}" type="slidenum">
              <a:rPr lang="en-US" smtClean="0"/>
              <a:t>‹#›</a:t>
            </a:fld>
            <a:endParaRPr lang="en-US" dirty="0"/>
          </a:p>
        </p:txBody>
      </p:sp>
    </p:spTree>
    <p:extLst>
      <p:ext uri="{BB962C8B-B14F-4D97-AF65-F5344CB8AC3E}">
        <p14:creationId xmlns:p14="http://schemas.microsoft.com/office/powerpoint/2010/main" val="600501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819FF9-5DB4-4A9B-A6D2-E1829330D6D4}" type="datetime1">
              <a:rPr lang="en-US" smtClean="0"/>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1A2BDE-A6B6-4FA4-BCC7-7602D3DAEAF1}" type="slidenum">
              <a:rPr lang="en-US" smtClean="0"/>
              <a:t>‹#›</a:t>
            </a:fld>
            <a:endParaRPr lang="en-US" dirty="0"/>
          </a:p>
        </p:txBody>
      </p:sp>
    </p:spTree>
    <p:extLst>
      <p:ext uri="{BB962C8B-B14F-4D97-AF65-F5344CB8AC3E}">
        <p14:creationId xmlns:p14="http://schemas.microsoft.com/office/powerpoint/2010/main" val="2988323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atin typeface="Verdana" panose="020B0604030504040204" pitchFamily="34" charset="0"/>
                <a:ea typeface="Verdana" panose="020B0604030504040204"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sz="2400">
                <a:latin typeface="Verdana" panose="020B0604030504040204" pitchFamily="34" charset="0"/>
                <a:ea typeface="Verdana" panose="020B0604030504040204" pitchFamily="34" charset="0"/>
              </a:defRPr>
            </a:lvl1pPr>
            <a:lvl2pPr>
              <a:defRPr sz="2400">
                <a:latin typeface="Verdana" panose="020B0604030504040204" pitchFamily="34" charset="0"/>
                <a:ea typeface="Verdana" panose="020B0604030504040204" pitchFamily="34" charset="0"/>
              </a:defRPr>
            </a:lvl2pPr>
            <a:lvl3pPr>
              <a:defRPr sz="2400">
                <a:latin typeface="Verdana" panose="020B0604030504040204" pitchFamily="34" charset="0"/>
                <a:ea typeface="Verdana" panose="020B0604030504040204" pitchFamily="34" charset="0"/>
              </a:defRPr>
            </a:lvl3pPr>
            <a:lvl4pPr>
              <a:defRPr sz="2400">
                <a:latin typeface="Verdana" panose="020B0604030504040204" pitchFamily="34" charset="0"/>
                <a:ea typeface="Verdana" panose="020B0604030504040204" pitchFamily="34" charset="0"/>
              </a:defRPr>
            </a:lvl4pPr>
            <a:lvl5pPr>
              <a:defRPr sz="2400">
                <a:latin typeface="Verdana" panose="020B0604030504040204" pitchFamily="34" charset="0"/>
                <a:ea typeface="Verdana" panose="020B060403050404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a:defRPr sz="2400">
                <a:latin typeface="Verdana" panose="020B0604030504040204" pitchFamily="34" charset="0"/>
                <a:ea typeface="Verdana" panose="020B0604030504040204" pitchFamily="34" charset="0"/>
              </a:defRPr>
            </a:lvl1pPr>
            <a:lvl2pPr>
              <a:defRPr sz="2400">
                <a:latin typeface="Verdana" panose="020B0604030504040204" pitchFamily="34" charset="0"/>
                <a:ea typeface="Verdana" panose="020B0604030504040204" pitchFamily="34" charset="0"/>
              </a:defRPr>
            </a:lvl2pPr>
            <a:lvl3pPr>
              <a:defRPr sz="2400">
                <a:latin typeface="Verdana" panose="020B0604030504040204" pitchFamily="34" charset="0"/>
                <a:ea typeface="Verdana" panose="020B0604030504040204" pitchFamily="34" charset="0"/>
              </a:defRPr>
            </a:lvl3pPr>
            <a:lvl4pPr>
              <a:defRPr sz="2400">
                <a:latin typeface="Verdana" panose="020B0604030504040204" pitchFamily="34" charset="0"/>
                <a:ea typeface="Verdana" panose="020B0604030504040204" pitchFamily="34" charset="0"/>
              </a:defRPr>
            </a:lvl4pPr>
            <a:lvl5pPr>
              <a:defRPr sz="2400">
                <a:latin typeface="Verdana" panose="020B0604030504040204" pitchFamily="34" charset="0"/>
                <a:ea typeface="Verdana" panose="020B060403050404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6F0B733C-A077-49B8-BDC3-2B53302FFBDF}" type="datetime1">
              <a:rPr lang="en-US" smtClean="0"/>
              <a:t>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1A2BDE-A6B6-4FA4-BCC7-7602D3DAEAF1}" type="slidenum">
              <a:rPr lang="en-US" smtClean="0"/>
              <a:t>‹#›</a:t>
            </a:fld>
            <a:endParaRPr lang="en-US" dirty="0"/>
          </a:p>
        </p:txBody>
      </p:sp>
    </p:spTree>
    <p:extLst>
      <p:ext uri="{BB962C8B-B14F-4D97-AF65-F5344CB8AC3E}">
        <p14:creationId xmlns:p14="http://schemas.microsoft.com/office/powerpoint/2010/main" val="1381367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7C5067-B106-4745-8A6E-34ED595F52B5}" type="datetime1">
              <a:rPr lang="en-US" smtClean="0"/>
              <a:t>2/4/2025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A1A2BDE-A6B6-4FA4-BCC7-7602D3DAEAF1}" type="slidenum">
              <a:rPr lang="en-US" smtClean="0"/>
              <a:t>‹#›</a:t>
            </a:fld>
            <a:endParaRPr lang="en-US" dirty="0"/>
          </a:p>
        </p:txBody>
      </p:sp>
    </p:spTree>
    <p:extLst>
      <p:ext uri="{BB962C8B-B14F-4D97-AF65-F5344CB8AC3E}">
        <p14:creationId xmlns:p14="http://schemas.microsoft.com/office/powerpoint/2010/main" val="5114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DB0E9F9-608B-4D88-A2B7-EE74A3310622}" type="datetime1">
              <a:rPr lang="en-US" smtClean="0"/>
              <a:t>2/4/2025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A1A2BDE-A6B6-4FA4-BCC7-7602D3DAEAF1}" type="slidenum">
              <a:rPr lang="en-US" smtClean="0"/>
              <a:t>‹#›</a:t>
            </a:fld>
            <a:endParaRPr lang="en-US" dirty="0"/>
          </a:p>
        </p:txBody>
      </p:sp>
    </p:spTree>
    <p:extLst>
      <p:ext uri="{BB962C8B-B14F-4D97-AF65-F5344CB8AC3E}">
        <p14:creationId xmlns:p14="http://schemas.microsoft.com/office/powerpoint/2010/main" val="498894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75FD5A-F346-448B-BDE8-0DAE22F7B731}" type="datetime1">
              <a:rPr lang="en-US" smtClean="0"/>
              <a:t>2/4/2025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A1A2BDE-A6B6-4FA4-BCC7-7602D3DAEAF1}" type="slidenum">
              <a:rPr lang="en-US" smtClean="0"/>
              <a:t>‹#›</a:t>
            </a:fld>
            <a:endParaRPr lang="en-US" dirty="0"/>
          </a:p>
        </p:txBody>
      </p:sp>
    </p:spTree>
    <p:extLst>
      <p:ext uri="{BB962C8B-B14F-4D97-AF65-F5344CB8AC3E}">
        <p14:creationId xmlns:p14="http://schemas.microsoft.com/office/powerpoint/2010/main" val="1064858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0FDA2B-9C63-48D0-B883-86BCD375DBD2}" type="datetime1">
              <a:rPr lang="en-US" smtClean="0"/>
              <a:t>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1A2BDE-A6B6-4FA4-BCC7-7602D3DAEAF1}" type="slidenum">
              <a:rPr lang="en-US" smtClean="0"/>
              <a:t>‹#›</a:t>
            </a:fld>
            <a:endParaRPr lang="en-US" dirty="0"/>
          </a:p>
        </p:txBody>
      </p:sp>
    </p:spTree>
    <p:extLst>
      <p:ext uri="{BB962C8B-B14F-4D97-AF65-F5344CB8AC3E}">
        <p14:creationId xmlns:p14="http://schemas.microsoft.com/office/powerpoint/2010/main" val="3345172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54015BB-DCA8-40F5-8719-66059D52F4FA}" type="datetime1">
              <a:rPr lang="en-US" smtClean="0"/>
              <a:t>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1A2BDE-A6B6-4FA4-BCC7-7602D3DAEAF1}" type="slidenum">
              <a:rPr lang="en-US" smtClean="0"/>
              <a:t>‹#›</a:t>
            </a:fld>
            <a:endParaRPr lang="en-US" dirty="0"/>
          </a:p>
        </p:txBody>
      </p:sp>
    </p:spTree>
    <p:extLst>
      <p:ext uri="{BB962C8B-B14F-4D97-AF65-F5344CB8AC3E}">
        <p14:creationId xmlns:p14="http://schemas.microsoft.com/office/powerpoint/2010/main" val="3049291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11430000" cy="1371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371600"/>
            <a:ext cx="11430000" cy="5029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8FD0F6-CA62-41A6-9FCF-936C99491CF4}" type="datetime1">
              <a:rPr lang="en-US" smtClean="0"/>
              <a:t>2/4/2025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1A2BDE-A6B6-4FA4-BCC7-7602D3DAEAF1}" type="slidenum">
              <a:rPr lang="en-US" smtClean="0"/>
              <a:t>‹#›</a:t>
            </a:fld>
            <a:endParaRPr lang="en-US" dirty="0"/>
          </a:p>
        </p:txBody>
      </p:sp>
    </p:spTree>
    <p:extLst>
      <p:ext uri="{BB962C8B-B14F-4D97-AF65-F5344CB8AC3E}">
        <p14:creationId xmlns:p14="http://schemas.microsoft.com/office/powerpoint/2010/main" val="3228974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iceb.org/ueb.html" TargetMode="External"/><Relationship Id="rId7" Type="http://schemas.openxmlformats.org/officeDocument/2006/relationships/hyperlink" Target="https://www.brailleauthority.org/graphing-calculator-guidelines-ueb"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brailleauthority.org/ueb/ueb_math_guidance/final_for_posting_ueb_math_guidance_may_2019_102419.pdf" TargetMode="External"/><Relationship Id="rId5" Type="http://schemas.openxmlformats.org/officeDocument/2006/relationships/hyperlink" Target="https://iceb.org/Rules%20of%20Unified%20English%20Braille%202024%20brf%20files.zip" TargetMode="External"/><Relationship Id="rId4" Type="http://schemas.openxmlformats.org/officeDocument/2006/relationships/hyperlink" Target="https://iceb.org/Rules%20of%20Unified%20English%20Braille%202024.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iceb.org/ueb.html#GT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iceb.org/GTM3_Operation&amp;Comparison.pdf" TargetMode="External"/><Relationship Id="rId5" Type="http://schemas.openxmlformats.org/officeDocument/2006/relationships/hyperlink" Target="https://iceb.org/guidelines_for_technical_material_2014.brf" TargetMode="External"/><Relationship Id="rId4" Type="http://schemas.openxmlformats.org/officeDocument/2006/relationships/hyperlink" Target="https://iceb.org/guidelines_for_technical_material_2014.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banzat.org.nz/documents/HHGMath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aph.org/product/math-symbol-reference-booklets-large-print-version/" TargetMode="External"/><Relationship Id="rId7" Type="http://schemas.openxmlformats.org/officeDocument/2006/relationships/hyperlink" Target="https://cnib-beyondprint.ca/ueb-technical-cours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ebonline.org/" TargetMode="External"/><Relationship Id="rId5" Type="http://schemas.openxmlformats.org/officeDocument/2006/relationships/hyperlink" Target="https://uebmath.aphtech.org/" TargetMode="External"/><Relationship Id="rId4" Type="http://schemas.openxmlformats.org/officeDocument/2006/relationships/hyperlink" Target="https://www.aph.org/product/math-symbol-reference-booklets-braille-version/"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shop.nbp.org/products/ueb-reference-sheets-for-math?_pos=3&amp;_sid=d45f99a82&amp;_ss=r&amp;variant=41938355290308"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nationalbraille.app.neoncrm.com/np/clients/nationalbraille/giftstore.jsp"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aph.org/product/math-drill-cards-addition-facts-ueb/"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www.aph.org/product/math-drill-cards-subtraction-facts-ueb/"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aph.org/product/flip-over-concept-books-telling-time-ueb/" TargetMode="External"/><Relationship Id="rId2" Type="http://schemas.openxmlformats.org/officeDocument/2006/relationships/hyperlink" Target="https://www.aph.org/product/feel-n-peel-stickers-ueb-braille-print-numbers-0-100/" TargetMode="External"/><Relationship Id="rId1" Type="http://schemas.openxmlformats.org/officeDocument/2006/relationships/slideLayout" Target="../slideLayouts/slideLayout2.xml"/><Relationship Id="rId4" Type="http://schemas.openxmlformats.org/officeDocument/2006/relationships/hyperlink" Target="https://www.aph.org/product/flip-over-concept-book-fractions-ueb/"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www.brailleauthority.org/nemeth-code" TargetMode="External"/><Relationship Id="rId7" Type="http://schemas.openxmlformats.org/officeDocument/2006/relationships/hyperlink" Target="chrome-extension://efaidnbmnnnibpcajpcglclefindmkaj/https:/www.brailleauthority.org/sites/default/files/chemistry/Chemical%20Notation%20Using%20the%20Nemeth%20Braille%20Code%202023.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chrome-extension://efaidnbmnnnibpcajpcglclefindmkaj/https:/www.brailleauthority.org/sites/default/files/Nemeth/guidelines.pdf" TargetMode="External"/><Relationship Id="rId5" Type="http://schemas.openxmlformats.org/officeDocument/2006/relationships/hyperlink" Target="https://live-brailleauthority.pantheonsite.io/sites/default/files/Nemeth/Nemeth2022BRF.zip" TargetMode="External"/><Relationship Id="rId4" Type="http://schemas.openxmlformats.org/officeDocument/2006/relationships/hyperlink" Target="chrome-extension://efaidnbmnnnibpcajpcglclefindmkaj/https:/www.brailleauthority.org/sites/default/files/2025-01/Nemeth_2022-2.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pathstoliteracy.org/resource/learning-and-teaching-the-nemeth-code/"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tech.aph.org/nemeth/"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docs.google.com/document/d/11zaa3i1J5CK9E3YNEWfZMpH4BycrBo26k3MZdvdACe8/edit?usp=sharing" TargetMode="External"/><Relationship Id="rId5" Type="http://schemas.openxmlformats.org/officeDocument/2006/relationships/hyperlink" Target="https://www.aph.org/product/math-symbol-reference-booklets-braille-version/" TargetMode="External"/><Relationship Id="rId4" Type="http://schemas.openxmlformats.org/officeDocument/2006/relationships/hyperlink" Target="https://www.aph.org/product/math-symbol-reference-booklets-large-print-version/"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tsbvi.edu/store/ecom/index.php?action=ecom.pdetails&amp;mode=nemeth"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shop.nbp.org/products/nemeth-set"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www.pathstoliteracy.org/nemeth-curriculu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s://www.pathstoliteracy.org/nemeth-symbol-library/"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aph.org/product/math-drill-cards-subtraction-cards-nemeth/" TargetMode="External"/><Relationship Id="rId2" Type="http://schemas.openxmlformats.org/officeDocument/2006/relationships/hyperlink" Target="https://www.aph.org/product/math-drill-cards-addition-cards-nemeth/" TargetMode="External"/><Relationship Id="rId1" Type="http://schemas.openxmlformats.org/officeDocument/2006/relationships/slideLayout" Target="../slideLayouts/slideLayout2.xml"/><Relationship Id="rId6" Type="http://schemas.openxmlformats.org/officeDocument/2006/relationships/hyperlink" Target="https://www.aph.org/product/addition-and-subtraction-table/" TargetMode="External"/><Relationship Id="rId5" Type="http://schemas.openxmlformats.org/officeDocument/2006/relationships/hyperlink" Target="https://www.aph.org/product/quick-pick-math-subtraction/" TargetMode="External"/><Relationship Id="rId4" Type="http://schemas.openxmlformats.org/officeDocument/2006/relationships/hyperlink" Target="https://www.aph.org/product/quick-pick-math-addition/"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hyperlink" Target="https://www.pathstoliteracy.org/nemeth-box-middle-school-students/"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aph.org/product/tactiledoodle-kit/" TargetMode="External"/><Relationship Id="rId2" Type="http://schemas.openxmlformats.org/officeDocument/2006/relationships/hyperlink" Target="https://www.aph.org/product/draftsman-tactile-drawing-board/" TargetMode="External"/><Relationship Id="rId1" Type="http://schemas.openxmlformats.org/officeDocument/2006/relationships/slideLayout" Target="../slideLayouts/slideLayout2.xml"/><Relationship Id="rId4" Type="http://schemas.openxmlformats.org/officeDocument/2006/relationships/hyperlink" Target="https://www.aph.org/product/tactile-five-and-ten-frames/"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athwindow.com/" TargetMode="External"/><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aph.org/product/number-line-device/"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aph.org/product/graph-benders/"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www.aph.org/product/braille-brain/"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www.pathstoliteracy.org/resource/project-inspire/"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5" Type="http://schemas.openxmlformats.org/officeDocument/2006/relationships/hyperlink" Target="https://www.uscupstate.edu/academics/school-of-education-human-performance-and-health/graduate-programs/project-inspire/" TargetMode="External"/><Relationship Id="rId4" Type="http://schemas.openxmlformats.org/officeDocument/2006/relationships/hyperlink" Target="https://uofsc.co1.qualtrics.com/jfe/form/SV_8wzwsiIDiLX6mB7"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uofsc.co1.qualtrics.com/jfe/form/SV_5oKi26NFOLdebnU" TargetMode="External"/><Relationship Id="rId2" Type="http://schemas.openxmlformats.org/officeDocument/2006/relationships/hyperlink" Target="https://www.pathstoliteracy.org/resource/mathlete-competition/"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www.pattan.net/Publications/UEB-MathScience-and-UEB-with-Nemeth-A-Guidance-Doc"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mailto:alexis.redford@utah.edu"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5" Type="http://schemas.openxmlformats.org/officeDocument/2006/relationships/hyperlink" Target="mailto:chris.bischke@utah.edu" TargetMode="External"/><Relationship Id="rId4" Type="http://schemas.openxmlformats.org/officeDocument/2006/relationships/hyperlink" Target="mailto:Herzberg@uscupstate.ed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7607" y="365760"/>
            <a:ext cx="11538065" cy="1858730"/>
          </a:xfrm>
        </p:spPr>
        <p:txBody>
          <a:bodyPr>
            <a:normAutofit/>
          </a:bodyPr>
          <a:lstStyle/>
          <a:p>
            <a:r>
              <a:rPr lang="en-US" sz="4000" dirty="0">
                <a:latin typeface="Verdana" panose="020B0604030504040204" pitchFamily="34" charset="0"/>
                <a:ea typeface="Verdana" panose="020B0604030504040204" pitchFamily="34" charset="0"/>
                <a:cs typeface="Verdana" panose="020B0604030504040204" pitchFamily="34" charset="0"/>
              </a:rPr>
              <a:t>Perspectives on Math Braille Codes: Let’s Get Excited about UEB Math/Science and Nemeth Code within UEB Contexts!</a:t>
            </a:r>
          </a:p>
        </p:txBody>
      </p:sp>
      <p:sp>
        <p:nvSpPr>
          <p:cNvPr id="3" name="Subtitle 2"/>
          <p:cNvSpPr>
            <a:spLocks noGrp="1"/>
          </p:cNvSpPr>
          <p:nvPr>
            <p:ph type="subTitle" idx="1"/>
          </p:nvPr>
        </p:nvSpPr>
        <p:spPr>
          <a:xfrm>
            <a:off x="838200" y="2830432"/>
            <a:ext cx="10472651" cy="3708480"/>
          </a:xfrm>
        </p:spPr>
        <p:txBody>
          <a:bodyPr>
            <a:noAutofit/>
          </a:bodyPr>
          <a:lstStyle/>
          <a:p>
            <a:r>
              <a:rPr lang="en-US" sz="2800" dirty="0">
                <a:latin typeface="Verdana" panose="020B0604030504040204" pitchFamily="34" charset="0"/>
                <a:ea typeface="Verdana" panose="020B0604030504040204" pitchFamily="34" charset="0"/>
              </a:rPr>
              <a:t>Alexis Redford, M.Ed., TSVI</a:t>
            </a:r>
          </a:p>
          <a:p>
            <a:r>
              <a:rPr lang="en-US" sz="2800" dirty="0">
                <a:latin typeface="Verdana" panose="020B0604030504040204" pitchFamily="34" charset="0"/>
                <a:ea typeface="Verdana" panose="020B0604030504040204" pitchFamily="34" charset="0"/>
              </a:rPr>
              <a:t>University of Utah</a:t>
            </a:r>
          </a:p>
          <a:p>
            <a:endParaRPr lang="en-US" sz="1200" dirty="0">
              <a:latin typeface="Verdana" panose="020B0604030504040204" pitchFamily="34" charset="0"/>
              <a:ea typeface="Verdana" panose="020B0604030504040204" pitchFamily="34" charset="0"/>
            </a:endParaRPr>
          </a:p>
          <a:p>
            <a:r>
              <a:rPr lang="en-US" sz="2800" dirty="0">
                <a:latin typeface="Verdana" panose="020B0604030504040204" pitchFamily="34" charset="0"/>
                <a:ea typeface="Verdana" panose="020B0604030504040204" pitchFamily="34" charset="0"/>
              </a:rPr>
              <a:t>Tina Herzberg, Ph.D., TSVI, COMS</a:t>
            </a:r>
          </a:p>
          <a:p>
            <a:r>
              <a:rPr lang="en-US" sz="2800" dirty="0">
                <a:latin typeface="Verdana" panose="020B0604030504040204" pitchFamily="34" charset="0"/>
                <a:ea typeface="Verdana" panose="020B0604030504040204" pitchFamily="34" charset="0"/>
              </a:rPr>
              <a:t>University of South Carolina Upstate</a:t>
            </a:r>
          </a:p>
          <a:p>
            <a:endParaRPr lang="en-US" sz="1200" dirty="0">
              <a:latin typeface="Verdana" panose="020B0604030504040204" pitchFamily="34" charset="0"/>
              <a:ea typeface="Verdana" panose="020B0604030504040204" pitchFamily="34" charset="0"/>
            </a:endParaRPr>
          </a:p>
          <a:p>
            <a:r>
              <a:rPr lang="en-US" sz="2800" dirty="0">
                <a:latin typeface="Verdana" panose="020B0604030504040204" pitchFamily="34" charset="0"/>
                <a:ea typeface="Verdana" panose="020B0604030504040204" pitchFamily="34" charset="0"/>
              </a:rPr>
              <a:t>Chris Clark-Bischke, Ph.D., TSVI, DT/V</a:t>
            </a:r>
          </a:p>
          <a:p>
            <a:r>
              <a:rPr lang="en-US" sz="2800" dirty="0">
                <a:latin typeface="Verdana" panose="020B0604030504040204" pitchFamily="34" charset="0"/>
                <a:ea typeface="Verdana" panose="020B0604030504040204" pitchFamily="34" charset="0"/>
              </a:rPr>
              <a:t>University of Utah</a:t>
            </a:r>
          </a:p>
          <a:p>
            <a:endParaRPr lang="en-US" sz="3200" dirty="0">
              <a:latin typeface="Verdana" panose="020B0604030504040204" pitchFamily="34" charset="0"/>
              <a:ea typeface="Verdana" panose="020B0604030504040204" pitchFamily="34" charset="0"/>
            </a:endParaRPr>
          </a:p>
          <a:p>
            <a:endParaRPr lang="en-US"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1689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Verdana" panose="020B0604030504040204" pitchFamily="34" charset="0"/>
                <a:ea typeface="Verdana" panose="020B0604030504040204" pitchFamily="34" charset="0"/>
              </a:rPr>
              <a:t>Barriers to Teaching to Nemeth Code</a:t>
            </a:r>
          </a:p>
        </p:txBody>
      </p:sp>
      <p:sp>
        <p:nvSpPr>
          <p:cNvPr id="3" name="Content Placeholder 2"/>
          <p:cNvSpPr>
            <a:spLocks noGrp="1"/>
          </p:cNvSpPr>
          <p:nvPr>
            <p:ph sz="half" idx="1"/>
          </p:nvPr>
        </p:nvSpPr>
        <p:spPr>
          <a:xfrm>
            <a:off x="838200" y="1371600"/>
            <a:ext cx="5181600" cy="4351338"/>
          </a:xfrm>
        </p:spPr>
        <p:txBody>
          <a:bodyPr>
            <a:normAutofit/>
          </a:bodyPr>
          <a:lstStyle/>
          <a:p>
            <a:pPr marL="342900" indent="-342900">
              <a:lnSpc>
                <a:spcPct val="100000"/>
              </a:lnSpc>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cs typeface="Verdana" panose="020B0604030504040204" pitchFamily="34" charset="0"/>
              </a:rPr>
              <a:t>TSVI does not</a:t>
            </a:r>
            <a:r>
              <a:rPr lang="en-US" sz="2400" dirty="0">
                <a:effectLst/>
                <a:latin typeface="Verdana" panose="020B0604030504040204" pitchFamily="34" charset="0"/>
                <a:ea typeface="Verdana" panose="020B0604030504040204" pitchFamily="34" charset="0"/>
                <a:cs typeface="Verdana" panose="020B0604030504040204" pitchFamily="34" charset="0"/>
              </a:rPr>
              <a:t> know/teach Nemeth Code (n=45)</a:t>
            </a:r>
          </a:p>
          <a:p>
            <a:pPr marL="342900" indent="-342900">
              <a:lnSpc>
                <a:spcPct val="100000"/>
              </a:lnSpc>
              <a:spcBef>
                <a:spcPts val="600"/>
              </a:spcBef>
              <a:buFont typeface="Arial" panose="020B0604020202020204" pitchFamily="34" charset="0"/>
              <a:buChar char="•"/>
            </a:pPr>
            <a:r>
              <a:rPr lang="en-US" sz="2400" dirty="0">
                <a:effectLst/>
                <a:latin typeface="Verdana" panose="020B0604030504040204" pitchFamily="34" charset="0"/>
                <a:ea typeface="Verdana" panose="020B0604030504040204" pitchFamily="34" charset="0"/>
                <a:cs typeface="Verdana" panose="020B0604030504040204" pitchFamily="34" charset="0"/>
              </a:rPr>
              <a:t>Code switching (n=31)</a:t>
            </a:r>
          </a:p>
          <a:p>
            <a:pPr marL="342900" indent="-342900">
              <a:lnSpc>
                <a:spcPct val="100000"/>
              </a:lnSpc>
              <a:spcBef>
                <a:spcPts val="600"/>
              </a:spcBef>
              <a:buFont typeface="Arial" panose="020B0604020202020204" pitchFamily="34" charset="0"/>
              <a:buChar char="•"/>
            </a:pPr>
            <a:r>
              <a:rPr lang="en-US" sz="2400" dirty="0">
                <a:solidFill>
                  <a:srgbClr val="000000"/>
                </a:solidFill>
                <a:effectLst/>
                <a:latin typeface="Verdana" panose="020B0604030504040204" pitchFamily="34" charset="0"/>
                <a:ea typeface="Verdana" panose="020B0604030504040204" pitchFamily="34" charset="0"/>
                <a:cs typeface="Aptos" panose="020B0004020202020204" pitchFamily="34" charset="0"/>
              </a:rPr>
              <a:t>Tests, textbooks, and materials not being embossed/available in Nemeth Code (n=</a:t>
            </a:r>
            <a:r>
              <a:rPr lang="en-US" sz="2400" dirty="0">
                <a:effectLst/>
                <a:latin typeface="Verdana" panose="020B0604030504040204" pitchFamily="34" charset="0"/>
                <a:ea typeface="Verdana" panose="020B0604030504040204" pitchFamily="34" charset="0"/>
                <a:cs typeface="Verdana" panose="020B0604030504040204" pitchFamily="34" charset="0"/>
              </a:rPr>
              <a:t>18)</a:t>
            </a:r>
          </a:p>
          <a:p>
            <a:pPr marL="342900" indent="-342900">
              <a:lnSpc>
                <a:spcPct val="100000"/>
              </a:lnSpc>
              <a:spcBef>
                <a:spcPts val="600"/>
              </a:spcBef>
              <a:buFont typeface="Arial" panose="020B0604020202020204" pitchFamily="34" charset="0"/>
              <a:buChar char="•"/>
            </a:pPr>
            <a:r>
              <a:rPr lang="en-US" sz="2400" dirty="0">
                <a:effectLst/>
                <a:latin typeface="Verdana" panose="020B0604030504040204" pitchFamily="34" charset="0"/>
                <a:ea typeface="Verdana" panose="020B0604030504040204" pitchFamily="34" charset="0"/>
                <a:cs typeface="Verdana" panose="020B0604030504040204" pitchFamily="34" charset="0"/>
              </a:rPr>
              <a:t>Need more training and resources for TSVIs (n=9)</a:t>
            </a:r>
          </a:p>
          <a:p>
            <a:pPr>
              <a:lnSpc>
                <a:spcPct val="110000"/>
              </a:lnSpc>
              <a:spcBef>
                <a:spcPts val="600"/>
              </a:spcBef>
              <a:spcAft>
                <a:spcPts val="600"/>
              </a:spcAft>
            </a:pPr>
            <a:endParaRPr lang="en-US" dirty="0">
              <a:latin typeface="Verdana" panose="020B0604030504040204" pitchFamily="34" charset="0"/>
              <a:ea typeface="Verdana" panose="020B0604030504040204" pitchFamily="34" charset="0"/>
            </a:endParaRPr>
          </a:p>
          <a:p>
            <a:pPr>
              <a:lnSpc>
                <a:spcPct val="110000"/>
              </a:lnSpc>
              <a:spcBef>
                <a:spcPts val="600"/>
              </a:spcBef>
              <a:spcAft>
                <a:spcPts val="600"/>
              </a:spcAft>
            </a:pPr>
            <a:endParaRPr lang="en-US" dirty="0">
              <a:latin typeface="Verdana" panose="020B0604030504040204" pitchFamily="34" charset="0"/>
              <a:ea typeface="Verdana" panose="020B0604030504040204" pitchFamily="34" charset="0"/>
            </a:endParaRPr>
          </a:p>
          <a:p>
            <a:pPr>
              <a:lnSpc>
                <a:spcPct val="110000"/>
              </a:lnSpc>
              <a:spcBef>
                <a:spcPts val="600"/>
              </a:spcBef>
              <a:spcAft>
                <a:spcPts val="600"/>
              </a:spcAft>
            </a:pPr>
            <a:endParaRPr lang="en-US" dirty="0">
              <a:latin typeface="Verdana" panose="020B0604030504040204" pitchFamily="34" charset="0"/>
              <a:ea typeface="Verdana" panose="020B0604030504040204" pitchFamily="34" charset="0"/>
            </a:endParaRPr>
          </a:p>
        </p:txBody>
      </p:sp>
      <p:sp>
        <p:nvSpPr>
          <p:cNvPr id="4" name="Content Placeholder 3">
            <a:extLst>
              <a:ext uri="{FF2B5EF4-FFF2-40B4-BE49-F238E27FC236}">
                <a16:creationId xmlns:a16="http://schemas.microsoft.com/office/drawing/2014/main" id="{A7F40ABE-4F58-FBC3-9260-22E80CE74FB5}"/>
              </a:ext>
            </a:extLst>
          </p:cNvPr>
          <p:cNvSpPr>
            <a:spLocks noGrp="1"/>
          </p:cNvSpPr>
          <p:nvPr>
            <p:ph sz="half" idx="2"/>
          </p:nvPr>
        </p:nvSpPr>
        <p:spPr>
          <a:xfrm>
            <a:off x="6096000" y="1371600"/>
            <a:ext cx="5181600" cy="4351338"/>
          </a:xfrm>
        </p:spPr>
        <p:txBody>
          <a:bodyPr/>
          <a:lstStyle/>
          <a:p>
            <a:pPr marL="342900" indent="-342900">
              <a:lnSpc>
                <a:spcPct val="100000"/>
              </a:lnSpc>
              <a:buFont typeface="Arial" panose="020B0604020202020204" pitchFamily="34" charset="0"/>
              <a:buChar char="•"/>
            </a:pPr>
            <a:r>
              <a:rPr lang="en-US" sz="2400" dirty="0">
                <a:effectLst/>
                <a:latin typeface="Verdana" panose="020B0604030504040204" pitchFamily="34" charset="0"/>
                <a:ea typeface="Verdana" panose="020B0604030504040204" pitchFamily="34" charset="0"/>
                <a:cs typeface="Verdana" panose="020B0604030504040204" pitchFamily="34" charset="0"/>
              </a:rPr>
              <a:t>Issues with </a:t>
            </a:r>
            <a:r>
              <a:rPr lang="en-US" dirty="0">
                <a:cs typeface="Verdana" panose="020B0604030504040204" pitchFamily="34" charset="0"/>
              </a:rPr>
              <a:t>refreshable braille displays accurately displaying Nemeth </a:t>
            </a:r>
            <a:r>
              <a:rPr lang="en-US" sz="2400" dirty="0">
                <a:effectLst/>
                <a:latin typeface="Verdana" panose="020B0604030504040204" pitchFamily="34" charset="0"/>
                <a:ea typeface="Verdana" panose="020B0604030504040204" pitchFamily="34" charset="0"/>
                <a:cs typeface="Verdana" panose="020B0604030504040204" pitchFamily="34" charset="0"/>
              </a:rPr>
              <a:t>(n=3)</a:t>
            </a:r>
            <a:endParaRPr lang="en-US" sz="2400" dirty="0">
              <a:latin typeface="Verdana" panose="020B0604030504040204" pitchFamily="34" charset="0"/>
              <a:ea typeface="Verdana" panose="020B0604030504040204" pitchFamily="34" charset="0"/>
              <a:cs typeface="Verdana" panose="020B0604030504040204" pitchFamily="34" charset="0"/>
            </a:endParaRPr>
          </a:p>
          <a:p>
            <a:pPr marL="342900" indent="-342900">
              <a:lnSpc>
                <a:spcPct val="100000"/>
              </a:lnSpc>
              <a:buFont typeface="Arial" panose="020B0604020202020204" pitchFamily="34" charset="0"/>
              <a:buChar char="•"/>
            </a:pPr>
            <a:r>
              <a:rPr lang="en-US" sz="2400" dirty="0">
                <a:effectLst/>
                <a:latin typeface="Verdana" panose="020B0604030504040204" pitchFamily="34" charset="0"/>
                <a:ea typeface="Verdana" panose="020B0604030504040204" pitchFamily="34" charset="0"/>
                <a:cs typeface="Verdana" panose="020B0604030504040204" pitchFamily="34" charset="0"/>
              </a:rPr>
              <a:t>Time (for TSVIs to teach Nemeth Code, acquire materials, etc.) (n=3)</a:t>
            </a:r>
          </a:p>
          <a:p>
            <a:pPr marL="342900" indent="-342900">
              <a:lnSpc>
                <a:spcPct val="100000"/>
              </a:lnSpc>
              <a:buFont typeface="Arial" panose="020B0604020202020204" pitchFamily="34" charset="0"/>
              <a:buChar char="•"/>
            </a:pPr>
            <a:r>
              <a:rPr lang="en-US" dirty="0">
                <a:cs typeface="Verdana" panose="020B0604030504040204" pitchFamily="34" charset="0"/>
              </a:rPr>
              <a:t>TSVI doesn’t have a</a:t>
            </a:r>
            <a:r>
              <a:rPr lang="en-US" sz="2400" dirty="0">
                <a:effectLst/>
                <a:latin typeface="Verdana" panose="020B0604030504040204" pitchFamily="34" charset="0"/>
                <a:ea typeface="Verdana" panose="020B0604030504040204" pitchFamily="34" charset="0"/>
                <a:cs typeface="Verdana" panose="020B0604030504040204" pitchFamily="34" charset="0"/>
              </a:rPr>
              <a:t> math background, making it difficult to support students </a:t>
            </a:r>
            <a:r>
              <a:rPr lang="en-US" sz="2400" dirty="0">
                <a:effectLst/>
                <a:cs typeface="Verdana" panose="020B0604030504040204" pitchFamily="34" charset="0"/>
              </a:rPr>
              <a:t>(n=2)</a:t>
            </a:r>
          </a:p>
        </p:txBody>
      </p:sp>
    </p:spTree>
    <p:extLst>
      <p:ext uri="{BB962C8B-B14F-4D97-AF65-F5344CB8AC3E}">
        <p14:creationId xmlns:p14="http://schemas.microsoft.com/office/powerpoint/2010/main" val="4189325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0"/>
            <a:ext cx="11579087" cy="1371600"/>
          </a:xfrm>
        </p:spPr>
        <p:txBody>
          <a:bodyPr>
            <a:normAutofit/>
          </a:bodyPr>
          <a:lstStyle/>
          <a:p>
            <a:r>
              <a:rPr lang="en-US" sz="3600" dirty="0">
                <a:latin typeface="Verdana" panose="020B0604030504040204" pitchFamily="34" charset="0"/>
                <a:ea typeface="Verdana" panose="020B0604030504040204" pitchFamily="34" charset="0"/>
              </a:rPr>
              <a:t>Barriers to Teaching to Nemeth Code (continued)</a:t>
            </a:r>
          </a:p>
        </p:txBody>
      </p:sp>
      <p:sp>
        <p:nvSpPr>
          <p:cNvPr id="3" name="Content Placeholder 2"/>
          <p:cNvSpPr>
            <a:spLocks noGrp="1"/>
          </p:cNvSpPr>
          <p:nvPr>
            <p:ph sz="half" idx="1"/>
          </p:nvPr>
        </p:nvSpPr>
        <p:spPr>
          <a:xfrm>
            <a:off x="838200" y="1371600"/>
            <a:ext cx="5181600" cy="4351338"/>
          </a:xfrm>
        </p:spPr>
        <p:txBody>
          <a:bodyPr>
            <a:normAutofit/>
          </a:bodyPr>
          <a:lstStyle/>
          <a:p>
            <a:pPr>
              <a:lnSpc>
                <a:spcPct val="120000"/>
              </a:lnSpc>
              <a:spcBef>
                <a:spcPts val="0"/>
              </a:spcBef>
            </a:pPr>
            <a:r>
              <a:rPr lang="en-US" dirty="0">
                <a:effectLst/>
                <a:latin typeface="Verdana" panose="020B0604030504040204" pitchFamily="34" charset="0"/>
                <a:ea typeface="Verdana" panose="020B0604030504040204" pitchFamily="34" charset="0"/>
                <a:cs typeface="Verdana" panose="020B0604030504040204" pitchFamily="34" charset="0"/>
              </a:rPr>
              <a:t>Many students come in knowing </a:t>
            </a:r>
            <a:r>
              <a:rPr lang="en-US" dirty="0">
                <a:cs typeface="Verdana" panose="020B0604030504040204" pitchFamily="34" charset="0"/>
              </a:rPr>
              <a:t>UEB</a:t>
            </a:r>
            <a:r>
              <a:rPr lang="en-US" dirty="0">
                <a:effectLst/>
                <a:latin typeface="Verdana" panose="020B0604030504040204" pitchFamily="34" charset="0"/>
                <a:ea typeface="Verdana" panose="020B0604030504040204" pitchFamily="34" charset="0"/>
                <a:cs typeface="Verdana" panose="020B0604030504040204" pitchFamily="34" charset="0"/>
              </a:rPr>
              <a:t> </a:t>
            </a:r>
            <a:r>
              <a:rPr lang="en-US" dirty="0">
                <a:cs typeface="Verdana" panose="020B0604030504040204" pitchFamily="34" charset="0"/>
              </a:rPr>
              <a:t>M</a:t>
            </a:r>
            <a:r>
              <a:rPr lang="en-US" dirty="0">
                <a:effectLst/>
                <a:latin typeface="Verdana" panose="020B0604030504040204" pitchFamily="34" charset="0"/>
                <a:ea typeface="Verdana" panose="020B0604030504040204" pitchFamily="34" charset="0"/>
                <a:cs typeface="Verdana" panose="020B0604030504040204" pitchFamily="34" charset="0"/>
              </a:rPr>
              <a:t>ath/Science and I (TSVI) have to transition them to </a:t>
            </a:r>
            <a:r>
              <a:rPr lang="en-US" dirty="0">
                <a:cs typeface="Verdana" panose="020B0604030504040204" pitchFamily="34" charset="0"/>
              </a:rPr>
              <a:t>N</a:t>
            </a:r>
            <a:r>
              <a:rPr lang="en-US" dirty="0">
                <a:effectLst/>
                <a:latin typeface="Verdana" panose="020B0604030504040204" pitchFamily="34" charset="0"/>
                <a:ea typeface="Verdana" panose="020B0604030504040204" pitchFamily="34" charset="0"/>
                <a:cs typeface="Verdana" panose="020B0604030504040204" pitchFamily="34" charset="0"/>
              </a:rPr>
              <a:t>emeth (for advanced mathematics) (n=2)</a:t>
            </a:r>
          </a:p>
          <a:p>
            <a:pPr>
              <a:lnSpc>
                <a:spcPct val="120000"/>
              </a:lnSpc>
              <a:spcBef>
                <a:spcPts val="0"/>
              </a:spcBef>
            </a:pPr>
            <a:r>
              <a:rPr lang="en-US" dirty="0">
                <a:effectLst/>
                <a:latin typeface="Verdana" panose="020B0604030504040204" pitchFamily="34" charset="0"/>
                <a:ea typeface="Verdana" panose="020B0604030504040204" pitchFamily="34" charset="0"/>
                <a:cs typeface="Verdana" panose="020B0604030504040204" pitchFamily="34" charset="0"/>
              </a:rPr>
              <a:t>Student preference on which math code to learn </a:t>
            </a:r>
            <a:r>
              <a:rPr lang="en-US" dirty="0">
                <a:effectLst/>
                <a:cs typeface="Verdana" panose="020B0604030504040204" pitchFamily="34" charset="0"/>
              </a:rPr>
              <a:t>(n=2)</a:t>
            </a:r>
          </a:p>
          <a:p>
            <a:pPr>
              <a:lnSpc>
                <a:spcPct val="120000"/>
              </a:lnSpc>
              <a:spcBef>
                <a:spcPts val="0"/>
              </a:spcBef>
            </a:pPr>
            <a:r>
              <a:rPr lang="en-US" dirty="0">
                <a:effectLst/>
                <a:cs typeface="Verdana" panose="020B0604030504040204" pitchFamily="34" charset="0"/>
              </a:rPr>
              <a:t>Support from other professionals (n=2)</a:t>
            </a:r>
            <a:endParaRPr lang="en-US" dirty="0">
              <a:latin typeface="Verdana" panose="020B0604030504040204" pitchFamily="34" charset="0"/>
              <a:ea typeface="Verdana" panose="020B0604030504040204" pitchFamily="34" charset="0"/>
            </a:endParaRPr>
          </a:p>
          <a:p>
            <a:pPr>
              <a:lnSpc>
                <a:spcPct val="110000"/>
              </a:lnSpc>
              <a:spcBef>
                <a:spcPts val="600"/>
              </a:spcBef>
              <a:spcAft>
                <a:spcPts val="600"/>
              </a:spcAft>
            </a:pPr>
            <a:endParaRPr lang="en-US" dirty="0">
              <a:latin typeface="Verdana" panose="020B0604030504040204" pitchFamily="34" charset="0"/>
              <a:ea typeface="Verdana" panose="020B0604030504040204" pitchFamily="34" charset="0"/>
            </a:endParaRPr>
          </a:p>
          <a:p>
            <a:pPr>
              <a:lnSpc>
                <a:spcPct val="110000"/>
              </a:lnSpc>
              <a:spcBef>
                <a:spcPts val="600"/>
              </a:spcBef>
              <a:spcAft>
                <a:spcPts val="600"/>
              </a:spcAft>
            </a:pPr>
            <a:endParaRPr lang="en-US" dirty="0">
              <a:latin typeface="Verdana" panose="020B0604030504040204" pitchFamily="34" charset="0"/>
              <a:ea typeface="Verdana" panose="020B0604030504040204" pitchFamily="34" charset="0"/>
            </a:endParaRPr>
          </a:p>
        </p:txBody>
      </p:sp>
      <p:sp>
        <p:nvSpPr>
          <p:cNvPr id="4" name="Content Placeholder 3">
            <a:extLst>
              <a:ext uri="{FF2B5EF4-FFF2-40B4-BE49-F238E27FC236}">
                <a16:creationId xmlns:a16="http://schemas.microsoft.com/office/drawing/2014/main" id="{A7F40ABE-4F58-FBC3-9260-22E80CE74FB5}"/>
              </a:ext>
            </a:extLst>
          </p:cNvPr>
          <p:cNvSpPr>
            <a:spLocks noGrp="1"/>
          </p:cNvSpPr>
          <p:nvPr>
            <p:ph sz="half" idx="2"/>
          </p:nvPr>
        </p:nvSpPr>
        <p:spPr>
          <a:xfrm>
            <a:off x="6096000" y="1371600"/>
            <a:ext cx="5181600" cy="4351338"/>
          </a:xfrm>
        </p:spPr>
        <p:txBody>
          <a:bodyPr/>
          <a:lstStyle/>
          <a:p>
            <a:pPr>
              <a:lnSpc>
                <a:spcPct val="120000"/>
              </a:lnSpc>
              <a:spcBef>
                <a:spcPts val="0"/>
              </a:spcBef>
            </a:pPr>
            <a:r>
              <a:rPr lang="en-US" dirty="0">
                <a:effectLst/>
                <a:cs typeface="Verdana" panose="020B0604030504040204" pitchFamily="34" charset="0"/>
              </a:rPr>
              <a:t>TSVI’s preferences (n=1) </a:t>
            </a:r>
          </a:p>
          <a:p>
            <a:pPr>
              <a:lnSpc>
                <a:spcPct val="120000"/>
              </a:lnSpc>
              <a:spcBef>
                <a:spcPts val="0"/>
              </a:spcBef>
            </a:pPr>
            <a:r>
              <a:rPr lang="en-US" dirty="0">
                <a:effectLst/>
                <a:cs typeface="Verdana" panose="020B0604030504040204" pitchFamily="34" charset="0"/>
              </a:rPr>
              <a:t>Misinformation about the two math codes and which is better (n=1) </a:t>
            </a:r>
          </a:p>
          <a:p>
            <a:pPr>
              <a:lnSpc>
                <a:spcPct val="120000"/>
              </a:lnSpc>
              <a:spcBef>
                <a:spcPts val="0"/>
              </a:spcBef>
            </a:pPr>
            <a:r>
              <a:rPr lang="en-US" dirty="0">
                <a:effectLst/>
                <a:cs typeface="Verdana" panose="020B0604030504040204" pitchFamily="34" charset="0"/>
              </a:rPr>
              <a:t>Expense of textbooks (n=1)</a:t>
            </a:r>
            <a:endParaRPr lang="en-US" dirty="0">
              <a:effectLst/>
              <a:latin typeface="Helvetica Neue" panose="02000503000000020004" pitchFamily="2" charset="0"/>
            </a:endParaRPr>
          </a:p>
        </p:txBody>
      </p:sp>
    </p:spTree>
    <p:extLst>
      <p:ext uri="{BB962C8B-B14F-4D97-AF65-F5344CB8AC3E}">
        <p14:creationId xmlns:p14="http://schemas.microsoft.com/office/powerpoint/2010/main" val="2678404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819CD-CC4A-9C4D-320E-5F1E9DACE7B8}"/>
              </a:ext>
            </a:extLst>
          </p:cNvPr>
          <p:cNvSpPr>
            <a:spLocks noGrp="1"/>
          </p:cNvSpPr>
          <p:nvPr>
            <p:ph type="title"/>
          </p:nvPr>
        </p:nvSpPr>
        <p:spPr/>
        <p:txBody>
          <a:bodyPr>
            <a:normAutofit/>
          </a:bodyPr>
          <a:lstStyle/>
          <a:p>
            <a:r>
              <a:rPr lang="en-US" sz="4000" dirty="0">
                <a:latin typeface="Verdana" panose="020B0604030504040204" pitchFamily="34" charset="0"/>
                <a:ea typeface="Verdana" panose="020B0604030504040204" pitchFamily="34" charset="0"/>
              </a:rPr>
              <a:t>Resources and Strategies for Teaching UEB Math/Science</a:t>
            </a:r>
            <a:endParaRPr lang="en-US" sz="4000" dirty="0"/>
          </a:p>
        </p:txBody>
      </p:sp>
    </p:spTree>
    <p:extLst>
      <p:ext uri="{BB962C8B-B14F-4D97-AF65-F5344CB8AC3E}">
        <p14:creationId xmlns:p14="http://schemas.microsoft.com/office/powerpoint/2010/main" val="3946431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029CC-5F9E-7C2D-0F1D-46817A1883E8}"/>
              </a:ext>
            </a:extLst>
          </p:cNvPr>
          <p:cNvSpPr>
            <a:spLocks noGrp="1"/>
          </p:cNvSpPr>
          <p:nvPr>
            <p:ph type="title"/>
          </p:nvPr>
        </p:nvSpPr>
        <p:spPr>
          <a:xfrm>
            <a:off x="457200" y="-1"/>
            <a:ext cx="11430000" cy="1734207"/>
          </a:xfrm>
        </p:spPr>
        <p:txBody>
          <a:bodyPr>
            <a:normAutofit/>
          </a:bodyPr>
          <a:lstStyle/>
          <a:p>
            <a:r>
              <a:rPr lang="en-US" sz="4000" dirty="0">
                <a:latin typeface="Verdana" panose="020B0604030504040204" pitchFamily="34" charset="0"/>
                <a:ea typeface="Verdana" panose="020B0604030504040204" pitchFamily="34" charset="0"/>
              </a:rPr>
              <a:t>UEB Math/Science </a:t>
            </a:r>
            <a:br>
              <a:rPr lang="en-US" sz="4000" dirty="0">
                <a:latin typeface="Verdana" panose="020B0604030504040204" pitchFamily="34" charset="0"/>
                <a:ea typeface="Verdana" panose="020B0604030504040204" pitchFamily="34" charset="0"/>
              </a:rPr>
            </a:br>
            <a:r>
              <a:rPr lang="en-US" sz="4000" dirty="0">
                <a:latin typeface="Verdana" panose="020B0604030504040204" pitchFamily="34" charset="0"/>
                <a:ea typeface="Verdana" panose="020B0604030504040204" pitchFamily="34" charset="0"/>
              </a:rPr>
              <a:t>Codebooks and Guidelines</a:t>
            </a:r>
          </a:p>
        </p:txBody>
      </p:sp>
      <p:sp>
        <p:nvSpPr>
          <p:cNvPr id="3" name="Content Placeholder 2">
            <a:extLst>
              <a:ext uri="{FF2B5EF4-FFF2-40B4-BE49-F238E27FC236}">
                <a16:creationId xmlns:a16="http://schemas.microsoft.com/office/drawing/2014/main" id="{6AF1C0D5-D954-C146-6334-D6A0C718CEF8}"/>
              </a:ext>
            </a:extLst>
          </p:cNvPr>
          <p:cNvSpPr>
            <a:spLocks noGrp="1"/>
          </p:cNvSpPr>
          <p:nvPr>
            <p:ph idx="1"/>
          </p:nvPr>
        </p:nvSpPr>
        <p:spPr>
          <a:xfrm>
            <a:off x="457200" y="1870840"/>
            <a:ext cx="11430000" cy="4529959"/>
          </a:xfrm>
        </p:spPr>
        <p:txBody>
          <a:bodyPr/>
          <a:lstStyle/>
          <a:p>
            <a:pPr>
              <a:lnSpc>
                <a:spcPct val="100000"/>
              </a:lnSpc>
              <a:spcBef>
                <a:spcPts val="1200"/>
              </a:spcBef>
              <a:spcAft>
                <a:spcPts val="1200"/>
              </a:spcAft>
            </a:pPr>
            <a:r>
              <a:rPr lang="en-US" altLang="en-US" sz="3200" dirty="0">
                <a:latin typeface="Verdana" panose="020B0604030504040204" pitchFamily="34" charset="0"/>
                <a:ea typeface="Verdana" panose="020B0604030504040204" pitchFamily="34" charset="0"/>
                <a:cs typeface="Verdana" panose="020B0604030504040204" pitchFamily="34" charset="0"/>
              </a:rPr>
              <a:t>The </a:t>
            </a:r>
            <a:r>
              <a:rPr lang="en-US" altLang="en-US" sz="3200" dirty="0">
                <a:latin typeface="Verdana" panose="020B0604030504040204" pitchFamily="34" charset="0"/>
                <a:ea typeface="Verdana" panose="020B0604030504040204" pitchFamily="34" charset="0"/>
                <a:cs typeface="Verdana" panose="020B0604030504040204" pitchFamily="34" charset="0"/>
                <a:hlinkClick r:id="rId3"/>
              </a:rPr>
              <a:t>Rules of Unified English Braille</a:t>
            </a:r>
            <a:r>
              <a:rPr lang="en-US" altLang="en-US" sz="3200" dirty="0">
                <a:latin typeface="Verdana" panose="020B0604030504040204" pitchFamily="34" charset="0"/>
                <a:ea typeface="Verdana" panose="020B0604030504040204" pitchFamily="34" charset="0"/>
                <a:cs typeface="Verdana" panose="020B0604030504040204" pitchFamily="34" charset="0"/>
              </a:rPr>
              <a:t>, </a:t>
            </a:r>
            <a:r>
              <a:rPr lang="en-US" altLang="en-US" sz="3200" dirty="0">
                <a:cs typeface="Verdana" panose="020B0604030504040204" pitchFamily="34" charset="0"/>
              </a:rPr>
              <a:t>3rd</a:t>
            </a:r>
            <a:r>
              <a:rPr lang="en-US" altLang="en-US" sz="3200" dirty="0">
                <a:latin typeface="Verdana" panose="020B0604030504040204" pitchFamily="34" charset="0"/>
                <a:ea typeface="Verdana" panose="020B0604030504040204" pitchFamily="34" charset="0"/>
                <a:cs typeface="Verdana" panose="020B0604030504040204" pitchFamily="34" charset="0"/>
              </a:rPr>
              <a:t> Edition, 2024 (</a:t>
            </a:r>
            <a:r>
              <a:rPr lang="en-US" altLang="en-US" sz="3200" dirty="0">
                <a:latin typeface="Verdana" panose="020B0604030504040204" pitchFamily="34" charset="0"/>
                <a:ea typeface="Verdana" panose="020B0604030504040204" pitchFamily="34" charset="0"/>
                <a:cs typeface="Verdana" panose="020B0604030504040204" pitchFamily="34" charset="0"/>
                <a:hlinkClick r:id="rId4"/>
              </a:rPr>
              <a:t>print</a:t>
            </a:r>
            <a:r>
              <a:rPr lang="en-US" altLang="en-US" sz="3200" dirty="0">
                <a:latin typeface="Verdana" panose="020B0604030504040204" pitchFamily="34" charset="0"/>
                <a:ea typeface="Verdana" panose="020B0604030504040204" pitchFamily="34" charset="0"/>
                <a:cs typeface="Verdana" panose="020B0604030504040204" pitchFamily="34" charset="0"/>
              </a:rPr>
              <a:t> &amp; </a:t>
            </a:r>
            <a:r>
              <a:rPr lang="en-US" altLang="en-US" sz="3200" dirty="0">
                <a:latin typeface="Verdana" panose="020B0604030504040204" pitchFamily="34" charset="0"/>
                <a:ea typeface="Verdana" panose="020B0604030504040204" pitchFamily="34" charset="0"/>
                <a:cs typeface="Verdana" panose="020B0604030504040204" pitchFamily="34" charset="0"/>
                <a:hlinkClick r:id="rId5"/>
              </a:rPr>
              <a:t>braille</a:t>
            </a:r>
            <a:r>
              <a:rPr lang="en-US" altLang="en-US" sz="3200" dirty="0">
                <a:latin typeface="Verdana" panose="020B0604030504040204" pitchFamily="34" charset="0"/>
                <a:ea typeface="Verdana" panose="020B0604030504040204" pitchFamily="34" charset="0"/>
                <a:cs typeface="Verdana" panose="020B0604030504040204" pitchFamily="34" charset="0"/>
              </a:rPr>
              <a:t> editions)</a:t>
            </a:r>
            <a:endParaRPr lang="en-US" altLang="en-US" sz="3200" b="1" dirty="0">
              <a:latin typeface="Verdana" panose="020B0604030504040204" pitchFamily="34" charset="0"/>
              <a:ea typeface="Verdana" panose="020B0604030504040204" pitchFamily="34" charset="0"/>
              <a:cs typeface="Verdana" panose="020B0604030504040204" pitchFamily="34" charset="0"/>
            </a:endParaRPr>
          </a:p>
          <a:p>
            <a:pPr>
              <a:lnSpc>
                <a:spcPct val="100000"/>
              </a:lnSpc>
              <a:spcBef>
                <a:spcPts val="1200"/>
              </a:spcBef>
              <a:spcAft>
                <a:spcPts val="1200"/>
              </a:spcAft>
            </a:pPr>
            <a:r>
              <a:rPr lang="en-US" altLang="en-US" sz="3200" dirty="0">
                <a:latin typeface="Verdana" panose="020B0604030504040204" pitchFamily="34" charset="0"/>
                <a:ea typeface="Verdana" panose="020B0604030504040204" pitchFamily="34" charset="0"/>
                <a:cs typeface="Verdana" panose="020B0604030504040204" pitchFamily="34" charset="0"/>
                <a:hlinkClick r:id="rId6"/>
              </a:rPr>
              <a:t>Provisional Guidance on Transcribing Mathematics in UEB</a:t>
            </a:r>
            <a:r>
              <a:rPr lang="en-US" altLang="en-US" sz="3200" dirty="0">
                <a:latin typeface="Verdana" panose="020B0604030504040204" pitchFamily="34" charset="0"/>
                <a:ea typeface="Verdana" panose="020B0604030504040204" pitchFamily="34" charset="0"/>
                <a:cs typeface="Verdana" panose="020B0604030504040204" pitchFamily="34" charset="0"/>
              </a:rPr>
              <a:t>, 2019</a:t>
            </a:r>
          </a:p>
          <a:p>
            <a:pPr>
              <a:lnSpc>
                <a:spcPct val="100000"/>
              </a:lnSpc>
              <a:spcBef>
                <a:spcPts val="1200"/>
              </a:spcBef>
              <a:spcAft>
                <a:spcPts val="1200"/>
              </a:spcAft>
            </a:pPr>
            <a:r>
              <a:rPr lang="en-US" altLang="en-US" sz="3200" dirty="0">
                <a:latin typeface="Verdana" panose="020B0604030504040204" pitchFamily="34" charset="0"/>
                <a:ea typeface="Verdana" panose="020B0604030504040204" pitchFamily="34" charset="0"/>
                <a:cs typeface="Verdana" panose="020B0604030504040204" pitchFamily="34" charset="0"/>
                <a:hlinkClick r:id="rId7"/>
              </a:rPr>
              <a:t>Graphing Calculator Guidelines Guidance for Transcription Using UEB</a:t>
            </a:r>
            <a:r>
              <a:rPr lang="en-US" altLang="en-US" sz="3200" dirty="0">
                <a:cs typeface="Verdana" panose="020B0604030504040204" pitchFamily="34" charset="0"/>
              </a:rPr>
              <a:t>, 2024</a:t>
            </a:r>
            <a:endParaRPr lang="en-US" altLang="en-US" sz="3200" dirty="0">
              <a:latin typeface="Verdana" panose="020B0604030504040204" pitchFamily="34" charset="0"/>
              <a:ea typeface="Verdana" panose="020B0604030504040204" pitchFamily="34" charset="0"/>
              <a:cs typeface="Verdana" panose="020B0604030504040204" pitchFamily="34" charset="0"/>
            </a:endParaRPr>
          </a:p>
          <a:p>
            <a:pPr>
              <a:lnSpc>
                <a:spcPct val="100000"/>
              </a:lnSpc>
              <a:spcBef>
                <a:spcPts val="1200"/>
              </a:spcBef>
              <a:spcAft>
                <a:spcPts val="1200"/>
              </a:spcAft>
            </a:pPr>
            <a:endParaRPr lang="en-US" altLang="en-US" sz="3200"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22850676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91314" y="462142"/>
            <a:ext cx="10626416" cy="1223402"/>
          </a:xfrm>
        </p:spPr>
        <p:txBody>
          <a:bodyPr>
            <a:noAutofit/>
          </a:bodyPr>
          <a:lstStyle/>
          <a:p>
            <a:pPr algn="l"/>
            <a:r>
              <a:rPr lang="en-US" sz="4000" i="0" dirty="0">
                <a:latin typeface="Verdana" panose="020B0604030504040204" pitchFamily="34" charset="0"/>
                <a:ea typeface="Verdana" panose="020B0604030504040204" pitchFamily="34" charset="0"/>
                <a:cs typeface="Verdana" panose="020B0604030504040204" pitchFamily="34" charset="0"/>
              </a:rPr>
              <a:t>UEB Math/Science </a:t>
            </a:r>
            <a:br>
              <a:rPr lang="en-US" sz="4000" i="0" dirty="0">
                <a:latin typeface="Verdana" panose="020B0604030504040204" pitchFamily="34" charset="0"/>
                <a:ea typeface="Verdana" panose="020B0604030504040204" pitchFamily="34" charset="0"/>
                <a:cs typeface="Verdana" panose="020B0604030504040204" pitchFamily="34" charset="0"/>
              </a:rPr>
            </a:br>
            <a:r>
              <a:rPr lang="en-US" sz="4000" i="0" dirty="0">
                <a:latin typeface="Verdana" panose="020B0604030504040204" pitchFamily="34" charset="0"/>
                <a:ea typeface="Verdana" panose="020B0604030504040204" pitchFamily="34" charset="0"/>
                <a:cs typeface="Verdana" panose="020B0604030504040204" pitchFamily="34" charset="0"/>
              </a:rPr>
              <a:t>Codebooks and Guidelines (continued)</a:t>
            </a:r>
          </a:p>
        </p:txBody>
      </p:sp>
      <p:sp>
        <p:nvSpPr>
          <p:cNvPr id="8" name="Content Placeholder 7"/>
          <p:cNvSpPr>
            <a:spLocks noGrp="1"/>
          </p:cNvSpPr>
          <p:nvPr>
            <p:ph idx="1"/>
          </p:nvPr>
        </p:nvSpPr>
        <p:spPr>
          <a:xfrm>
            <a:off x="756600" y="1894014"/>
            <a:ext cx="11045758" cy="4880148"/>
          </a:xfrm>
          <a:ln>
            <a:noFill/>
          </a:ln>
        </p:spPr>
        <p:txBody>
          <a:bodyPr>
            <a:normAutofit/>
          </a:bodyPr>
          <a:lstStyle/>
          <a:p>
            <a:pPr>
              <a:lnSpc>
                <a:spcPct val="100000"/>
              </a:lnSpc>
              <a:spcBef>
                <a:spcPts val="1200"/>
              </a:spcBef>
              <a:spcAft>
                <a:spcPts val="1200"/>
              </a:spcAft>
            </a:pPr>
            <a:r>
              <a:rPr lang="en-US" altLang="en-US" sz="3000" dirty="0">
                <a:latin typeface="Verdana" panose="020B0604030504040204" pitchFamily="34" charset="0"/>
                <a:ea typeface="Verdana" panose="020B0604030504040204" pitchFamily="34" charset="0"/>
                <a:cs typeface="Verdana" panose="020B0604030504040204" pitchFamily="34" charset="0"/>
                <a:hlinkClick r:id="rId3"/>
              </a:rPr>
              <a:t>Unified English Braille Guidelines for Technical Material 2014</a:t>
            </a:r>
            <a:r>
              <a:rPr lang="en-US" altLang="en-US" sz="3000" dirty="0">
                <a:cs typeface="Verdana" panose="020B0604030504040204" pitchFamily="34" charset="0"/>
              </a:rPr>
              <a:t> (</a:t>
            </a:r>
            <a:r>
              <a:rPr lang="en-US" altLang="en-US" sz="3000" dirty="0">
                <a:cs typeface="Verdana" panose="020B0604030504040204" pitchFamily="34" charset="0"/>
                <a:hlinkClick r:id="rId4"/>
              </a:rPr>
              <a:t>print</a:t>
            </a:r>
            <a:r>
              <a:rPr lang="en-US" altLang="en-US" sz="3000" dirty="0">
                <a:cs typeface="Verdana" panose="020B0604030504040204" pitchFamily="34" charset="0"/>
              </a:rPr>
              <a:t> &amp; </a:t>
            </a:r>
            <a:r>
              <a:rPr lang="en-US" altLang="en-US" sz="3000" dirty="0">
                <a:cs typeface="Verdana" panose="020B0604030504040204" pitchFamily="34" charset="0"/>
                <a:hlinkClick r:id="rId5"/>
              </a:rPr>
              <a:t>braille</a:t>
            </a:r>
            <a:r>
              <a:rPr lang="en-US" altLang="en-US" sz="3000" dirty="0">
                <a:cs typeface="Verdana" panose="020B0604030504040204" pitchFamily="34" charset="0"/>
              </a:rPr>
              <a:t> editions)</a:t>
            </a:r>
            <a:endParaRPr lang="en-US" altLang="en-US" sz="3000" dirty="0">
              <a:latin typeface="Verdana" panose="020B0604030504040204" pitchFamily="34" charset="0"/>
              <a:ea typeface="Verdana" panose="020B0604030504040204" pitchFamily="34" charset="0"/>
              <a:cs typeface="Verdana" panose="020B0604030504040204" pitchFamily="34" charset="0"/>
            </a:endParaRPr>
          </a:p>
          <a:p>
            <a:pPr lvl="1">
              <a:lnSpc>
                <a:spcPct val="100000"/>
              </a:lnSpc>
              <a:spcBef>
                <a:spcPts val="1200"/>
              </a:spcBef>
              <a:spcAft>
                <a:spcPts val="1200"/>
              </a:spcAft>
            </a:pPr>
            <a:r>
              <a:rPr lang="en-US" sz="3000" dirty="0"/>
              <a:t>(International Council on English Braille) </a:t>
            </a:r>
            <a:r>
              <a:rPr lang="en-US" altLang="en-US" sz="3000" dirty="0">
                <a:latin typeface="Verdana" panose="020B0604030504040204" pitchFamily="34" charset="0"/>
                <a:ea typeface="Verdana" panose="020B0604030504040204" pitchFamily="34" charset="0"/>
                <a:cs typeface="Verdana" panose="020B0604030504040204" pitchFamily="34" charset="0"/>
              </a:rPr>
              <a:t>ICEB is working on a 2</a:t>
            </a:r>
            <a:r>
              <a:rPr lang="en-US" altLang="en-US" sz="3000" baseline="30000" dirty="0">
                <a:latin typeface="Verdana" panose="020B0604030504040204" pitchFamily="34" charset="0"/>
                <a:ea typeface="Verdana" panose="020B0604030504040204" pitchFamily="34" charset="0"/>
                <a:cs typeface="Verdana" panose="020B0604030504040204" pitchFamily="34" charset="0"/>
              </a:rPr>
              <a:t>nd</a:t>
            </a:r>
            <a:r>
              <a:rPr lang="en-US" altLang="en-US" sz="3000" dirty="0">
                <a:latin typeface="Verdana" panose="020B0604030504040204" pitchFamily="34" charset="0"/>
                <a:ea typeface="Verdana" panose="020B0604030504040204" pitchFamily="34" charset="0"/>
                <a:cs typeface="Verdana" panose="020B0604030504040204" pitchFamily="34" charset="0"/>
              </a:rPr>
              <a:t> edition.</a:t>
            </a:r>
          </a:p>
          <a:p>
            <a:pPr lvl="1">
              <a:lnSpc>
                <a:spcPct val="100000"/>
              </a:lnSpc>
              <a:spcBef>
                <a:spcPts val="1200"/>
              </a:spcBef>
              <a:spcAft>
                <a:spcPts val="1200"/>
              </a:spcAft>
            </a:pPr>
            <a:r>
              <a:rPr lang="en-US" altLang="en-US" sz="3000" dirty="0">
                <a:latin typeface="Verdana" panose="020B0604030504040204" pitchFamily="34" charset="0"/>
                <a:ea typeface="Verdana" panose="020B0604030504040204" pitchFamily="34" charset="0"/>
                <a:cs typeface="Verdana" panose="020B0604030504040204" pitchFamily="34" charset="0"/>
              </a:rPr>
              <a:t>Section 3: </a:t>
            </a:r>
            <a:r>
              <a:rPr lang="en-US" altLang="en-US" sz="3000" dirty="0">
                <a:latin typeface="Verdana" panose="020B0604030504040204" pitchFamily="34" charset="0"/>
                <a:ea typeface="Verdana" panose="020B0604030504040204" pitchFamily="34" charset="0"/>
                <a:cs typeface="Verdana" panose="020B0604030504040204" pitchFamily="34" charset="0"/>
                <a:hlinkClick r:id="rId6"/>
              </a:rPr>
              <a:t>Signs of Operation and Comparison </a:t>
            </a:r>
            <a:r>
              <a:rPr lang="en-US" altLang="en-US" sz="3000" dirty="0">
                <a:latin typeface="Verdana" panose="020B0604030504040204" pitchFamily="34" charset="0"/>
                <a:ea typeface="Verdana" panose="020B0604030504040204" pitchFamily="34" charset="0"/>
                <a:cs typeface="Verdana" panose="020B0604030504040204" pitchFamily="34" charset="0"/>
              </a:rPr>
              <a:t>was updated in 2018.  </a:t>
            </a:r>
          </a:p>
          <a:p>
            <a:pPr marL="457200" lvl="1" indent="0">
              <a:lnSpc>
                <a:spcPct val="100000"/>
              </a:lnSpc>
              <a:spcBef>
                <a:spcPts val="600"/>
              </a:spcBef>
              <a:spcAft>
                <a:spcPts val="1200"/>
              </a:spcAft>
              <a:buNone/>
            </a:pPr>
            <a:endParaRPr lang="en-US" altLang="en-US"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2144883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4694"/>
            <a:ext cx="11430000" cy="1371600"/>
          </a:xfrm>
        </p:spPr>
        <p:txBody>
          <a:bodyPr>
            <a:noAutofit/>
          </a:bodyPr>
          <a:lstStyle/>
          <a:p>
            <a:pPr algn="l"/>
            <a:r>
              <a:rPr lang="en-US" sz="4000" dirty="0">
                <a:latin typeface="Verdana" panose="020B0604030504040204" pitchFamily="34" charset="0"/>
                <a:ea typeface="Verdana" panose="020B0604030504040204" pitchFamily="34" charset="0"/>
              </a:rPr>
              <a:t>UEB Math/Science Resource</a:t>
            </a:r>
          </a:p>
        </p:txBody>
      </p:sp>
      <p:sp>
        <p:nvSpPr>
          <p:cNvPr id="3" name="Content Placeholder 2">
            <a:extLst>
              <a:ext uri="{FF2B5EF4-FFF2-40B4-BE49-F238E27FC236}">
                <a16:creationId xmlns:a16="http://schemas.microsoft.com/office/drawing/2014/main" id="{5F9BAFCE-B22A-4ED5-95D9-34779E57D3C5}"/>
              </a:ext>
            </a:extLst>
          </p:cNvPr>
          <p:cNvSpPr>
            <a:spLocks noGrp="1"/>
          </p:cNvSpPr>
          <p:nvPr>
            <p:ph idx="1"/>
          </p:nvPr>
        </p:nvSpPr>
        <p:spPr>
          <a:xfrm>
            <a:off x="457200" y="2816677"/>
            <a:ext cx="6835782" cy="1259565"/>
          </a:xfrm>
        </p:spPr>
        <p:txBody>
          <a:bodyPr/>
          <a:lstStyle/>
          <a:p>
            <a:pPr marL="0" indent="0">
              <a:buNone/>
            </a:pPr>
            <a:r>
              <a:rPr lang="en-US" sz="3200" dirty="0">
                <a:latin typeface="Verdana" panose="020B0604030504040204" pitchFamily="34" charset="0"/>
                <a:ea typeface="Verdana" panose="020B0604030504040204" pitchFamily="34" charset="0"/>
                <a:hlinkClick r:id="rId3"/>
              </a:rPr>
              <a:t>The Hitchhiker’s Guide to UEB</a:t>
            </a:r>
            <a:r>
              <a:rPr lang="en-US" sz="3200" dirty="0">
                <a:latin typeface="Verdana" panose="020B0604030504040204" pitchFamily="34" charset="0"/>
                <a:ea typeface="Verdana" panose="020B0604030504040204" pitchFamily="34" charset="0"/>
              </a:rPr>
              <a: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44525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750" y="229393"/>
            <a:ext cx="11430000" cy="1371600"/>
          </a:xfrm>
        </p:spPr>
        <p:txBody>
          <a:bodyPr>
            <a:normAutofit/>
          </a:bodyPr>
          <a:lstStyle/>
          <a:p>
            <a:r>
              <a:rPr lang="en-US" sz="4000" dirty="0">
                <a:latin typeface="Verdana" panose="020B0604030504040204" pitchFamily="34" charset="0"/>
                <a:ea typeface="Verdana" panose="020B0604030504040204" pitchFamily="34" charset="0"/>
              </a:rPr>
              <a:t>UEB Math/Science Online Resources</a:t>
            </a:r>
          </a:p>
        </p:txBody>
      </p:sp>
      <p:sp>
        <p:nvSpPr>
          <p:cNvPr id="3" name="Content Placeholder 2"/>
          <p:cNvSpPr>
            <a:spLocks noGrp="1"/>
          </p:cNvSpPr>
          <p:nvPr>
            <p:ph idx="1"/>
          </p:nvPr>
        </p:nvSpPr>
        <p:spPr>
          <a:xfrm>
            <a:off x="666750" y="1600993"/>
            <a:ext cx="11034470" cy="4525963"/>
          </a:xfrm>
        </p:spPr>
        <p:txBody>
          <a:bodyPr>
            <a:noAutofit/>
          </a:bodyPr>
          <a:lstStyle/>
          <a:p>
            <a:pPr marL="512064" indent="-512064">
              <a:lnSpc>
                <a:spcPct val="100000"/>
              </a:lnSpc>
              <a:spcBef>
                <a:spcPts val="1200"/>
              </a:spcBef>
              <a:spcAft>
                <a:spcPts val="1200"/>
              </a:spcAft>
            </a:pPr>
            <a:r>
              <a:rPr lang="en-US" sz="3600" dirty="0">
                <a:latin typeface="Verdana" panose="020B0604030504040204" pitchFamily="34" charset="0"/>
                <a:ea typeface="Verdana" panose="020B0604030504040204" pitchFamily="34" charset="0"/>
              </a:rPr>
              <a:t>APH UEB Math Reference </a:t>
            </a:r>
            <a:r>
              <a:rPr lang="en-US" sz="3600" dirty="0"/>
              <a:t>B</a:t>
            </a:r>
            <a:r>
              <a:rPr lang="en-US" sz="3600" dirty="0">
                <a:latin typeface="Verdana" panose="020B0604030504040204" pitchFamily="34" charset="0"/>
                <a:ea typeface="Verdana" panose="020B0604030504040204" pitchFamily="34" charset="0"/>
              </a:rPr>
              <a:t>ooklet (p</a:t>
            </a:r>
            <a:r>
              <a:rPr lang="en-US" sz="3600" dirty="0">
                <a:hlinkClick r:id="rId3"/>
              </a:rPr>
              <a:t>rint</a:t>
            </a:r>
            <a:r>
              <a:rPr lang="en-US" sz="3600" dirty="0"/>
              <a:t> and </a:t>
            </a:r>
            <a:r>
              <a:rPr lang="en-US" sz="3600" dirty="0">
                <a:latin typeface="Verdana" panose="020B0604030504040204" pitchFamily="34" charset="0"/>
                <a:ea typeface="Verdana" panose="020B0604030504040204" pitchFamily="34" charset="0"/>
                <a:hlinkClick r:id="rId4"/>
              </a:rPr>
              <a:t>braille</a:t>
            </a:r>
            <a:r>
              <a:rPr lang="en-US" sz="3600" dirty="0">
                <a:latin typeface="Verdana" panose="020B0604030504040204" pitchFamily="34" charset="0"/>
                <a:ea typeface="Verdana" panose="020B0604030504040204" pitchFamily="34" charset="0"/>
              </a:rPr>
              <a:t>)</a:t>
            </a:r>
          </a:p>
          <a:p>
            <a:pPr marL="512064" indent="-512064">
              <a:lnSpc>
                <a:spcPct val="100000"/>
              </a:lnSpc>
              <a:spcBef>
                <a:spcPts val="1200"/>
              </a:spcBef>
              <a:spcAft>
                <a:spcPts val="1200"/>
              </a:spcAft>
            </a:pPr>
            <a:r>
              <a:rPr lang="en-US" sz="3600" dirty="0">
                <a:latin typeface="Verdana" panose="020B0604030504040204" pitchFamily="34" charset="0"/>
                <a:ea typeface="Verdana" panose="020B0604030504040204" pitchFamily="34" charset="0"/>
              </a:rPr>
              <a:t>APH </a:t>
            </a:r>
            <a:r>
              <a:rPr lang="en-US" sz="3600" dirty="0">
                <a:latin typeface="Verdana" panose="020B0604030504040204" pitchFamily="34" charset="0"/>
                <a:ea typeface="Verdana" panose="020B0604030504040204" pitchFamily="34" charset="0"/>
                <a:hlinkClick r:id="rId5"/>
              </a:rPr>
              <a:t>UEB Math Tutorial</a:t>
            </a:r>
            <a:endParaRPr lang="en-US" sz="3600" dirty="0">
              <a:latin typeface="Verdana" panose="020B0604030504040204" pitchFamily="34" charset="0"/>
              <a:ea typeface="Verdana" panose="020B0604030504040204" pitchFamily="34" charset="0"/>
              <a:cs typeface="Verdana" panose="020B0604030504040204" pitchFamily="34" charset="0"/>
            </a:endParaRPr>
          </a:p>
          <a:p>
            <a:pPr marL="512064" indent="-512064">
              <a:lnSpc>
                <a:spcPct val="100000"/>
              </a:lnSpc>
              <a:spcBef>
                <a:spcPts val="1200"/>
              </a:spcBef>
              <a:spcAft>
                <a:spcPts val="1200"/>
              </a:spcAft>
            </a:pPr>
            <a:r>
              <a:rPr lang="en-US" sz="3600" dirty="0">
                <a:latin typeface="Verdana" panose="020B0604030504040204" pitchFamily="34" charset="0"/>
                <a:ea typeface="Verdana" panose="020B0604030504040204" pitchFamily="34" charset="0"/>
                <a:hlinkClick r:id="rId6"/>
              </a:rPr>
              <a:t>UEB Online</a:t>
            </a:r>
            <a:r>
              <a:rPr lang="en-US" sz="3600" dirty="0"/>
              <a:t> </a:t>
            </a:r>
          </a:p>
          <a:p>
            <a:pPr marL="512064" indent="-512064">
              <a:lnSpc>
                <a:spcPct val="100000"/>
              </a:lnSpc>
              <a:spcBef>
                <a:spcPts val="1200"/>
              </a:spcBef>
              <a:spcAft>
                <a:spcPts val="1200"/>
              </a:spcAft>
            </a:pPr>
            <a:r>
              <a:rPr lang="en-US" sz="3600" b="0" i="0" u="none" strike="noStrike" dirty="0">
                <a:solidFill>
                  <a:srgbClr val="1F1F1F"/>
                </a:solidFill>
                <a:effectLst/>
                <a:highlight>
                  <a:srgbClr val="FFFFFF"/>
                </a:highlight>
                <a:latin typeface="Arial" panose="020B0604020202020204" pitchFamily="34" charset="0"/>
              </a:rPr>
              <a:t>Canadian National Institute for the Blind</a:t>
            </a:r>
            <a:r>
              <a:rPr lang="en-US" sz="3200" b="0" i="0" u="none" strike="noStrike" dirty="0">
                <a:solidFill>
                  <a:srgbClr val="1F1F1F"/>
                </a:solidFill>
                <a:effectLst/>
                <a:highlight>
                  <a:srgbClr val="FFFFFF"/>
                </a:highlight>
                <a:latin typeface="Arial" panose="020B0604020202020204" pitchFamily="34" charset="0"/>
              </a:rPr>
              <a:t> </a:t>
            </a:r>
            <a:r>
              <a:rPr lang="en-US" sz="3600" b="0" i="0" strike="noStrike" dirty="0">
                <a:solidFill>
                  <a:srgbClr val="0070C0"/>
                </a:solidFill>
                <a:effectLst/>
                <a:highlight>
                  <a:srgbClr val="FFFFFF"/>
                </a:highlight>
              </a:rPr>
              <a:t>(</a:t>
            </a:r>
            <a:r>
              <a:rPr lang="en-US" sz="3600" b="0" i="0" u="sng" strike="noStrike" dirty="0">
                <a:solidFill>
                  <a:srgbClr val="0070C0"/>
                </a:solidFill>
                <a:effectLst/>
                <a:highlight>
                  <a:srgbClr val="FFFFFF"/>
                </a:highlight>
              </a:rPr>
              <a:t>C</a:t>
            </a:r>
            <a:r>
              <a:rPr lang="en-US" sz="3600" dirty="0">
                <a:solidFill>
                  <a:srgbClr val="0070C0"/>
                </a:solidFill>
                <a:latin typeface="Verdana" panose="020B0604030504040204" pitchFamily="34" charset="0"/>
                <a:ea typeface="Verdana" panose="020B0604030504040204" pitchFamily="34" charset="0"/>
                <a:hlinkClick r:id="rId7">
                  <a:extLst>
                    <a:ext uri="{A12FA001-AC4F-418D-AE19-62706E023703}">
                      <ahyp:hlinkClr xmlns:ahyp="http://schemas.microsoft.com/office/drawing/2018/hyperlinkcolor" val="tx"/>
                    </a:ext>
                  </a:extLst>
                </a:hlinkClick>
              </a:rPr>
              <a:t>NIB) </a:t>
            </a:r>
            <a:r>
              <a:rPr lang="en-US" sz="3600" dirty="0">
                <a:solidFill>
                  <a:srgbClr val="0563C1"/>
                </a:solidFill>
                <a:latin typeface="Verdana" panose="020B0604030504040204" pitchFamily="34" charset="0"/>
                <a:ea typeface="Verdana" panose="020B0604030504040204" pitchFamily="34" charset="0"/>
                <a:hlinkClick r:id="rId7">
                  <a:extLst>
                    <a:ext uri="{A12FA001-AC4F-418D-AE19-62706E023703}">
                      <ahyp:hlinkClr xmlns:ahyp="http://schemas.microsoft.com/office/drawing/2018/hyperlinkcolor" val="tx"/>
                    </a:ext>
                  </a:extLst>
                </a:hlinkClick>
              </a:rPr>
              <a:t>UEB Technical Course</a:t>
            </a:r>
            <a:endParaRPr lang="en-US" sz="3600" dirty="0">
              <a:latin typeface="Verdana" panose="020B0604030504040204" pitchFamily="34" charset="0"/>
              <a:ea typeface="Verdana" panose="020B0604030504040204" pitchFamily="34" charset="0"/>
            </a:endParaRPr>
          </a:p>
          <a:p>
            <a:pPr marL="0" indent="0">
              <a:lnSpc>
                <a:spcPct val="100000"/>
              </a:lnSpc>
              <a:spcBef>
                <a:spcPts val="1200"/>
              </a:spcBef>
              <a:spcAft>
                <a:spcPts val="1200"/>
              </a:spcAft>
              <a:buNone/>
            </a:pPr>
            <a:endParaRPr lang="en-US" sz="3600" dirty="0"/>
          </a:p>
        </p:txBody>
      </p:sp>
    </p:spTree>
    <p:extLst>
      <p:ext uri="{BB962C8B-B14F-4D97-AF65-F5344CB8AC3E}">
        <p14:creationId xmlns:p14="http://schemas.microsoft.com/office/powerpoint/2010/main" val="3512620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5"/>
            <a:ext cx="11734800" cy="1371600"/>
          </a:xfrm>
        </p:spPr>
        <p:txBody>
          <a:bodyPr>
            <a:normAutofit fontScale="90000"/>
          </a:bodyPr>
          <a:lstStyle/>
          <a:p>
            <a:r>
              <a:rPr lang="en-US" sz="4000" dirty="0">
                <a:latin typeface="Verdana" panose="020B0604030504040204" pitchFamily="34" charset="0"/>
                <a:ea typeface="Verdana" panose="020B0604030504040204" pitchFamily="34" charset="0"/>
                <a:cs typeface="Verdana" panose="020B0604030504040204" pitchFamily="34" charset="0"/>
              </a:rPr>
              <a:t>UEB Math/Science Resources </a:t>
            </a:r>
            <a:r>
              <a:rPr lang="en-US" sz="4000" dirty="0"/>
              <a:t>from the National Braille Association</a:t>
            </a:r>
            <a:br>
              <a:rPr lang="en-US" sz="2400" dirty="0">
                <a:latin typeface="Verdana" panose="020B0604030504040204" pitchFamily="34" charset="0"/>
                <a:ea typeface="Verdana" panose="020B0604030504040204" pitchFamily="34" charset="0"/>
              </a:rPr>
            </a:br>
            <a:endParaRPr lang="en-US" sz="4000" dirty="0"/>
          </a:p>
        </p:txBody>
      </p:sp>
      <p:sp>
        <p:nvSpPr>
          <p:cNvPr id="3" name="Content Placeholder 2"/>
          <p:cNvSpPr>
            <a:spLocks noGrp="1"/>
          </p:cNvSpPr>
          <p:nvPr>
            <p:ph idx="1"/>
          </p:nvPr>
        </p:nvSpPr>
        <p:spPr>
          <a:xfrm>
            <a:off x="838200" y="1736725"/>
            <a:ext cx="10515600" cy="4984750"/>
          </a:xfrm>
        </p:spPr>
        <p:txBody>
          <a:bodyPr>
            <a:normAutofit fontScale="77500" lnSpcReduction="20000"/>
          </a:bodyPr>
          <a:lstStyle/>
          <a:p>
            <a:pPr>
              <a:lnSpc>
                <a:spcPct val="150000"/>
              </a:lnSpc>
            </a:pPr>
            <a:r>
              <a:rPr lang="en-US" sz="3600" dirty="0">
                <a:hlinkClick r:id="rId3"/>
              </a:rPr>
              <a:t>UEB Math/Science Reference Sheets</a:t>
            </a:r>
            <a:r>
              <a:rPr lang="en-US" sz="3600" i="1" dirty="0"/>
              <a:t> </a:t>
            </a:r>
            <a:r>
              <a:rPr lang="en-US" sz="3600" dirty="0"/>
              <a:t>(print and braille versions)</a:t>
            </a:r>
            <a:endParaRPr lang="en-US" sz="3600" dirty="0">
              <a:latin typeface="Verdana" panose="020B0604030504040204" pitchFamily="34" charset="0"/>
              <a:ea typeface="Verdana" panose="020B0604030504040204" pitchFamily="34" charset="0"/>
            </a:endParaRPr>
          </a:p>
          <a:p>
            <a:pPr>
              <a:lnSpc>
                <a:spcPct val="150000"/>
              </a:lnSpc>
            </a:pPr>
            <a:r>
              <a:rPr lang="en-US" sz="3600" dirty="0">
                <a:hlinkClick r:id="rId4"/>
              </a:rPr>
              <a:t>Using UEB in Technical Materials</a:t>
            </a:r>
            <a:r>
              <a:rPr lang="en-US" sz="3600" dirty="0"/>
              <a:t> (digital print, hardcopy print, and braille versions)</a:t>
            </a:r>
          </a:p>
          <a:p>
            <a:pPr>
              <a:lnSpc>
                <a:spcPct val="150000"/>
              </a:lnSpc>
            </a:pPr>
            <a:r>
              <a:rPr lang="en-US" sz="3600" dirty="0">
                <a:hlinkClick r:id="rId4"/>
              </a:rPr>
              <a:t>Grade 1 and Capital Indicators</a:t>
            </a:r>
            <a:r>
              <a:rPr lang="en-US" sz="3600" dirty="0"/>
              <a:t> (digital print, hardcopy print, and braille versions)</a:t>
            </a:r>
          </a:p>
          <a:p>
            <a:pPr>
              <a:lnSpc>
                <a:spcPct val="150000"/>
              </a:lnSpc>
            </a:pPr>
            <a:r>
              <a:rPr lang="en-US" sz="3600" dirty="0"/>
              <a:t> </a:t>
            </a:r>
            <a:r>
              <a:rPr lang="en-US" sz="3600" u="sng" dirty="0">
                <a:solidFill>
                  <a:srgbClr val="0070C0"/>
                </a:solidFill>
                <a:latin typeface="Verdana" panose="020B0604030504040204" pitchFamily="34" charset="0"/>
                <a:ea typeface="Verdana" panose="020B0604030504040204" pitchFamily="34" charset="0"/>
              </a:rPr>
              <a:t>UEB Technical: Algebra and Ge</a:t>
            </a:r>
            <a:r>
              <a:rPr lang="en-US" sz="3600" u="sng" dirty="0">
                <a:solidFill>
                  <a:srgbClr val="0070C0"/>
                </a:solidFill>
              </a:rPr>
              <a:t>ometry – Basic </a:t>
            </a:r>
            <a:r>
              <a:rPr lang="en-US" sz="3600" dirty="0"/>
              <a:t>(print)</a:t>
            </a:r>
            <a:endParaRPr lang="en-US" sz="3600" u="sng" dirty="0">
              <a:solidFill>
                <a:srgbClr val="0070C0"/>
              </a:solidFill>
            </a:endParaRPr>
          </a:p>
          <a:p>
            <a:pPr>
              <a:lnSpc>
                <a:spcPct val="150000"/>
              </a:lnSpc>
            </a:pPr>
            <a:endParaRPr lang="en-US" sz="3600" u="sng" dirty="0">
              <a:solidFill>
                <a:srgbClr val="0070C0"/>
              </a:solidFill>
            </a:endParaRPr>
          </a:p>
          <a:p>
            <a:pPr>
              <a:lnSpc>
                <a:spcPct val="150000"/>
              </a:lnSpc>
            </a:pPr>
            <a:endParaRPr lang="en-US" sz="3600" u="sng" dirty="0">
              <a:solidFill>
                <a:srgbClr val="0070C0"/>
              </a:solidFill>
            </a:endParaRPr>
          </a:p>
          <a:p>
            <a:pPr>
              <a:lnSpc>
                <a:spcPct val="150000"/>
              </a:lnSpc>
            </a:pPr>
            <a:endParaRPr lang="en-US" sz="3600" dirty="0"/>
          </a:p>
        </p:txBody>
      </p:sp>
    </p:spTree>
    <p:extLst>
      <p:ext uri="{BB962C8B-B14F-4D97-AF65-F5344CB8AC3E}">
        <p14:creationId xmlns:p14="http://schemas.microsoft.com/office/powerpoint/2010/main" val="3329240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5"/>
            <a:ext cx="11734800" cy="1371600"/>
          </a:xfrm>
        </p:spPr>
        <p:txBody>
          <a:bodyPr>
            <a:normAutofit/>
          </a:bodyPr>
          <a:lstStyle/>
          <a:p>
            <a:r>
              <a:rPr lang="en-US" sz="4000" dirty="0">
                <a:latin typeface="Verdana" panose="020B0604030504040204" pitchFamily="34" charset="0"/>
                <a:ea typeface="Verdana" panose="020B0604030504040204" pitchFamily="34" charset="0"/>
                <a:cs typeface="Verdana" panose="020B0604030504040204" pitchFamily="34" charset="0"/>
              </a:rPr>
              <a:t>UEB Math/Science Resources from APH</a:t>
            </a:r>
            <a:endParaRPr lang="en-US" sz="4000" dirty="0"/>
          </a:p>
        </p:txBody>
      </p:sp>
      <p:sp>
        <p:nvSpPr>
          <p:cNvPr id="3" name="Content Placeholder 2"/>
          <p:cNvSpPr>
            <a:spLocks noGrp="1"/>
          </p:cNvSpPr>
          <p:nvPr>
            <p:ph idx="1"/>
          </p:nvPr>
        </p:nvSpPr>
        <p:spPr>
          <a:xfrm>
            <a:off x="838200" y="1736725"/>
            <a:ext cx="9888822" cy="4984750"/>
          </a:xfrm>
        </p:spPr>
        <p:txBody>
          <a:bodyPr/>
          <a:lstStyle/>
          <a:p>
            <a:pPr lvl="0">
              <a:lnSpc>
                <a:spcPct val="100000"/>
              </a:lnSpc>
              <a:spcBef>
                <a:spcPts val="1200"/>
              </a:spcBef>
              <a:spcAft>
                <a:spcPts val="1200"/>
              </a:spcAft>
            </a:pPr>
            <a:r>
              <a:rPr lang="en-US" sz="3200" dirty="0">
                <a:latin typeface="Verdana" panose="020B0604030504040204" pitchFamily="34" charset="0"/>
                <a:ea typeface="Verdana" panose="020B0604030504040204" pitchFamily="34" charset="0"/>
                <a:hlinkClick r:id="rId3"/>
              </a:rPr>
              <a:t>Math Drill Cards in Braille and Large Print: Addition Facts in UEB</a:t>
            </a:r>
            <a:endParaRPr lang="en-US" sz="3200" dirty="0">
              <a:latin typeface="Verdana" panose="020B0604030504040204" pitchFamily="34" charset="0"/>
              <a:ea typeface="Verdana" panose="020B0604030504040204" pitchFamily="34" charset="0"/>
            </a:endParaRPr>
          </a:p>
          <a:p>
            <a:pPr lvl="0">
              <a:lnSpc>
                <a:spcPct val="100000"/>
              </a:lnSpc>
              <a:spcBef>
                <a:spcPts val="1200"/>
              </a:spcBef>
              <a:spcAft>
                <a:spcPts val="1200"/>
              </a:spcAft>
            </a:pPr>
            <a:r>
              <a:rPr lang="en-US" sz="3200" dirty="0">
                <a:latin typeface="Verdana" panose="020B0604030504040204" pitchFamily="34" charset="0"/>
                <a:ea typeface="Verdana" panose="020B0604030504040204" pitchFamily="34" charset="0"/>
                <a:hlinkClick r:id="rId4"/>
              </a:rPr>
              <a:t>Math Drill Cards in Braille and Large Print: Subtraction Facts in UEB</a:t>
            </a:r>
            <a:endParaRPr lang="en-US" sz="3200" dirty="0">
              <a:latin typeface="Verdana" panose="020B0604030504040204" pitchFamily="34" charset="0"/>
              <a:ea typeface="Verdana" panose="020B0604030504040204" pitchFamily="34" charset="0"/>
            </a:endParaRPr>
          </a:p>
          <a:p>
            <a:pPr marL="0" indent="0">
              <a:buNone/>
            </a:pPr>
            <a:endParaRPr lang="en-US" dirty="0"/>
          </a:p>
        </p:txBody>
      </p:sp>
    </p:spTree>
    <p:extLst>
      <p:ext uri="{BB962C8B-B14F-4D97-AF65-F5344CB8AC3E}">
        <p14:creationId xmlns:p14="http://schemas.microsoft.com/office/powerpoint/2010/main" val="4199402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29459-B84D-CB1F-C77E-D08A08AE9289}"/>
              </a:ext>
            </a:extLst>
          </p:cNvPr>
          <p:cNvSpPr>
            <a:spLocks noGrp="1"/>
          </p:cNvSpPr>
          <p:nvPr>
            <p:ph type="title"/>
          </p:nvPr>
        </p:nvSpPr>
        <p:spPr>
          <a:xfrm>
            <a:off x="304800" y="0"/>
            <a:ext cx="11430000" cy="1371600"/>
          </a:xfrm>
        </p:spPr>
        <p:txBody>
          <a:bodyPr>
            <a:normAutofit/>
          </a:bodyPr>
          <a:lstStyle/>
          <a:p>
            <a:r>
              <a:rPr lang="en-US" sz="4000" dirty="0">
                <a:latin typeface="Verdana" panose="020B0604030504040204" pitchFamily="34" charset="0"/>
                <a:ea typeface="Verdana" panose="020B0604030504040204" pitchFamily="34" charset="0"/>
                <a:cs typeface="Verdana" panose="020B0604030504040204" pitchFamily="34" charset="0"/>
              </a:rPr>
              <a:t>UEB Math/Science Resources from APH (continued)</a:t>
            </a:r>
            <a:endParaRPr lang="en-US" sz="4000" dirty="0"/>
          </a:p>
        </p:txBody>
      </p:sp>
      <p:sp>
        <p:nvSpPr>
          <p:cNvPr id="3" name="Content Placeholder 2">
            <a:extLst>
              <a:ext uri="{FF2B5EF4-FFF2-40B4-BE49-F238E27FC236}">
                <a16:creationId xmlns:a16="http://schemas.microsoft.com/office/drawing/2014/main" id="{8D8D1C25-88D2-CB02-08E8-034CA2115330}"/>
              </a:ext>
            </a:extLst>
          </p:cNvPr>
          <p:cNvSpPr>
            <a:spLocks noGrp="1"/>
          </p:cNvSpPr>
          <p:nvPr>
            <p:ph idx="1"/>
          </p:nvPr>
        </p:nvSpPr>
        <p:spPr>
          <a:xfrm>
            <a:off x="641396" y="1963658"/>
            <a:ext cx="11430000" cy="5029200"/>
          </a:xfrm>
        </p:spPr>
        <p:txBody>
          <a:bodyPr>
            <a:normAutofit/>
          </a:bodyPr>
          <a:lstStyle/>
          <a:p>
            <a:r>
              <a:rPr lang="en-US" sz="3200" dirty="0">
                <a:hlinkClick r:id="rId2"/>
              </a:rPr>
              <a:t>Feel ‘n Peel Stickers UEB Print/Braille Numbers</a:t>
            </a:r>
            <a:endParaRPr lang="en-US" sz="3200" dirty="0"/>
          </a:p>
          <a:p>
            <a:r>
              <a:rPr lang="en-US" sz="3200" dirty="0">
                <a:hlinkClick r:id="rId3"/>
              </a:rPr>
              <a:t>Flip Over Concept Books – Telling Time</a:t>
            </a:r>
            <a:endParaRPr lang="en-US" sz="3200" dirty="0"/>
          </a:p>
          <a:p>
            <a:r>
              <a:rPr lang="en-US" sz="3200" dirty="0">
                <a:hlinkClick r:id="rId4"/>
              </a:rPr>
              <a:t>Flip Over Concept Books - Fractions</a:t>
            </a:r>
            <a:endParaRPr lang="en-US" sz="3200" dirty="0"/>
          </a:p>
        </p:txBody>
      </p:sp>
    </p:spTree>
    <p:extLst>
      <p:ext uri="{BB962C8B-B14F-4D97-AF65-F5344CB8AC3E}">
        <p14:creationId xmlns:p14="http://schemas.microsoft.com/office/powerpoint/2010/main" val="983704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pPr algn="l"/>
            <a:r>
              <a:rPr lang="en-US" sz="4000" i="0" dirty="0">
                <a:latin typeface="Verdana" panose="020B0604030504040204" pitchFamily="34" charset="0"/>
                <a:ea typeface="Verdana" panose="020B0604030504040204" pitchFamily="34" charset="0"/>
                <a:cs typeface="Verdana" panose="020B0604030504040204" pitchFamily="34" charset="0"/>
              </a:rPr>
              <a:t>Objectives</a:t>
            </a:r>
          </a:p>
        </p:txBody>
      </p:sp>
      <p:sp>
        <p:nvSpPr>
          <p:cNvPr id="8" name="Content Placeholder 7"/>
          <p:cNvSpPr>
            <a:spLocks noGrp="1"/>
          </p:cNvSpPr>
          <p:nvPr>
            <p:ph idx="1"/>
          </p:nvPr>
        </p:nvSpPr>
        <p:spPr>
          <a:xfrm>
            <a:off x="457200" y="1371599"/>
            <a:ext cx="11430000" cy="5349875"/>
          </a:xfrm>
          <a:ln>
            <a:noFill/>
          </a:ln>
        </p:spPr>
        <p:txBody>
          <a:bodyPr>
            <a:normAutofit lnSpcReduction="10000"/>
          </a:bodyPr>
          <a:lstStyle/>
          <a:p>
            <a:pPr marL="0" indent="0">
              <a:lnSpc>
                <a:spcPct val="110000"/>
              </a:lnSpc>
              <a:spcBef>
                <a:spcPts val="1800"/>
              </a:spcBef>
              <a:spcAft>
                <a:spcPts val="600"/>
              </a:spcAft>
              <a:buNone/>
            </a:pPr>
            <a:r>
              <a:rPr lang="en-US" sz="3200" dirty="0">
                <a:cs typeface="Verdana" panose="020B0604030504040204" pitchFamily="34" charset="0"/>
              </a:rPr>
              <a:t>P</a:t>
            </a:r>
            <a:r>
              <a:rPr lang="en-US" sz="3200" dirty="0">
                <a:latin typeface="Verdana" panose="020B0604030504040204" pitchFamily="34" charset="0"/>
                <a:ea typeface="Verdana" panose="020B0604030504040204" pitchFamily="34" charset="0"/>
                <a:cs typeface="Verdana" panose="020B0604030504040204" pitchFamily="34" charset="0"/>
              </a:rPr>
              <a:t>articipants will be able to:</a:t>
            </a:r>
          </a:p>
          <a:p>
            <a:pPr marL="514350" indent="-514350">
              <a:lnSpc>
                <a:spcPct val="110000"/>
              </a:lnSpc>
              <a:spcAft>
                <a:spcPts val="600"/>
              </a:spcAft>
              <a:buFont typeface="+mj-lt"/>
              <a:buAutoNum type="arabicPeriod"/>
            </a:pPr>
            <a:r>
              <a:rPr lang="en-US" sz="3200" dirty="0"/>
              <a:t>D</a:t>
            </a:r>
            <a:r>
              <a:rPr lang="en-US" sz="3200" dirty="0">
                <a:latin typeface="Verdana" panose="020B0604030504040204" pitchFamily="34" charset="0"/>
                <a:ea typeface="Verdana" panose="020B0604030504040204" pitchFamily="34" charset="0"/>
              </a:rPr>
              <a:t>escribe the results of the survey completed by 176 TSVIs. </a:t>
            </a:r>
          </a:p>
          <a:p>
            <a:pPr marL="514350" indent="-514350">
              <a:lnSpc>
                <a:spcPct val="110000"/>
              </a:lnSpc>
              <a:spcAft>
                <a:spcPts val="600"/>
              </a:spcAft>
              <a:buFont typeface="+mj-lt"/>
              <a:buAutoNum type="arabicPeriod"/>
            </a:pPr>
            <a:r>
              <a:rPr lang="en-US" sz="3200" dirty="0"/>
              <a:t>I</a:t>
            </a:r>
            <a:r>
              <a:rPr lang="en-US" sz="3200" dirty="0">
                <a:latin typeface="Verdana" panose="020B0604030504040204" pitchFamily="34" charset="0"/>
                <a:ea typeface="Verdana" panose="020B0604030504040204" pitchFamily="34" charset="0"/>
              </a:rPr>
              <a:t>dentify three strategies and resources that can be used to teach Nemeth Code within UEB Contexts to students who read braille. </a:t>
            </a:r>
          </a:p>
          <a:p>
            <a:pPr marL="514350" indent="-514350">
              <a:lnSpc>
                <a:spcPct val="110000"/>
              </a:lnSpc>
              <a:spcAft>
                <a:spcPts val="600"/>
              </a:spcAft>
              <a:buFont typeface="+mj-lt"/>
              <a:buAutoNum type="arabicPeriod"/>
            </a:pPr>
            <a:r>
              <a:rPr lang="en-US" sz="3200" dirty="0"/>
              <a:t>I</a:t>
            </a:r>
            <a:r>
              <a:rPr lang="en-US" sz="3200" dirty="0">
                <a:latin typeface="Verdana" panose="020B0604030504040204" pitchFamily="34" charset="0"/>
                <a:ea typeface="Verdana" panose="020B0604030504040204" pitchFamily="34" charset="0"/>
              </a:rPr>
              <a:t>dentify three strategies and resources that can be used to teach UEB Math/Science to students who read braille.</a:t>
            </a:r>
            <a:endParaRPr lang="en-US" dirty="0">
              <a:latin typeface="Verdana" panose="020B0604030504040204" pitchFamily="34" charset="0"/>
              <a:ea typeface="Verdana" panose="020B0604030504040204" pitchFamily="34" charset="0"/>
            </a:endParaRPr>
          </a:p>
          <a:p>
            <a:pPr marL="0" indent="0">
              <a:lnSpc>
                <a:spcPct val="100000"/>
              </a:lnSpc>
              <a:spcBef>
                <a:spcPts val="1800"/>
              </a:spcBef>
              <a:buNone/>
            </a:pPr>
            <a:endParaRPr lang="en-US" sz="3200" dirty="0">
              <a:latin typeface="Verdana" panose="020B0604030504040204" pitchFamily="34" charset="0"/>
              <a:ea typeface="Verdana" panose="020B0604030504040204" pitchFamily="34" charset="0"/>
              <a:cs typeface="Verdana" panose="020B0604030504040204" pitchFamily="34" charset="0"/>
            </a:endParaRPr>
          </a:p>
          <a:p>
            <a:pPr marL="514350" indent="-514350">
              <a:lnSpc>
                <a:spcPct val="100000"/>
              </a:lnSpc>
              <a:buFont typeface="+mj-lt"/>
              <a:buAutoNum type="arabicPeriod"/>
            </a:pPr>
            <a:endParaRPr lang="en-US" sz="35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371989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4000" dirty="0">
                <a:latin typeface="Verdana" panose="020B0604030504040204" pitchFamily="34" charset="0"/>
                <a:ea typeface="Verdana" panose="020B0604030504040204" pitchFamily="34" charset="0"/>
              </a:rPr>
              <a:t>Resources and Strategies for Teaching the Nemeth Code within UEB Contexts</a:t>
            </a:r>
          </a:p>
        </p:txBody>
      </p:sp>
    </p:spTree>
    <p:extLst>
      <p:ext uri="{BB962C8B-B14F-4D97-AF65-F5344CB8AC3E}">
        <p14:creationId xmlns:p14="http://schemas.microsoft.com/office/powerpoint/2010/main" val="1836324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392" y="365125"/>
            <a:ext cx="11430000" cy="1371600"/>
          </a:xfrm>
        </p:spPr>
        <p:txBody>
          <a:bodyPr>
            <a:noAutofit/>
          </a:bodyPr>
          <a:lstStyle/>
          <a:p>
            <a:pPr marL="461764" lvl="1"/>
            <a:r>
              <a:rPr lang="en-US" sz="4400" dirty="0">
                <a:solidFill>
                  <a:schemeClr val="tx1"/>
                </a:solidFill>
                <a:latin typeface="Verdana" panose="020B0604030504040204" pitchFamily="34" charset="0"/>
                <a:ea typeface="Verdana" panose="020B0604030504040204" pitchFamily="34" charset="0"/>
              </a:rPr>
              <a:t>Nemeth Code within UEB Contexts</a:t>
            </a:r>
            <a:br>
              <a:rPr lang="en-US" sz="4400" dirty="0">
                <a:solidFill>
                  <a:schemeClr val="tx1"/>
                </a:solidFill>
                <a:latin typeface="Verdana" panose="020B0604030504040204" pitchFamily="34" charset="0"/>
                <a:ea typeface="Verdana" panose="020B0604030504040204" pitchFamily="34" charset="0"/>
              </a:rPr>
            </a:br>
            <a:r>
              <a:rPr lang="en-US" sz="4400" dirty="0">
                <a:solidFill>
                  <a:schemeClr val="tx1"/>
                </a:solidFill>
                <a:latin typeface="Verdana" panose="020B0604030504040204" pitchFamily="34" charset="0"/>
                <a:ea typeface="Verdana" panose="020B0604030504040204" pitchFamily="34" charset="0"/>
              </a:rPr>
              <a:t>Codebooks and Guidelines from BANA</a:t>
            </a:r>
            <a:endParaRPr lang="en-US" sz="4400"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a:xfrm>
            <a:off x="457200" y="1954924"/>
            <a:ext cx="11430000" cy="4445876"/>
          </a:xfrm>
        </p:spPr>
        <p:txBody>
          <a:bodyPr>
            <a:normAutofit/>
          </a:bodyPr>
          <a:lstStyle/>
          <a:p>
            <a:r>
              <a:rPr lang="en-US" sz="3200" i="0" dirty="0">
                <a:effectLst/>
                <a:highlight>
                  <a:srgbClr val="FFFFFF"/>
                </a:highlight>
                <a:latin typeface="Verdana" panose="020B0604030504040204" pitchFamily="34" charset="0"/>
              </a:rPr>
              <a:t>The </a:t>
            </a:r>
            <a:r>
              <a:rPr lang="en-US" sz="3200" i="0" dirty="0">
                <a:effectLst/>
                <a:highlight>
                  <a:srgbClr val="FFFFFF"/>
                </a:highlight>
                <a:latin typeface="Verdana" panose="020B0604030504040204" pitchFamily="34" charset="0"/>
                <a:hlinkClick r:id="rId3"/>
              </a:rPr>
              <a:t>Nemeth Braille Code for Mathematics and Science Notation</a:t>
            </a:r>
            <a:r>
              <a:rPr lang="en-US" sz="3200" i="0" dirty="0">
                <a:effectLst/>
                <a:highlight>
                  <a:srgbClr val="FFFFFF"/>
                </a:highlight>
                <a:latin typeface="Verdana" panose="020B0604030504040204" pitchFamily="34" charset="0"/>
              </a:rPr>
              <a:t>, 2022 (</a:t>
            </a:r>
            <a:r>
              <a:rPr lang="en-US" sz="3200" i="0" dirty="0">
                <a:effectLst/>
                <a:highlight>
                  <a:srgbClr val="FFFFFF"/>
                </a:highlight>
                <a:latin typeface="Verdana" panose="020B0604030504040204" pitchFamily="34" charset="0"/>
                <a:hlinkClick r:id="rId4"/>
              </a:rPr>
              <a:t>print</a:t>
            </a:r>
            <a:r>
              <a:rPr lang="en-US" sz="3200" i="0" dirty="0">
                <a:effectLst/>
                <a:highlight>
                  <a:srgbClr val="FFFFFF"/>
                </a:highlight>
                <a:latin typeface="Verdana" panose="020B0604030504040204" pitchFamily="34" charset="0"/>
              </a:rPr>
              <a:t> and </a:t>
            </a:r>
            <a:r>
              <a:rPr lang="en-US" sz="3200" i="0" dirty="0">
                <a:effectLst/>
                <a:highlight>
                  <a:srgbClr val="FFFFFF"/>
                </a:highlight>
                <a:latin typeface="Verdana" panose="020B0604030504040204" pitchFamily="34" charset="0"/>
                <a:hlinkClick r:id="rId5"/>
              </a:rPr>
              <a:t>braille</a:t>
            </a:r>
            <a:r>
              <a:rPr lang="en-US" sz="3200" i="0" dirty="0">
                <a:effectLst/>
                <a:highlight>
                  <a:srgbClr val="FFFFFF"/>
                </a:highlight>
                <a:latin typeface="Verdana" panose="020B0604030504040204" pitchFamily="34" charset="0"/>
              </a:rPr>
              <a:t>)</a:t>
            </a:r>
          </a:p>
          <a:p>
            <a:pPr marL="512064" indent="-512064">
              <a:lnSpc>
                <a:spcPct val="110000"/>
              </a:lnSpc>
            </a:pPr>
            <a:r>
              <a:rPr lang="en-US" sz="3200" i="1" dirty="0">
                <a:latin typeface="Verdana" panose="020B0604030504040204" pitchFamily="34" charset="0"/>
                <a:ea typeface="Verdana" panose="020B0604030504040204" pitchFamily="34" charset="0"/>
                <a:hlinkClick r:id="rId6"/>
              </a:rPr>
              <a:t>Graphing Calculator Guidelines</a:t>
            </a:r>
            <a:r>
              <a:rPr lang="en-US" sz="3200" i="1" dirty="0">
                <a:latin typeface="Verdana" panose="020B0604030504040204" pitchFamily="34" charset="0"/>
                <a:ea typeface="Verdana" panose="020B0604030504040204" pitchFamily="34" charset="0"/>
              </a:rPr>
              <a:t>, </a:t>
            </a:r>
            <a:r>
              <a:rPr lang="en-US" sz="3200" dirty="0">
                <a:latin typeface="Verdana" panose="020B0604030504040204" pitchFamily="34" charset="0"/>
                <a:ea typeface="Verdana" panose="020B0604030504040204" pitchFamily="34" charset="0"/>
              </a:rPr>
              <a:t>April 2018</a:t>
            </a:r>
          </a:p>
          <a:p>
            <a:pPr marL="512064" indent="-512064">
              <a:lnSpc>
                <a:spcPct val="110000"/>
              </a:lnSpc>
            </a:pPr>
            <a:r>
              <a:rPr lang="en-US" sz="3200" dirty="0">
                <a:highlight>
                  <a:srgbClr val="FFFFFF"/>
                </a:highlight>
                <a:hlinkClick r:id="rId7"/>
              </a:rPr>
              <a:t>Chemical Notation Using the Nemeth Braille Code</a:t>
            </a:r>
            <a:r>
              <a:rPr lang="en-US" sz="3200" i="0" dirty="0">
                <a:effectLst/>
                <a:highlight>
                  <a:srgbClr val="FFFFFF"/>
                </a:highlight>
                <a:latin typeface="Verdana" panose="020B0604030504040204" pitchFamily="34" charset="0"/>
              </a:rPr>
              <a:t>, 2023</a:t>
            </a:r>
          </a:p>
          <a:p>
            <a:endParaRPr lang="en-US" sz="3200" i="0" dirty="0">
              <a:effectLst/>
              <a:highlight>
                <a:srgbClr val="FFFFFF"/>
              </a:highlight>
              <a:latin typeface="Verdana" panose="020B0604030504040204" pitchFamily="34" charset="0"/>
            </a:endParaRPr>
          </a:p>
        </p:txBody>
      </p:sp>
    </p:spTree>
    <p:extLst>
      <p:ext uri="{BB962C8B-B14F-4D97-AF65-F5344CB8AC3E}">
        <p14:creationId xmlns:p14="http://schemas.microsoft.com/office/powerpoint/2010/main" val="37164115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0289"/>
            <a:ext cx="11430000" cy="1371600"/>
          </a:xfrm>
        </p:spPr>
        <p:txBody>
          <a:bodyPr>
            <a:normAutofit/>
          </a:bodyPr>
          <a:lstStyle/>
          <a:p>
            <a:r>
              <a:rPr lang="en-US" sz="4400" dirty="0">
                <a:solidFill>
                  <a:schemeClr val="tx1"/>
                </a:solidFill>
                <a:latin typeface="Verdana" panose="020B0604030504040204" pitchFamily="34" charset="0"/>
                <a:ea typeface="Verdana" panose="020B0604030504040204" pitchFamily="34" charset="0"/>
              </a:rPr>
              <a:t>Nemeth Code within UEB Contexts</a:t>
            </a:r>
            <a:br>
              <a:rPr lang="en-US" sz="4400" dirty="0">
                <a:solidFill>
                  <a:schemeClr val="tx1"/>
                </a:solidFill>
                <a:latin typeface="Verdana" panose="020B0604030504040204" pitchFamily="34" charset="0"/>
                <a:ea typeface="Verdana" panose="020B0604030504040204" pitchFamily="34" charset="0"/>
              </a:rPr>
            </a:br>
            <a:r>
              <a:rPr lang="en-US" sz="4400" dirty="0">
                <a:solidFill>
                  <a:schemeClr val="tx1"/>
                </a:solidFill>
                <a:latin typeface="Verdana" panose="020B0604030504040204" pitchFamily="34" charset="0"/>
                <a:ea typeface="Verdana" panose="020B0604030504040204" pitchFamily="34" charset="0"/>
              </a:rPr>
              <a:t>Resources</a:t>
            </a:r>
            <a:endParaRPr lang="en-US" sz="4000"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a:xfrm>
            <a:off x="457200" y="1977656"/>
            <a:ext cx="10792691" cy="4727490"/>
          </a:xfrm>
        </p:spPr>
        <p:txBody>
          <a:bodyPr>
            <a:normAutofit fontScale="70000" lnSpcReduction="20000"/>
          </a:bodyPr>
          <a:lstStyle/>
          <a:p>
            <a:pPr>
              <a:lnSpc>
                <a:spcPct val="120000"/>
              </a:lnSpc>
              <a:spcBef>
                <a:spcPts val="1200"/>
              </a:spcBef>
              <a:spcAft>
                <a:spcPts val="600"/>
              </a:spcAft>
            </a:pPr>
            <a:r>
              <a:rPr lang="en-US" sz="3700" i="1" dirty="0">
                <a:latin typeface="Verdana" panose="020B0604030504040204" pitchFamily="34" charset="0"/>
                <a:ea typeface="Verdana" panose="020B0604030504040204" pitchFamily="34" charset="0"/>
                <a:hlinkClick r:id="rId3"/>
              </a:rPr>
              <a:t>Learning and Teaching the Nemeth Code within UEB Contexts: A Step-by-Step Guide</a:t>
            </a:r>
            <a:endParaRPr lang="en-US" sz="3700" i="1" dirty="0">
              <a:latin typeface="Verdana" panose="020B0604030504040204" pitchFamily="34" charset="0"/>
              <a:ea typeface="Verdana" panose="020B0604030504040204" pitchFamily="34" charset="0"/>
            </a:endParaRPr>
          </a:p>
          <a:p>
            <a:pPr lvl="1">
              <a:lnSpc>
                <a:spcPct val="120000"/>
              </a:lnSpc>
              <a:spcBef>
                <a:spcPts val="1200"/>
              </a:spcBef>
              <a:spcAft>
                <a:spcPts val="600"/>
              </a:spcAft>
            </a:pPr>
            <a:r>
              <a:rPr lang="en-US" sz="3700" dirty="0">
                <a:latin typeface="Verdana" panose="020B0604030504040204" pitchFamily="34" charset="0"/>
                <a:ea typeface="Verdana" panose="020B0604030504040204" pitchFamily="34" charset="0"/>
              </a:rPr>
              <a:t>Designed to support you as you learn the Nemeth Code. </a:t>
            </a:r>
          </a:p>
          <a:p>
            <a:pPr lvl="1">
              <a:lnSpc>
                <a:spcPct val="120000"/>
              </a:lnSpc>
              <a:spcBef>
                <a:spcPts val="1200"/>
              </a:spcBef>
              <a:spcAft>
                <a:spcPts val="600"/>
              </a:spcAft>
            </a:pPr>
            <a:r>
              <a:rPr lang="en-US" sz="3700" dirty="0">
                <a:latin typeface="Verdana" panose="020B0604030504040204" pitchFamily="34" charset="0"/>
                <a:ea typeface="Verdana" panose="020B0604030504040204" pitchFamily="34" charset="0"/>
              </a:rPr>
              <a:t>Throughout the book, you will also view real life examples of STEM materials transcribed into braille.</a:t>
            </a:r>
          </a:p>
          <a:p>
            <a:pPr lvl="1">
              <a:lnSpc>
                <a:spcPct val="120000"/>
              </a:lnSpc>
              <a:spcBef>
                <a:spcPts val="1200"/>
              </a:spcBef>
              <a:spcAft>
                <a:spcPts val="600"/>
              </a:spcAft>
            </a:pPr>
            <a:r>
              <a:rPr lang="en-US" sz="3700" dirty="0">
                <a:latin typeface="Verdana" panose="020B0604030504040204" pitchFamily="34" charset="0"/>
                <a:ea typeface="Verdana" panose="020B0604030504040204" pitchFamily="34" charset="0"/>
              </a:rPr>
              <a:t>Teaching strategies have been embedded.</a:t>
            </a:r>
          </a:p>
          <a:p>
            <a:pPr lvl="1">
              <a:lnSpc>
                <a:spcPct val="120000"/>
              </a:lnSpc>
              <a:spcBef>
                <a:spcPts val="1200"/>
              </a:spcBef>
              <a:spcAft>
                <a:spcPts val="600"/>
              </a:spcAft>
            </a:pPr>
            <a:r>
              <a:rPr lang="en-US" sz="3700" dirty="0">
                <a:latin typeface="Verdana" panose="020B0604030504040204" pitchFamily="34" charset="0"/>
                <a:ea typeface="Verdana" panose="020B0604030504040204" pitchFamily="34" charset="0"/>
              </a:rPr>
              <a:t>All materials in both print and braille.</a:t>
            </a:r>
          </a:p>
          <a:p>
            <a:pPr marL="457200" lvl="1" indent="0">
              <a:lnSpc>
                <a:spcPct val="100000"/>
              </a:lnSpc>
              <a:spcBef>
                <a:spcPts val="1200"/>
              </a:spcBef>
              <a:spcAft>
                <a:spcPts val="600"/>
              </a:spcAft>
              <a:buNone/>
            </a:pPr>
            <a:r>
              <a:rPr lang="en-US" dirty="0">
                <a:latin typeface="Verdana" panose="020B0604030504040204" pitchFamily="34" charset="0"/>
                <a:ea typeface="Verdana" panose="020B0604030504040204" pitchFamily="34" charset="0"/>
                <a:hlinkClick r:id="rId3"/>
              </a:rPr>
              <a:t> </a:t>
            </a:r>
          </a:p>
          <a:p>
            <a:pPr marL="0" indent="0">
              <a:lnSpc>
                <a:spcPct val="100000"/>
              </a:lnSpc>
              <a:buNone/>
            </a:pPr>
            <a:r>
              <a:rPr lang="en-US" dirty="0">
                <a:latin typeface="Verdana" panose="020B0604030504040204" pitchFamily="34" charset="0"/>
                <a:ea typeface="Verdana" panose="020B0604030504040204" pitchFamily="34" charset="0"/>
                <a:hlinkClick r:id="rId3"/>
              </a:rPr>
              <a:t> </a:t>
            </a:r>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5551980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750" y="353930"/>
            <a:ext cx="11430000" cy="1371600"/>
          </a:xfrm>
        </p:spPr>
        <p:txBody>
          <a:bodyPr>
            <a:normAutofit/>
          </a:bodyPr>
          <a:lstStyle/>
          <a:p>
            <a:r>
              <a:rPr lang="en-US" dirty="0">
                <a:solidFill>
                  <a:schemeClr val="tx1"/>
                </a:solidFill>
                <a:latin typeface="Verdana" panose="020B0604030504040204" pitchFamily="34" charset="0"/>
                <a:ea typeface="Verdana" panose="020B0604030504040204" pitchFamily="34" charset="0"/>
              </a:rPr>
              <a:t>Nemeth Code within UEB Contexts</a:t>
            </a:r>
            <a:br>
              <a:rPr lang="en-US" dirty="0">
                <a:solidFill>
                  <a:schemeClr val="tx1"/>
                </a:solidFill>
                <a:latin typeface="Verdana" panose="020B0604030504040204" pitchFamily="34" charset="0"/>
                <a:ea typeface="Verdana" panose="020B0604030504040204" pitchFamily="34" charset="0"/>
              </a:rPr>
            </a:br>
            <a:r>
              <a:rPr lang="en-US" dirty="0">
                <a:solidFill>
                  <a:schemeClr val="tx1"/>
                </a:solidFill>
                <a:latin typeface="Verdana" panose="020B0604030504040204" pitchFamily="34" charset="0"/>
                <a:ea typeface="Verdana" panose="020B0604030504040204" pitchFamily="34" charset="0"/>
              </a:rPr>
              <a:t>Online Resources</a:t>
            </a:r>
            <a:endParaRPr lang="en-US"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a:xfrm>
            <a:off x="666750" y="1954924"/>
            <a:ext cx="11034470" cy="4172032"/>
          </a:xfrm>
        </p:spPr>
        <p:txBody>
          <a:bodyPr>
            <a:noAutofit/>
          </a:bodyPr>
          <a:lstStyle/>
          <a:p>
            <a:pPr marL="512064" indent="-512064">
              <a:lnSpc>
                <a:spcPct val="100000"/>
              </a:lnSpc>
              <a:spcAft>
                <a:spcPts val="3000"/>
              </a:spcAft>
            </a:pPr>
            <a:r>
              <a:rPr lang="en-US" sz="3600" dirty="0">
                <a:latin typeface="Verdana" panose="020B0604030504040204" pitchFamily="34" charset="0"/>
                <a:ea typeface="Verdana" panose="020B0604030504040204" pitchFamily="34" charset="0"/>
              </a:rPr>
              <a:t>APH </a:t>
            </a:r>
            <a:r>
              <a:rPr lang="en-US" sz="3600" dirty="0">
                <a:latin typeface="Verdana" panose="020B0604030504040204" pitchFamily="34" charset="0"/>
                <a:ea typeface="Verdana" panose="020B0604030504040204" pitchFamily="34" charset="0"/>
                <a:hlinkClick r:id="rId3"/>
              </a:rPr>
              <a:t>Nemeth Tutorial </a:t>
            </a:r>
            <a:endParaRPr lang="en-US" sz="3600" dirty="0">
              <a:latin typeface="Verdana" panose="020B0604030504040204" pitchFamily="34" charset="0"/>
              <a:ea typeface="Verdana" panose="020B0604030504040204" pitchFamily="34" charset="0"/>
            </a:endParaRPr>
          </a:p>
          <a:p>
            <a:pPr marL="512064" indent="-512064">
              <a:lnSpc>
                <a:spcPct val="100000"/>
              </a:lnSpc>
              <a:spcAft>
                <a:spcPts val="3000"/>
              </a:spcAft>
            </a:pPr>
            <a:r>
              <a:rPr lang="en-US" sz="3600" dirty="0">
                <a:latin typeface="Verdana" panose="020B0604030504040204" pitchFamily="34" charset="0"/>
                <a:ea typeface="Verdana" panose="020B0604030504040204" pitchFamily="34" charset="0"/>
              </a:rPr>
              <a:t>APH Math Symbols Reference Booklet (</a:t>
            </a:r>
            <a:r>
              <a:rPr lang="en-US" sz="3600" dirty="0">
                <a:latin typeface="Verdana" panose="020B0604030504040204" pitchFamily="34" charset="0"/>
                <a:ea typeface="Verdana" panose="020B0604030504040204" pitchFamily="34" charset="0"/>
                <a:hlinkClick r:id="rId4"/>
              </a:rPr>
              <a:t>print</a:t>
            </a:r>
            <a:r>
              <a:rPr lang="en-US" sz="3600" dirty="0">
                <a:latin typeface="Verdana" panose="020B0604030504040204" pitchFamily="34" charset="0"/>
                <a:ea typeface="Verdana" panose="020B0604030504040204" pitchFamily="34" charset="0"/>
              </a:rPr>
              <a:t> and </a:t>
            </a:r>
            <a:r>
              <a:rPr lang="en-US" sz="3600" dirty="0">
                <a:latin typeface="Verdana" panose="020B0604030504040204" pitchFamily="34" charset="0"/>
                <a:ea typeface="Verdana" panose="020B0604030504040204" pitchFamily="34" charset="0"/>
                <a:hlinkClick r:id="rId5"/>
              </a:rPr>
              <a:t>braille</a:t>
            </a:r>
            <a:r>
              <a:rPr lang="en-US" sz="3600" dirty="0">
                <a:latin typeface="Verdana" panose="020B0604030504040204" pitchFamily="34" charset="0"/>
                <a:ea typeface="Verdana" panose="020B0604030504040204" pitchFamily="34" charset="0"/>
              </a:rPr>
              <a:t>)</a:t>
            </a:r>
            <a:endParaRPr lang="en-US" sz="3600" dirty="0">
              <a:latin typeface="Verdana" panose="020B0604030504040204" pitchFamily="34" charset="0"/>
              <a:ea typeface="Verdana" panose="020B0604030504040204" pitchFamily="34" charset="0"/>
              <a:hlinkClick r:id="rId6"/>
            </a:endParaRPr>
          </a:p>
        </p:txBody>
      </p:sp>
    </p:spTree>
    <p:extLst>
      <p:ext uri="{BB962C8B-B14F-4D97-AF65-F5344CB8AC3E}">
        <p14:creationId xmlns:p14="http://schemas.microsoft.com/office/powerpoint/2010/main" val="17874852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9393"/>
            <a:ext cx="11430000" cy="1371600"/>
          </a:xfrm>
        </p:spPr>
        <p:txBody>
          <a:bodyPr>
            <a:normAutofit/>
          </a:bodyPr>
          <a:lstStyle/>
          <a:p>
            <a:r>
              <a:rPr lang="en-US" dirty="0">
                <a:solidFill>
                  <a:schemeClr val="tx1"/>
                </a:solidFill>
                <a:latin typeface="Verdana" panose="020B0604030504040204" pitchFamily="34" charset="0"/>
                <a:ea typeface="Verdana" panose="020B0604030504040204" pitchFamily="34" charset="0"/>
              </a:rPr>
              <a:t>Nemeth Code within UEB Contexts</a:t>
            </a:r>
            <a:br>
              <a:rPr lang="en-US" dirty="0">
                <a:solidFill>
                  <a:schemeClr val="tx1"/>
                </a:solidFill>
                <a:latin typeface="Verdana" panose="020B0604030504040204" pitchFamily="34" charset="0"/>
                <a:ea typeface="Verdana" panose="020B0604030504040204" pitchFamily="34" charset="0"/>
              </a:rPr>
            </a:br>
            <a:r>
              <a:rPr lang="en-US" dirty="0">
                <a:latin typeface="Verdana" panose="020B0604030504040204" pitchFamily="34" charset="0"/>
                <a:ea typeface="Verdana" panose="020B0604030504040204" pitchFamily="34" charset="0"/>
              </a:rPr>
              <a:t>Other Resources</a:t>
            </a:r>
          </a:p>
        </p:txBody>
      </p:sp>
      <p:sp>
        <p:nvSpPr>
          <p:cNvPr id="3" name="Content Placeholder 2"/>
          <p:cNvSpPr>
            <a:spLocks noGrp="1"/>
          </p:cNvSpPr>
          <p:nvPr>
            <p:ph idx="1"/>
          </p:nvPr>
        </p:nvSpPr>
        <p:spPr>
          <a:xfrm>
            <a:off x="457200" y="1600993"/>
            <a:ext cx="10453607" cy="4525963"/>
          </a:xfrm>
        </p:spPr>
        <p:txBody>
          <a:bodyPr>
            <a:noAutofit/>
          </a:bodyPr>
          <a:lstStyle/>
          <a:p>
            <a:pPr marL="512064" indent="-512064">
              <a:lnSpc>
                <a:spcPct val="100000"/>
              </a:lnSpc>
            </a:pPr>
            <a:r>
              <a:rPr lang="en-US" sz="3600" i="1" dirty="0">
                <a:latin typeface="Verdana" panose="020B0604030504040204" pitchFamily="34" charset="0"/>
                <a:ea typeface="Verdana" panose="020B0604030504040204" pitchFamily="34" charset="0"/>
                <a:hlinkClick r:id="rId3"/>
              </a:rPr>
              <a:t>Nemeth at a Glance: A Math Resource, Grade Level Chart, and Evaluation Tool</a:t>
            </a:r>
            <a:r>
              <a:rPr lang="en-US" sz="3600" i="1" dirty="0">
                <a:latin typeface="Verdana" panose="020B0604030504040204" pitchFamily="34" charset="0"/>
                <a:ea typeface="Verdana" panose="020B0604030504040204" pitchFamily="34" charset="0"/>
              </a:rPr>
              <a:t>, </a:t>
            </a:r>
            <a:r>
              <a:rPr lang="en-US" sz="3600" dirty="0">
                <a:latin typeface="Verdana" panose="020B0604030504040204" pitchFamily="34" charset="0"/>
                <a:ea typeface="Verdana" panose="020B0604030504040204" pitchFamily="34" charset="0"/>
              </a:rPr>
              <a:t>February 2017, TSBVI</a:t>
            </a:r>
          </a:p>
          <a:p>
            <a:pPr marL="512064" indent="-512064">
              <a:lnSpc>
                <a:spcPct val="100000"/>
              </a:lnSpc>
            </a:pPr>
            <a:r>
              <a:rPr lang="en-US" sz="3600" i="1" dirty="0">
                <a:hlinkClick r:id="rId4"/>
              </a:rPr>
              <a:t>Nemeth Reference Sheets</a:t>
            </a:r>
            <a:r>
              <a:rPr lang="en-US" sz="3600" i="1" dirty="0"/>
              <a:t> </a:t>
            </a:r>
            <a:r>
              <a:rPr lang="en-US" sz="3600" dirty="0">
                <a:latin typeface="Verdana" panose="020B0604030504040204" pitchFamily="34" charset="0"/>
                <a:ea typeface="Verdana" panose="020B0604030504040204" pitchFamily="34" charset="0"/>
              </a:rPr>
              <a:t>from the National Braille Press (print and braille versions)</a:t>
            </a:r>
            <a:endParaRPr lang="en-US"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217772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67CC1-F07D-4E34-A94E-B49F4A4AFBC3}"/>
              </a:ext>
            </a:extLst>
          </p:cNvPr>
          <p:cNvSpPr>
            <a:spLocks noGrp="1"/>
          </p:cNvSpPr>
          <p:nvPr>
            <p:ph type="title"/>
          </p:nvPr>
        </p:nvSpPr>
        <p:spPr/>
        <p:txBody>
          <a:bodyPr/>
          <a:lstStyle/>
          <a:p>
            <a:r>
              <a:rPr lang="en-US" dirty="0"/>
              <a:t>Paths to Literacy Resource</a:t>
            </a:r>
          </a:p>
        </p:txBody>
      </p:sp>
      <p:sp>
        <p:nvSpPr>
          <p:cNvPr id="3" name="Content Placeholder 2">
            <a:extLst>
              <a:ext uri="{FF2B5EF4-FFF2-40B4-BE49-F238E27FC236}">
                <a16:creationId xmlns:a16="http://schemas.microsoft.com/office/drawing/2014/main" id="{6E53CFCF-E92A-403E-872C-8B462530EAC3}"/>
              </a:ext>
            </a:extLst>
          </p:cNvPr>
          <p:cNvSpPr>
            <a:spLocks noGrp="1"/>
          </p:cNvSpPr>
          <p:nvPr>
            <p:ph idx="1"/>
          </p:nvPr>
        </p:nvSpPr>
        <p:spPr/>
        <p:txBody>
          <a:bodyPr/>
          <a:lstStyle/>
          <a:p>
            <a:r>
              <a:rPr lang="en-US" dirty="0">
                <a:hlinkClick r:id="rId2"/>
              </a:rPr>
              <a:t>Nemeth Braille Code Curriculum</a:t>
            </a:r>
            <a:r>
              <a:rPr lang="en-US" dirty="0"/>
              <a:t> </a:t>
            </a:r>
          </a:p>
        </p:txBody>
      </p:sp>
      <p:sp>
        <p:nvSpPr>
          <p:cNvPr id="4" name="Slide Number Placeholder 3">
            <a:extLst>
              <a:ext uri="{FF2B5EF4-FFF2-40B4-BE49-F238E27FC236}">
                <a16:creationId xmlns:a16="http://schemas.microsoft.com/office/drawing/2014/main" id="{AA53EBA1-D559-45BF-971D-F330E8DC3E0F}"/>
              </a:ext>
            </a:extLst>
          </p:cNvPr>
          <p:cNvSpPr>
            <a:spLocks noGrp="1"/>
          </p:cNvSpPr>
          <p:nvPr>
            <p:ph type="sldNum" sz="quarter" idx="12"/>
          </p:nvPr>
        </p:nvSpPr>
        <p:spPr/>
        <p:txBody>
          <a:bodyPr/>
          <a:lstStyle/>
          <a:p>
            <a:fld id="{AA1A2BDE-A6B6-4FA4-BCC7-7602D3DAEAF1}" type="slidenum">
              <a:rPr lang="en-US" smtClean="0"/>
              <a:t>25</a:t>
            </a:fld>
            <a:endParaRPr lang="en-US" dirty="0"/>
          </a:p>
        </p:txBody>
      </p:sp>
    </p:spTree>
    <p:extLst>
      <p:ext uri="{BB962C8B-B14F-4D97-AF65-F5344CB8AC3E}">
        <p14:creationId xmlns:p14="http://schemas.microsoft.com/office/powerpoint/2010/main" val="14272229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01479" y="232935"/>
            <a:ext cx="8725580" cy="1047070"/>
          </a:xfrm>
        </p:spPr>
        <p:txBody>
          <a:bodyPr>
            <a:noAutofit/>
          </a:bodyPr>
          <a:lstStyle/>
          <a:p>
            <a:pPr>
              <a:lnSpc>
                <a:spcPct val="100000"/>
              </a:lnSpc>
            </a:pPr>
            <a:r>
              <a:rPr lang="en-US" sz="4000" i="1" dirty="0">
                <a:latin typeface="Verdana" panose="020B0604030504040204" pitchFamily="34" charset="0"/>
                <a:ea typeface="Verdana" panose="020B0604030504040204" pitchFamily="34" charset="0"/>
                <a:cs typeface="Verdana" panose="020B0604030504040204" pitchFamily="34" charset="0"/>
              </a:rPr>
              <a:t>Nemeth Braille Code Curriculum </a:t>
            </a:r>
            <a:br>
              <a:rPr lang="en-US" sz="4000" i="1" dirty="0">
                <a:latin typeface="Verdana" panose="020B0604030504040204" pitchFamily="34" charset="0"/>
                <a:ea typeface="Verdana" panose="020B0604030504040204" pitchFamily="34" charset="0"/>
                <a:cs typeface="Verdana" panose="020B0604030504040204" pitchFamily="34" charset="0"/>
              </a:rPr>
            </a:br>
            <a:r>
              <a:rPr lang="en-US" sz="4000" dirty="0">
                <a:latin typeface="Verdana" panose="020B0604030504040204" pitchFamily="34" charset="0"/>
                <a:ea typeface="Verdana" panose="020B0604030504040204" pitchFamily="34" charset="0"/>
                <a:cs typeface="Verdana" panose="020B0604030504040204" pitchFamily="34" charset="0"/>
              </a:rPr>
              <a:t>(Pre-K through 2</a:t>
            </a:r>
            <a:r>
              <a:rPr lang="en-US" sz="4000" baseline="30000" dirty="0">
                <a:latin typeface="Verdana" panose="020B0604030504040204" pitchFamily="34" charset="0"/>
                <a:ea typeface="Verdana" panose="020B0604030504040204" pitchFamily="34" charset="0"/>
                <a:cs typeface="Verdana" panose="020B0604030504040204" pitchFamily="34" charset="0"/>
              </a:rPr>
              <a:t>nd</a:t>
            </a:r>
            <a:r>
              <a:rPr lang="en-US" sz="4000" dirty="0">
                <a:latin typeface="Verdana" panose="020B0604030504040204" pitchFamily="34" charset="0"/>
                <a:ea typeface="Verdana" panose="020B0604030504040204" pitchFamily="34" charset="0"/>
                <a:cs typeface="Verdana" panose="020B0604030504040204" pitchFamily="34" charset="0"/>
              </a:rPr>
              <a:t> Grade)</a:t>
            </a:r>
          </a:p>
        </p:txBody>
      </p:sp>
      <p:sp>
        <p:nvSpPr>
          <p:cNvPr id="8" name="Content Placeholder 7"/>
          <p:cNvSpPr>
            <a:spLocks noGrp="1"/>
          </p:cNvSpPr>
          <p:nvPr>
            <p:ph idx="1"/>
          </p:nvPr>
        </p:nvSpPr>
        <p:spPr>
          <a:xfrm>
            <a:off x="484003" y="1564585"/>
            <a:ext cx="11223994" cy="4908727"/>
          </a:xfrm>
          <a:ln>
            <a:noFill/>
          </a:ln>
        </p:spPr>
        <p:txBody>
          <a:bodyPr>
            <a:normAutofit fontScale="85000" lnSpcReduction="20000"/>
          </a:bodyPr>
          <a:lstStyle/>
          <a:p>
            <a:pPr marL="512064" indent="-512064">
              <a:lnSpc>
                <a:spcPct val="110000"/>
              </a:lnSpc>
              <a:spcAft>
                <a:spcPts val="459"/>
              </a:spcAft>
            </a:pPr>
            <a:r>
              <a:rPr lang="en-US" sz="3321" dirty="0">
                <a:latin typeface="Verdana" panose="020B0604030504040204" pitchFamily="34" charset="0"/>
                <a:ea typeface="Verdana" panose="020B0604030504040204" pitchFamily="34" charset="0"/>
              </a:rPr>
              <a:t>Teaches students to read and write Nemeth Code within UEB Contexts</a:t>
            </a:r>
          </a:p>
          <a:p>
            <a:pPr marL="512064" indent="-512064">
              <a:lnSpc>
                <a:spcPct val="110000"/>
              </a:lnSpc>
              <a:spcAft>
                <a:spcPts val="459"/>
              </a:spcAft>
            </a:pPr>
            <a:r>
              <a:rPr lang="en-US" sz="3321" dirty="0">
                <a:latin typeface="Verdana" panose="020B0604030504040204" pitchFamily="34" charset="0"/>
                <a:ea typeface="Verdana" panose="020B0604030504040204" pitchFamily="34" charset="0"/>
              </a:rPr>
              <a:t>Pre-K, kindergarten, first grade, and second grade materials</a:t>
            </a:r>
          </a:p>
          <a:p>
            <a:pPr marL="512064" indent="-512064">
              <a:lnSpc>
                <a:spcPct val="110000"/>
              </a:lnSpc>
              <a:spcAft>
                <a:spcPts val="459"/>
              </a:spcAft>
            </a:pPr>
            <a:r>
              <a:rPr lang="en-US" sz="3321" dirty="0">
                <a:latin typeface="Verdana" panose="020B0604030504040204" pitchFamily="34" charset="0"/>
                <a:ea typeface="Verdana" panose="020B0604030504040204" pitchFamily="34" charset="0"/>
              </a:rPr>
              <a:t>Aligned with the Common Core State Standards (CCSS Initiative, 2010) </a:t>
            </a:r>
          </a:p>
          <a:p>
            <a:pPr marL="512064" indent="-512064">
              <a:lnSpc>
                <a:spcPct val="110000"/>
              </a:lnSpc>
              <a:spcAft>
                <a:spcPts val="459"/>
              </a:spcAft>
            </a:pPr>
            <a:r>
              <a:rPr lang="en-US" sz="3321" dirty="0">
                <a:latin typeface="Verdana" panose="020B0604030504040204" pitchFamily="34" charset="0"/>
                <a:ea typeface="Verdana" panose="020B0604030504040204" pitchFamily="34" charset="0"/>
              </a:rPr>
              <a:t>Hands-on games and activities </a:t>
            </a:r>
          </a:p>
          <a:p>
            <a:pPr marL="512064" indent="-512064">
              <a:lnSpc>
                <a:spcPct val="110000"/>
              </a:lnSpc>
              <a:spcAft>
                <a:spcPts val="459"/>
              </a:spcAft>
            </a:pPr>
            <a:r>
              <a:rPr lang="en-US" sz="3321" dirty="0">
                <a:latin typeface="Verdana" panose="020B0604030504040204" pitchFamily="34" charset="0"/>
                <a:ea typeface="Verdana" panose="020B0604030504040204" pitchFamily="34" charset="0"/>
              </a:rPr>
              <a:t>Includes teacher scripts, braille ready files for student worksheets, answer keys, data recording sheets, review activities, and assessments</a:t>
            </a:r>
            <a:endParaRPr lang="en-US" sz="3321" b="1" dirty="0">
              <a:latin typeface="Verdana" panose="020B0604030504040204" pitchFamily="34" charset="0"/>
              <a:ea typeface="Verdana" panose="020B0604030504040204" pitchFamily="34" charset="0"/>
            </a:endParaRPr>
          </a:p>
          <a:p>
            <a:pPr marL="0" indent="0">
              <a:spcAft>
                <a:spcPts val="459"/>
              </a:spcAft>
              <a:buNone/>
            </a:pPr>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5284602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lvl="0">
              <a:lnSpc>
                <a:spcPct val="100000"/>
              </a:lnSpc>
              <a:spcBef>
                <a:spcPts val="0"/>
              </a:spcBef>
            </a:pPr>
            <a:r>
              <a:rPr lang="en-US" sz="4000" dirty="0">
                <a:solidFill>
                  <a:prstClr val="black"/>
                </a:solidFill>
                <a:latin typeface="Verdana" panose="020B0604030504040204" pitchFamily="34" charset="0"/>
                <a:ea typeface="Verdana" panose="020B0604030504040204" pitchFamily="34" charset="0"/>
                <a:cs typeface="+mn-cs"/>
              </a:rPr>
              <a:t>Focused Nemeth Lessons</a:t>
            </a:r>
          </a:p>
        </p:txBody>
      </p:sp>
      <p:sp>
        <p:nvSpPr>
          <p:cNvPr id="6" name="Content Placeholder 5"/>
          <p:cNvSpPr>
            <a:spLocks noGrp="1"/>
          </p:cNvSpPr>
          <p:nvPr>
            <p:ph idx="1"/>
          </p:nvPr>
        </p:nvSpPr>
        <p:spPr>
          <a:xfrm>
            <a:off x="457200" y="1371600"/>
            <a:ext cx="11208327" cy="5029200"/>
          </a:xfrm>
        </p:spPr>
        <p:txBody>
          <a:bodyPr>
            <a:normAutofit/>
          </a:bodyPr>
          <a:lstStyle/>
          <a:p>
            <a:pPr marL="0" lvl="0" indent="0">
              <a:lnSpc>
                <a:spcPct val="110000"/>
              </a:lnSpc>
              <a:spcBef>
                <a:spcPts val="0"/>
              </a:spcBef>
              <a:spcAft>
                <a:spcPts val="1200"/>
              </a:spcAft>
              <a:buNone/>
            </a:pPr>
            <a:r>
              <a:rPr lang="en-US" sz="3000" dirty="0">
                <a:solidFill>
                  <a:prstClr val="black"/>
                </a:solidFill>
                <a:latin typeface="Verdana" panose="020B0604030504040204" pitchFamily="34" charset="0"/>
                <a:ea typeface="Verdana" panose="020B0604030504040204" pitchFamily="34" charset="0"/>
              </a:rPr>
              <a:t>Students of any age may enjoy and learn from the lessons, especially if they need additional practice.</a:t>
            </a:r>
          </a:p>
          <a:p>
            <a:pPr lvl="1">
              <a:lnSpc>
                <a:spcPct val="110000"/>
              </a:lnSpc>
              <a:spcBef>
                <a:spcPts val="0"/>
              </a:spcBef>
              <a:spcAft>
                <a:spcPts val="1200"/>
              </a:spcAft>
            </a:pPr>
            <a:r>
              <a:rPr lang="en-US" sz="3000" dirty="0">
                <a:solidFill>
                  <a:prstClr val="black"/>
                </a:solidFill>
                <a:latin typeface="Verdana" panose="020B0604030504040204" pitchFamily="34" charset="0"/>
                <a:ea typeface="Verdana" panose="020B0604030504040204" pitchFamily="34" charset="0"/>
              </a:rPr>
              <a:t>Five-Step Rule and Exceptions</a:t>
            </a:r>
          </a:p>
          <a:p>
            <a:pPr lvl="1">
              <a:lnSpc>
                <a:spcPct val="110000"/>
              </a:lnSpc>
              <a:spcBef>
                <a:spcPts val="0"/>
              </a:spcBef>
              <a:spcAft>
                <a:spcPts val="1200"/>
              </a:spcAft>
            </a:pPr>
            <a:r>
              <a:rPr lang="en-US" sz="3000" dirty="0">
                <a:solidFill>
                  <a:prstClr val="black"/>
                </a:solidFill>
                <a:latin typeface="Verdana" panose="020B0604030504040204" pitchFamily="34" charset="0"/>
                <a:ea typeface="Verdana" panose="020B0604030504040204" pitchFamily="34" charset="0"/>
              </a:rPr>
              <a:t>Fractions and Mixed Numbers</a:t>
            </a:r>
          </a:p>
          <a:p>
            <a:pPr lvl="1">
              <a:lnSpc>
                <a:spcPct val="110000"/>
              </a:lnSpc>
              <a:spcBef>
                <a:spcPts val="0"/>
              </a:spcBef>
              <a:spcAft>
                <a:spcPts val="1200"/>
              </a:spcAft>
            </a:pPr>
            <a:r>
              <a:rPr lang="en-US" sz="3000" dirty="0">
                <a:solidFill>
                  <a:prstClr val="black"/>
                </a:solidFill>
                <a:latin typeface="Verdana" panose="020B0604030504040204" pitchFamily="34" charset="0"/>
                <a:ea typeface="Verdana" panose="020B0604030504040204" pitchFamily="34" charset="0"/>
              </a:rPr>
              <a:t>Multiplication and Division</a:t>
            </a:r>
          </a:p>
          <a:p>
            <a:pPr lvl="1">
              <a:lnSpc>
                <a:spcPct val="110000"/>
              </a:lnSpc>
              <a:spcBef>
                <a:spcPts val="0"/>
              </a:spcBef>
              <a:spcAft>
                <a:spcPts val="1200"/>
              </a:spcAft>
            </a:pPr>
            <a:r>
              <a:rPr lang="en-US" sz="3000" dirty="0">
                <a:solidFill>
                  <a:prstClr val="black"/>
                </a:solidFill>
                <a:latin typeface="Verdana" panose="020B0604030504040204" pitchFamily="34" charset="0"/>
                <a:ea typeface="Verdana" panose="020B0604030504040204" pitchFamily="34" charset="0"/>
              </a:rPr>
              <a:t>Number Lines</a:t>
            </a:r>
          </a:p>
          <a:p>
            <a:pPr lvl="1">
              <a:lnSpc>
                <a:spcPct val="110000"/>
              </a:lnSpc>
              <a:spcBef>
                <a:spcPts val="0"/>
              </a:spcBef>
              <a:spcAft>
                <a:spcPts val="1200"/>
              </a:spcAft>
            </a:pPr>
            <a:r>
              <a:rPr lang="en-US" sz="3000" dirty="0">
                <a:solidFill>
                  <a:prstClr val="black"/>
                </a:solidFill>
                <a:latin typeface="Verdana" panose="020B0604030504040204" pitchFamily="34" charset="0"/>
                <a:ea typeface="Verdana" panose="020B0604030504040204" pitchFamily="34" charset="0"/>
              </a:rPr>
              <a:t>Radical Expressions</a:t>
            </a:r>
            <a:endParaRPr lang="en-US" sz="3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887900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6EB537C-2F71-4606-BA9B-4AA577FF9C1C}"/>
              </a:ext>
            </a:extLst>
          </p:cNvPr>
          <p:cNvSpPr>
            <a:spLocks noGrp="1"/>
          </p:cNvSpPr>
          <p:nvPr>
            <p:ph type="title"/>
          </p:nvPr>
        </p:nvSpPr>
        <p:spPr/>
        <p:txBody>
          <a:bodyPr>
            <a:normAutofit/>
          </a:bodyPr>
          <a:lstStyle/>
          <a:p>
            <a:r>
              <a:rPr lang="en-US" sz="4000" dirty="0">
                <a:latin typeface="Verdana" panose="020B0604030504040204" pitchFamily="34" charset="0"/>
                <a:ea typeface="Verdana" panose="020B0604030504040204" pitchFamily="34" charset="0"/>
              </a:rPr>
              <a:t>Fractions and Mixed Numbers</a:t>
            </a:r>
            <a:endParaRPr lang="en-US" sz="4000" dirty="0"/>
          </a:p>
        </p:txBody>
      </p:sp>
      <p:pic>
        <p:nvPicPr>
          <p:cNvPr id="7" name="Content Placeholder 4" descr="1. three and one-half plus two and one-fourth (written in print and SimBraille)&#10;">
            <a:extLst>
              <a:ext uri="{FF2B5EF4-FFF2-40B4-BE49-F238E27FC236}">
                <a16:creationId xmlns:a16="http://schemas.microsoft.com/office/drawing/2014/main" id="{A939903D-7967-4D19-8B15-6226B0DB93D6}"/>
              </a:ext>
            </a:extLst>
          </p:cNvPr>
          <p:cNvPicPr>
            <a:picLocks noChangeAspect="1"/>
          </p:cNvPicPr>
          <p:nvPr/>
        </p:nvPicPr>
        <p:blipFill rotWithShape="1">
          <a:blip r:embed="rId3"/>
          <a:srcRect l="3209" t="18902" r="20717" b="39634"/>
          <a:stretch/>
        </p:blipFill>
        <p:spPr>
          <a:xfrm>
            <a:off x="417688" y="2726871"/>
            <a:ext cx="7844569" cy="1619304"/>
          </a:xfrm>
          <a:prstGeom prst="rect">
            <a:avLst/>
          </a:prstGeom>
        </p:spPr>
      </p:pic>
    </p:spTree>
    <p:extLst>
      <p:ext uri="{BB962C8B-B14F-4D97-AF65-F5344CB8AC3E}">
        <p14:creationId xmlns:p14="http://schemas.microsoft.com/office/powerpoint/2010/main" val="39837051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Verdana" panose="020B0604030504040204" pitchFamily="34" charset="0"/>
                <a:ea typeface="Verdana" panose="020B0604030504040204" pitchFamily="34" charset="0"/>
              </a:rPr>
              <a:t>Graphing Points on a Number Line</a:t>
            </a:r>
          </a:p>
        </p:txBody>
      </p:sp>
      <p:pic>
        <p:nvPicPr>
          <p:cNvPr id="3" name="Picture 2" descr="Graph the following integers on a number line -2, -1, 0, 1, 2.&#10;A braille number line is shown. The scale marks are in increments of 1 starting with -3 and ending with 3. A closed circle is placed above the scale marks at -2, -1, 0, 1, and 2."/>
          <p:cNvPicPr>
            <a:picLocks noChangeAspect="1"/>
          </p:cNvPicPr>
          <p:nvPr/>
        </p:nvPicPr>
        <p:blipFill>
          <a:blip r:embed="rId3"/>
          <a:stretch>
            <a:fillRect/>
          </a:stretch>
        </p:blipFill>
        <p:spPr>
          <a:xfrm>
            <a:off x="341304" y="1120775"/>
            <a:ext cx="11299505" cy="5486400"/>
          </a:xfrm>
          <a:prstGeom prst="rect">
            <a:avLst/>
          </a:prstGeom>
        </p:spPr>
      </p:pic>
    </p:spTree>
    <p:extLst>
      <p:ext uri="{BB962C8B-B14F-4D97-AF65-F5344CB8AC3E}">
        <p14:creationId xmlns:p14="http://schemas.microsoft.com/office/powerpoint/2010/main" val="1266210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E64C0-3403-34D9-9535-EBA5694CCBB5}"/>
              </a:ext>
            </a:extLst>
          </p:cNvPr>
          <p:cNvSpPr>
            <a:spLocks noGrp="1"/>
          </p:cNvSpPr>
          <p:nvPr>
            <p:ph type="title"/>
          </p:nvPr>
        </p:nvSpPr>
        <p:spPr/>
        <p:txBody>
          <a:bodyPr>
            <a:normAutofit/>
          </a:bodyPr>
          <a:lstStyle/>
          <a:p>
            <a:r>
              <a:rPr lang="en-US" sz="4400" dirty="0">
                <a:latin typeface="Verdana" panose="020B0604030504040204" pitchFamily="34" charset="0"/>
                <a:ea typeface="Verdana" panose="020B0604030504040204" pitchFamily="34" charset="0"/>
              </a:rPr>
              <a:t>Summary of Survey Data</a:t>
            </a:r>
          </a:p>
        </p:txBody>
      </p:sp>
    </p:spTree>
    <p:extLst>
      <p:ext uri="{BB962C8B-B14F-4D97-AF65-F5344CB8AC3E}">
        <p14:creationId xmlns:p14="http://schemas.microsoft.com/office/powerpoint/2010/main" val="28753604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D1000-2732-4007-8336-9820828DD040}"/>
              </a:ext>
            </a:extLst>
          </p:cNvPr>
          <p:cNvSpPr>
            <a:spLocks noGrp="1"/>
          </p:cNvSpPr>
          <p:nvPr>
            <p:ph type="title"/>
          </p:nvPr>
        </p:nvSpPr>
        <p:spPr/>
        <p:txBody>
          <a:bodyPr/>
          <a:lstStyle/>
          <a:p>
            <a:r>
              <a:rPr lang="en-US" dirty="0"/>
              <a:t>Paths to Literacy Resource</a:t>
            </a:r>
          </a:p>
        </p:txBody>
      </p:sp>
      <p:sp>
        <p:nvSpPr>
          <p:cNvPr id="3" name="Content Placeholder 2">
            <a:extLst>
              <a:ext uri="{FF2B5EF4-FFF2-40B4-BE49-F238E27FC236}">
                <a16:creationId xmlns:a16="http://schemas.microsoft.com/office/drawing/2014/main" id="{68866D7A-C0B7-4D25-A858-60F980763C0B}"/>
              </a:ext>
            </a:extLst>
          </p:cNvPr>
          <p:cNvSpPr>
            <a:spLocks noGrp="1"/>
          </p:cNvSpPr>
          <p:nvPr>
            <p:ph idx="1"/>
          </p:nvPr>
        </p:nvSpPr>
        <p:spPr/>
        <p:txBody>
          <a:bodyPr/>
          <a:lstStyle/>
          <a:p>
            <a:r>
              <a:rPr lang="en-US" dirty="0">
                <a:hlinkClick r:id="rId2"/>
              </a:rPr>
              <a:t>Nemeth Symbol Library Page</a:t>
            </a:r>
            <a:endParaRPr lang="en-US" dirty="0"/>
          </a:p>
        </p:txBody>
      </p:sp>
      <p:sp>
        <p:nvSpPr>
          <p:cNvPr id="4" name="Slide Number Placeholder 3">
            <a:extLst>
              <a:ext uri="{FF2B5EF4-FFF2-40B4-BE49-F238E27FC236}">
                <a16:creationId xmlns:a16="http://schemas.microsoft.com/office/drawing/2014/main" id="{E4EF60AB-10B7-4FA2-981E-1E7C4157A5CA}"/>
              </a:ext>
            </a:extLst>
          </p:cNvPr>
          <p:cNvSpPr>
            <a:spLocks noGrp="1"/>
          </p:cNvSpPr>
          <p:nvPr>
            <p:ph type="sldNum" sz="quarter" idx="12"/>
          </p:nvPr>
        </p:nvSpPr>
        <p:spPr/>
        <p:txBody>
          <a:bodyPr/>
          <a:lstStyle/>
          <a:p>
            <a:fld id="{AA1A2BDE-A6B6-4FA4-BCC7-7602D3DAEAF1}" type="slidenum">
              <a:rPr lang="en-US" smtClean="0"/>
              <a:t>30</a:t>
            </a:fld>
            <a:endParaRPr lang="en-US" dirty="0"/>
          </a:p>
        </p:txBody>
      </p:sp>
    </p:spTree>
    <p:extLst>
      <p:ext uri="{BB962C8B-B14F-4D97-AF65-F5344CB8AC3E}">
        <p14:creationId xmlns:p14="http://schemas.microsoft.com/office/powerpoint/2010/main" val="155547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5"/>
            <a:ext cx="11430000" cy="1371600"/>
          </a:xfrm>
        </p:spPr>
        <p:txBody>
          <a:bodyPr>
            <a:normAutofit/>
          </a:bodyPr>
          <a:lstStyle/>
          <a:p>
            <a:r>
              <a:rPr lang="en-US" sz="4000" dirty="0">
                <a:latin typeface="Verdana" panose="020B0604030504040204" pitchFamily="34" charset="0"/>
                <a:ea typeface="Verdana" panose="020B0604030504040204" pitchFamily="34" charset="0"/>
              </a:rPr>
              <a:t>Nemeth Symbol Library</a:t>
            </a:r>
            <a:endParaRPr lang="en-US" sz="2800"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a:xfrm>
            <a:off x="457200" y="1692275"/>
            <a:ext cx="10553700" cy="5029200"/>
          </a:xfrm>
        </p:spPr>
        <p:txBody>
          <a:bodyPr>
            <a:normAutofit/>
          </a:bodyPr>
          <a:lstStyle/>
          <a:p>
            <a:pPr marL="457200" indent="-457200">
              <a:lnSpc>
                <a:spcPct val="100000"/>
              </a:lnSpc>
              <a:spcBef>
                <a:spcPts val="1800"/>
              </a:spcBef>
            </a:pPr>
            <a:r>
              <a:rPr lang="en-US" altLang="en-US" sz="3200" dirty="0">
                <a:latin typeface="Verdana" panose="020B0604030504040204" pitchFamily="34" charset="0"/>
                <a:ea typeface="Verdana" panose="020B0604030504040204" pitchFamily="34" charset="0"/>
                <a:cs typeface="Arial" panose="020B0604020202020204" pitchFamily="34" charset="0"/>
              </a:rPr>
              <a:t>Began with higher grade levels</a:t>
            </a:r>
          </a:p>
          <a:p>
            <a:pPr marL="457200" indent="-457200">
              <a:lnSpc>
                <a:spcPct val="100000"/>
              </a:lnSpc>
              <a:spcBef>
                <a:spcPts val="1800"/>
              </a:spcBef>
            </a:pPr>
            <a:r>
              <a:rPr lang="en-US" altLang="en-US" sz="3200" dirty="0">
                <a:latin typeface="Verdana" panose="020B0604030504040204" pitchFamily="34" charset="0"/>
                <a:ea typeface="Verdana" panose="020B0604030504040204" pitchFamily="34" charset="0"/>
                <a:cs typeface="Arial" panose="020B0604020202020204" pitchFamily="34" charset="0"/>
              </a:rPr>
              <a:t>Has extended down through all grade levels</a:t>
            </a:r>
          </a:p>
          <a:p>
            <a:pPr marL="457200" indent="-457200">
              <a:lnSpc>
                <a:spcPct val="100000"/>
              </a:lnSpc>
              <a:spcBef>
                <a:spcPts val="1800"/>
              </a:spcBef>
            </a:pPr>
            <a:r>
              <a:rPr lang="en-US" altLang="en-US" sz="3200" dirty="0">
                <a:latin typeface="Verdana" panose="020B0604030504040204" pitchFamily="34" charset="0"/>
                <a:ea typeface="Verdana" panose="020B0604030504040204" pitchFamily="34" charset="0"/>
                <a:cs typeface="Arial" panose="020B0604020202020204" pitchFamily="34" charset="0"/>
              </a:rPr>
              <a:t>Incorporates over 600 examples at different grade levels</a:t>
            </a:r>
          </a:p>
          <a:p>
            <a:pPr marL="457200" indent="-457200">
              <a:lnSpc>
                <a:spcPct val="100000"/>
              </a:lnSpc>
              <a:spcBef>
                <a:spcPts val="1800"/>
              </a:spcBef>
            </a:pPr>
            <a:r>
              <a:rPr lang="en-US" altLang="en-US" sz="3200" dirty="0">
                <a:latin typeface="Verdana" panose="020B0604030504040204" pitchFamily="34" charset="0"/>
                <a:ea typeface="Verdana" panose="020B0604030504040204" pitchFamily="34" charset="0"/>
                <a:cs typeface="Arial" panose="020B0604020202020204" pitchFamily="34" charset="0"/>
              </a:rPr>
              <a:t>Includes tutorial and list of commands used to access library</a:t>
            </a:r>
          </a:p>
          <a:p>
            <a:pPr marL="457200" indent="-457200">
              <a:lnSpc>
                <a:spcPct val="100000"/>
              </a:lnSpc>
              <a:spcBef>
                <a:spcPts val="1800"/>
              </a:spcBef>
            </a:pPr>
            <a:r>
              <a:rPr lang="en-US" altLang="en-US" sz="3200" dirty="0">
                <a:latin typeface="Verdana" panose="020B0604030504040204" pitchFamily="34" charset="0"/>
                <a:ea typeface="Verdana" panose="020B0604030504040204" pitchFamily="34" charset="0"/>
                <a:cs typeface="Arial" panose="020B0604020202020204" pitchFamily="34" charset="0"/>
              </a:rPr>
              <a:t>Contains 240 terms, 136 definitions</a:t>
            </a:r>
          </a:p>
          <a:p>
            <a:pPr marL="706438" lvl="3" indent="-342900">
              <a:lnSpc>
                <a:spcPct val="150000"/>
              </a:lnSpc>
              <a:spcBef>
                <a:spcPts val="1800"/>
              </a:spcBef>
              <a:buFont typeface="Wingdings" panose="05000000000000000000" pitchFamily="2" charset="2"/>
              <a:buChar char="Ø"/>
            </a:pPr>
            <a:endParaRPr lang="en-US" altLang="en-US" sz="2800" dirty="0">
              <a:latin typeface="Verdana" panose="020B0604030504040204" pitchFamily="34" charset="0"/>
              <a:ea typeface="Verdana" panose="020B0604030504040204" pitchFamily="34" charset="0"/>
              <a:cs typeface="Arial" panose="020B0604020202020204" pitchFamily="34" charset="0"/>
            </a:endParaRPr>
          </a:p>
          <a:p>
            <a:pPr>
              <a:lnSpc>
                <a:spcPct val="150000"/>
              </a:lnSpc>
              <a:spcBef>
                <a:spcPts val="1800"/>
              </a:spcBef>
            </a:pPr>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6674888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735" y="158750"/>
            <a:ext cx="11522529" cy="1371600"/>
          </a:xfrm>
        </p:spPr>
        <p:txBody>
          <a:bodyPr>
            <a:normAutofit/>
          </a:bodyPr>
          <a:lstStyle/>
          <a:p>
            <a:r>
              <a:rPr lang="en-US" sz="4000" dirty="0">
                <a:solidFill>
                  <a:schemeClr val="tx1"/>
                </a:solidFill>
                <a:latin typeface="Verdana" panose="020B0604030504040204" pitchFamily="34" charset="0"/>
                <a:ea typeface="Verdana" panose="020B0604030504040204" pitchFamily="34" charset="0"/>
              </a:rPr>
              <a:t>Nemeth Code within UEB Contexts</a:t>
            </a:r>
            <a:br>
              <a:rPr lang="en-US" sz="4000" dirty="0">
                <a:solidFill>
                  <a:schemeClr val="tx1"/>
                </a:solidFill>
                <a:latin typeface="Verdana" panose="020B0604030504040204" pitchFamily="34" charset="0"/>
                <a:ea typeface="Verdana" panose="020B0604030504040204" pitchFamily="34" charset="0"/>
              </a:rPr>
            </a:br>
            <a:r>
              <a:rPr lang="en-US" sz="4000" dirty="0">
                <a:latin typeface="Verdana" panose="020B0604030504040204" pitchFamily="34" charset="0"/>
                <a:ea typeface="Verdana" panose="020B0604030504040204" pitchFamily="34" charset="0"/>
              </a:rPr>
              <a:t>Resources from APH</a:t>
            </a:r>
            <a:endParaRPr lang="en-US" sz="4000" dirty="0"/>
          </a:p>
        </p:txBody>
      </p:sp>
      <p:sp>
        <p:nvSpPr>
          <p:cNvPr id="3" name="Content Placeholder 2"/>
          <p:cNvSpPr>
            <a:spLocks noGrp="1"/>
          </p:cNvSpPr>
          <p:nvPr>
            <p:ph idx="1"/>
          </p:nvPr>
        </p:nvSpPr>
        <p:spPr>
          <a:xfrm>
            <a:off x="486678" y="1774031"/>
            <a:ext cx="8296564" cy="4351338"/>
          </a:xfrm>
        </p:spPr>
        <p:txBody>
          <a:bodyPr/>
          <a:lstStyle/>
          <a:p>
            <a:pPr lvl="0">
              <a:lnSpc>
                <a:spcPct val="100000"/>
              </a:lnSpc>
              <a:spcBef>
                <a:spcPts val="600"/>
              </a:spcBef>
              <a:spcAft>
                <a:spcPts val="600"/>
              </a:spcAft>
            </a:pPr>
            <a:r>
              <a:rPr lang="en-US" dirty="0">
                <a:latin typeface="Verdana" panose="020B0604030504040204" pitchFamily="34" charset="0"/>
                <a:ea typeface="Verdana" panose="020B0604030504040204" pitchFamily="34" charset="0"/>
                <a:hlinkClick r:id="rId2"/>
              </a:rPr>
              <a:t>Math Drill Cards in Braille and Large Print: Addition Cards</a:t>
            </a:r>
            <a:endParaRPr lang="en-US" dirty="0">
              <a:latin typeface="Verdana" panose="020B0604030504040204" pitchFamily="34" charset="0"/>
              <a:ea typeface="Verdana" panose="020B0604030504040204" pitchFamily="34" charset="0"/>
            </a:endParaRPr>
          </a:p>
          <a:p>
            <a:pPr lvl="0">
              <a:lnSpc>
                <a:spcPct val="100000"/>
              </a:lnSpc>
              <a:spcBef>
                <a:spcPts val="600"/>
              </a:spcBef>
              <a:spcAft>
                <a:spcPts val="600"/>
              </a:spcAft>
            </a:pPr>
            <a:r>
              <a:rPr lang="en-US" dirty="0">
                <a:latin typeface="Verdana" panose="020B0604030504040204" pitchFamily="34" charset="0"/>
                <a:ea typeface="Verdana" panose="020B0604030504040204" pitchFamily="34" charset="0"/>
                <a:hlinkClick r:id="rId3"/>
              </a:rPr>
              <a:t>Math Drill Cards in Braille and Large Print: Subtraction Cards</a:t>
            </a:r>
            <a:endParaRPr lang="en-US" dirty="0">
              <a:latin typeface="Verdana" panose="020B0604030504040204" pitchFamily="34" charset="0"/>
              <a:ea typeface="Verdana" panose="020B0604030504040204" pitchFamily="34" charset="0"/>
            </a:endParaRPr>
          </a:p>
          <a:p>
            <a:pPr lvl="0">
              <a:lnSpc>
                <a:spcPct val="100000"/>
              </a:lnSpc>
              <a:spcBef>
                <a:spcPts val="600"/>
              </a:spcBef>
              <a:spcAft>
                <a:spcPts val="600"/>
              </a:spcAft>
            </a:pPr>
            <a:r>
              <a:rPr lang="en-US" dirty="0">
                <a:latin typeface="Verdana" panose="020B0604030504040204" pitchFamily="34" charset="0"/>
                <a:ea typeface="Verdana" panose="020B0604030504040204" pitchFamily="34" charset="0"/>
                <a:hlinkClick r:id="rId4"/>
              </a:rPr>
              <a:t>Quick Pick Math: Addition</a:t>
            </a:r>
            <a:endParaRPr lang="en-US" dirty="0">
              <a:latin typeface="Verdana" panose="020B0604030504040204" pitchFamily="34" charset="0"/>
              <a:ea typeface="Verdana" panose="020B0604030504040204" pitchFamily="34" charset="0"/>
            </a:endParaRPr>
          </a:p>
          <a:p>
            <a:pPr>
              <a:lnSpc>
                <a:spcPct val="100000"/>
              </a:lnSpc>
              <a:spcBef>
                <a:spcPts val="600"/>
              </a:spcBef>
              <a:spcAft>
                <a:spcPts val="600"/>
              </a:spcAft>
            </a:pPr>
            <a:r>
              <a:rPr lang="en-US" dirty="0">
                <a:latin typeface="Verdana" panose="020B0604030504040204" pitchFamily="34" charset="0"/>
                <a:ea typeface="Verdana" panose="020B0604030504040204" pitchFamily="34" charset="0"/>
                <a:hlinkClick r:id="rId5"/>
              </a:rPr>
              <a:t>Quick Pick Math: Subtraction </a:t>
            </a:r>
            <a:endParaRPr lang="en-US" dirty="0">
              <a:latin typeface="Verdana" panose="020B0604030504040204" pitchFamily="34" charset="0"/>
              <a:ea typeface="Verdana" panose="020B0604030504040204" pitchFamily="34" charset="0"/>
            </a:endParaRPr>
          </a:p>
          <a:p>
            <a:pPr lvl="0">
              <a:lnSpc>
                <a:spcPct val="100000"/>
              </a:lnSpc>
              <a:spcBef>
                <a:spcPts val="600"/>
              </a:spcBef>
              <a:spcAft>
                <a:spcPts val="600"/>
              </a:spcAft>
            </a:pPr>
            <a:r>
              <a:rPr lang="en-US" dirty="0">
                <a:latin typeface="Verdana" panose="020B0604030504040204" pitchFamily="34" charset="0"/>
                <a:ea typeface="Verdana" panose="020B0604030504040204" pitchFamily="34" charset="0"/>
                <a:hlinkClick r:id="rId6"/>
              </a:rPr>
              <a:t>Addition and Subtraction Table</a:t>
            </a:r>
            <a:endParaRPr lang="en-US" dirty="0">
              <a:latin typeface="Verdana" panose="020B0604030504040204" pitchFamily="34" charset="0"/>
              <a:ea typeface="Verdana" panose="020B0604030504040204" pitchFamily="34" charset="0"/>
            </a:endParaRPr>
          </a:p>
          <a:p>
            <a:pPr marL="0" indent="0">
              <a:buNone/>
            </a:pPr>
            <a:endParaRPr lang="en-US" dirty="0"/>
          </a:p>
        </p:txBody>
      </p:sp>
    </p:spTree>
    <p:extLst>
      <p:ext uri="{BB962C8B-B14F-4D97-AF65-F5344CB8AC3E}">
        <p14:creationId xmlns:p14="http://schemas.microsoft.com/office/powerpoint/2010/main" val="40647042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1151F5C-176C-A94B-76D1-16C955C3B053}"/>
              </a:ext>
            </a:extLst>
          </p:cNvPr>
          <p:cNvSpPr>
            <a:spLocks noGrp="1"/>
          </p:cNvSpPr>
          <p:nvPr>
            <p:ph type="title"/>
          </p:nvPr>
        </p:nvSpPr>
        <p:spPr/>
        <p:txBody>
          <a:bodyPr>
            <a:normAutofit/>
          </a:bodyPr>
          <a:lstStyle/>
          <a:p>
            <a:r>
              <a:rPr lang="en-US" sz="4400" dirty="0">
                <a:latin typeface="Verdana" panose="020B0604030504040204" pitchFamily="34" charset="0"/>
                <a:ea typeface="Verdana" panose="020B0604030504040204" pitchFamily="34" charset="0"/>
              </a:rPr>
              <a:t>Other Resources for Use within UEB Math/Science </a:t>
            </a:r>
            <a:r>
              <a:rPr lang="en-US" sz="4400" b="1" dirty="0">
                <a:latin typeface="Verdana" panose="020B0604030504040204" pitchFamily="34" charset="0"/>
                <a:ea typeface="Verdana" panose="020B0604030504040204" pitchFamily="34" charset="0"/>
              </a:rPr>
              <a:t>and</a:t>
            </a:r>
            <a:r>
              <a:rPr lang="en-US" sz="4400" dirty="0">
                <a:latin typeface="Verdana" panose="020B0604030504040204" pitchFamily="34" charset="0"/>
                <a:ea typeface="Verdana" panose="020B0604030504040204" pitchFamily="34" charset="0"/>
              </a:rPr>
              <a:t> </a:t>
            </a:r>
            <a:br>
              <a:rPr lang="en-US" sz="4400" dirty="0">
                <a:latin typeface="Verdana" panose="020B0604030504040204" pitchFamily="34" charset="0"/>
                <a:ea typeface="Verdana" panose="020B0604030504040204" pitchFamily="34" charset="0"/>
              </a:rPr>
            </a:br>
            <a:r>
              <a:rPr lang="en-US" sz="4400" dirty="0">
                <a:latin typeface="Verdana" panose="020B0604030504040204" pitchFamily="34" charset="0"/>
                <a:ea typeface="Verdana" panose="020B0604030504040204" pitchFamily="34" charset="0"/>
              </a:rPr>
              <a:t>Nemeth Code within UEB Contexts</a:t>
            </a:r>
          </a:p>
        </p:txBody>
      </p:sp>
    </p:spTree>
    <p:extLst>
      <p:ext uri="{BB962C8B-B14F-4D97-AF65-F5344CB8AC3E}">
        <p14:creationId xmlns:p14="http://schemas.microsoft.com/office/powerpoint/2010/main" val="25916359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000" dirty="0">
                <a:latin typeface="Verdana" panose="020B0604030504040204" pitchFamily="34" charset="0"/>
                <a:ea typeface="Verdana" panose="020B0604030504040204" pitchFamily="34" charset="0"/>
              </a:rPr>
              <a:t>Pre-Kindergarten – Building a Train</a:t>
            </a:r>
          </a:p>
        </p:txBody>
      </p:sp>
      <p:sp>
        <p:nvSpPr>
          <p:cNvPr id="13" name="Content Placeholder 12"/>
          <p:cNvSpPr>
            <a:spLocks noGrp="1"/>
          </p:cNvSpPr>
          <p:nvPr>
            <p:ph idx="1"/>
          </p:nvPr>
        </p:nvSpPr>
        <p:spPr>
          <a:xfrm>
            <a:off x="457200" y="1509769"/>
            <a:ext cx="11430000" cy="5029200"/>
          </a:xfrm>
        </p:spPr>
        <p:txBody>
          <a:bodyPr>
            <a:noAutofit/>
          </a:bodyPr>
          <a:lstStyle/>
          <a:p>
            <a:pPr marL="0" lvl="0" indent="0">
              <a:lnSpc>
                <a:spcPct val="100000"/>
              </a:lnSpc>
              <a:spcBef>
                <a:spcPts val="600"/>
              </a:spcBef>
              <a:spcAft>
                <a:spcPts val="600"/>
              </a:spcAft>
              <a:buNone/>
            </a:pPr>
            <a:r>
              <a:rPr lang="en-US" dirty="0">
                <a:latin typeface="Verdana" panose="020B0604030504040204" pitchFamily="34" charset="0"/>
                <a:ea typeface="Verdana" panose="020B0604030504040204" pitchFamily="34" charset="0"/>
              </a:rPr>
              <a:t>Materials</a:t>
            </a:r>
          </a:p>
          <a:p>
            <a:pPr lvl="1">
              <a:lnSpc>
                <a:spcPct val="100000"/>
              </a:lnSpc>
              <a:spcBef>
                <a:spcPts val="600"/>
              </a:spcBef>
              <a:spcAft>
                <a:spcPts val="600"/>
              </a:spcAft>
            </a:pPr>
            <a:r>
              <a:rPr lang="en-US" sz="2800" dirty="0">
                <a:latin typeface="Verdana" panose="020B0604030504040204" pitchFamily="34" charset="0"/>
                <a:ea typeface="Verdana" panose="020B0604030504040204" pitchFamily="34" charset="0"/>
              </a:rPr>
              <a:t>Foam stickers</a:t>
            </a:r>
          </a:p>
          <a:p>
            <a:pPr lvl="1">
              <a:lnSpc>
                <a:spcPct val="100000"/>
              </a:lnSpc>
              <a:spcBef>
                <a:spcPts val="600"/>
              </a:spcBef>
              <a:spcAft>
                <a:spcPts val="600"/>
              </a:spcAft>
            </a:pPr>
            <a:r>
              <a:rPr lang="en-US" sz="2800" dirty="0">
                <a:latin typeface="Verdana" panose="020B0604030504040204" pitchFamily="34" charset="0"/>
                <a:ea typeface="Verdana" panose="020B0604030504040204" pitchFamily="34" charset="0"/>
              </a:rPr>
              <a:t>Craft sticks</a:t>
            </a:r>
          </a:p>
          <a:p>
            <a:pPr lvl="1">
              <a:lnSpc>
                <a:spcPct val="100000"/>
              </a:lnSpc>
              <a:spcBef>
                <a:spcPts val="600"/>
              </a:spcBef>
              <a:spcAft>
                <a:spcPts val="600"/>
              </a:spcAft>
            </a:pPr>
            <a:r>
              <a:rPr lang="en-US" sz="2800" dirty="0">
                <a:latin typeface="Verdana" panose="020B0604030504040204" pitchFamily="34" charset="0"/>
                <a:ea typeface="Verdana" panose="020B0604030504040204" pitchFamily="34" charset="0"/>
              </a:rPr>
              <a:t>Flash cards labeled 1- 7</a:t>
            </a:r>
          </a:p>
          <a:p>
            <a:pPr marL="0" lvl="0" indent="0">
              <a:lnSpc>
                <a:spcPct val="100000"/>
              </a:lnSpc>
              <a:spcBef>
                <a:spcPts val="600"/>
              </a:spcBef>
              <a:spcAft>
                <a:spcPts val="600"/>
              </a:spcAft>
              <a:buNone/>
            </a:pPr>
            <a:r>
              <a:rPr lang="en-US" dirty="0">
                <a:latin typeface="Verdana" panose="020B0604030504040204" pitchFamily="34" charset="0"/>
                <a:ea typeface="Verdana" panose="020B0604030504040204" pitchFamily="34" charset="0"/>
              </a:rPr>
              <a:t>Steps</a:t>
            </a:r>
          </a:p>
          <a:p>
            <a:pPr lvl="1">
              <a:lnSpc>
                <a:spcPct val="100000"/>
              </a:lnSpc>
              <a:spcBef>
                <a:spcPts val="600"/>
              </a:spcBef>
              <a:spcAft>
                <a:spcPts val="600"/>
              </a:spcAft>
            </a:pPr>
            <a:r>
              <a:rPr lang="en-US" sz="2800" dirty="0">
                <a:latin typeface="Verdana" panose="020B0604030504040204" pitchFamily="34" charset="0"/>
                <a:ea typeface="Verdana" panose="020B0604030504040204" pitchFamily="34" charset="0"/>
              </a:rPr>
              <a:t>Student shuffles flash cards</a:t>
            </a:r>
          </a:p>
          <a:p>
            <a:pPr lvl="1">
              <a:lnSpc>
                <a:spcPct val="100000"/>
              </a:lnSpc>
              <a:spcBef>
                <a:spcPts val="600"/>
              </a:spcBef>
              <a:spcAft>
                <a:spcPts val="600"/>
              </a:spcAft>
            </a:pPr>
            <a:r>
              <a:rPr lang="en-US" sz="2800" dirty="0">
                <a:latin typeface="Verdana" panose="020B0604030504040204" pitchFamily="34" charset="0"/>
                <a:ea typeface="Verdana" panose="020B0604030504040204" pitchFamily="34" charset="0"/>
              </a:rPr>
              <a:t>Student draws a card and reads the numeral on the card</a:t>
            </a:r>
          </a:p>
          <a:p>
            <a:pPr lvl="1">
              <a:lnSpc>
                <a:spcPct val="100000"/>
              </a:lnSpc>
              <a:spcBef>
                <a:spcPts val="600"/>
              </a:spcBef>
              <a:spcAft>
                <a:spcPts val="600"/>
              </a:spcAft>
            </a:pPr>
            <a:r>
              <a:rPr lang="en-US" sz="2800" dirty="0">
                <a:latin typeface="Verdana" panose="020B0604030504040204" pitchFamily="34" charset="0"/>
                <a:ea typeface="Verdana" panose="020B0604030504040204" pitchFamily="34" charset="0"/>
              </a:rPr>
              <a:t>Student uses stickers to “build” the train</a:t>
            </a:r>
            <a:endParaRPr lang="en-US" dirty="0">
              <a:latin typeface="Verdana" panose="020B0604030504040204" pitchFamily="34" charset="0"/>
              <a:ea typeface="Verdana" panose="020B0604030504040204" pitchFamily="34" charset="0"/>
            </a:endParaRPr>
          </a:p>
          <a:p>
            <a:pPr marL="0" indent="0">
              <a:lnSpc>
                <a:spcPct val="100000"/>
              </a:lnSpc>
              <a:buNone/>
            </a:pPr>
            <a:endParaRPr lang="en-US"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2093205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Verdana" panose="020B0604030504040204" pitchFamily="34" charset="0"/>
                <a:ea typeface="Verdana" panose="020B0604030504040204" pitchFamily="34" charset="0"/>
              </a:rPr>
              <a:t>Kindergarten - Rebuild a Hundreds Chart</a:t>
            </a:r>
          </a:p>
        </p:txBody>
      </p:sp>
    </p:spTree>
    <p:extLst>
      <p:ext uri="{BB962C8B-B14F-4D97-AF65-F5344CB8AC3E}">
        <p14:creationId xmlns:p14="http://schemas.microsoft.com/office/powerpoint/2010/main" val="25713976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00000"/>
              </a:lnSpc>
            </a:pPr>
            <a:r>
              <a:rPr lang="en-US" sz="4000" dirty="0">
                <a:latin typeface="Verdana" panose="020B0604030504040204" pitchFamily="34" charset="0"/>
                <a:ea typeface="Verdana" panose="020B0604030504040204" pitchFamily="34" charset="0"/>
              </a:rPr>
              <a:t>More Curriculum Materials</a:t>
            </a:r>
            <a:endParaRPr lang="en-US" sz="4000" dirty="0"/>
          </a:p>
        </p:txBody>
      </p:sp>
      <p:sp>
        <p:nvSpPr>
          <p:cNvPr id="4" name="Content Placeholder 3"/>
          <p:cNvSpPr>
            <a:spLocks noGrp="1"/>
          </p:cNvSpPr>
          <p:nvPr>
            <p:ph sz="half" idx="2"/>
          </p:nvPr>
        </p:nvSpPr>
        <p:spPr>
          <a:xfrm>
            <a:off x="907218" y="1938251"/>
            <a:ext cx="5044132" cy="4602033"/>
          </a:xfrm>
        </p:spPr>
        <p:txBody>
          <a:bodyPr>
            <a:noAutofit/>
          </a:bodyPr>
          <a:lstStyle/>
          <a:p>
            <a:pPr marL="228600" lvl="1">
              <a:lnSpc>
                <a:spcPct val="100000"/>
              </a:lnSpc>
              <a:spcBef>
                <a:spcPts val="2400"/>
              </a:spcBef>
            </a:pPr>
            <a:r>
              <a:rPr lang="en-US" sz="2800" dirty="0">
                <a:latin typeface="Verdana" panose="020B0604030504040204" pitchFamily="34" charset="0"/>
                <a:ea typeface="Verdana" panose="020B0604030504040204" pitchFamily="34" charset="0"/>
              </a:rPr>
              <a:t>Templates for BINGO cards</a:t>
            </a:r>
          </a:p>
          <a:p>
            <a:pPr marL="228600" lvl="1">
              <a:lnSpc>
                <a:spcPct val="100000"/>
              </a:lnSpc>
              <a:spcBef>
                <a:spcPts val="2400"/>
              </a:spcBef>
            </a:pPr>
            <a:r>
              <a:rPr lang="en-US" sz="2800" dirty="0">
                <a:latin typeface="Verdana" panose="020B0604030504040204" pitchFamily="34" charset="0"/>
                <a:ea typeface="Verdana" panose="020B0604030504040204" pitchFamily="34" charset="0"/>
              </a:rPr>
              <a:t>Connect Four Game Cards and Problem Sets</a:t>
            </a:r>
          </a:p>
          <a:p>
            <a:pPr marL="228600" lvl="1">
              <a:lnSpc>
                <a:spcPct val="100000"/>
              </a:lnSpc>
              <a:spcBef>
                <a:spcPts val="2400"/>
              </a:spcBef>
            </a:pPr>
            <a:r>
              <a:rPr lang="en-US" sz="2800" dirty="0">
                <a:latin typeface="Verdana" panose="020B0604030504040204" pitchFamily="34" charset="0"/>
                <a:ea typeface="Verdana" panose="020B0604030504040204" pitchFamily="34" charset="0"/>
              </a:rPr>
              <a:t>Place Value Chart</a:t>
            </a:r>
          </a:p>
          <a:p>
            <a:pPr marL="0" lvl="1" indent="0">
              <a:lnSpc>
                <a:spcPct val="100000"/>
              </a:lnSpc>
              <a:spcBef>
                <a:spcPts val="2400"/>
              </a:spcBef>
              <a:buNone/>
            </a:pPr>
            <a:endParaRPr lang="en-US" sz="2800" dirty="0">
              <a:latin typeface="Verdana" panose="020B0604030504040204" pitchFamily="34" charset="0"/>
              <a:ea typeface="Verdana" panose="020B0604030504040204" pitchFamily="34" charset="0"/>
            </a:endParaRPr>
          </a:p>
          <a:p>
            <a:pPr>
              <a:lnSpc>
                <a:spcPct val="100000"/>
              </a:lnSpc>
              <a:spcBef>
                <a:spcPts val="2400"/>
              </a:spcBef>
            </a:pPr>
            <a:endParaRPr lang="en-US" dirty="0"/>
          </a:p>
        </p:txBody>
      </p:sp>
      <p:sp>
        <p:nvSpPr>
          <p:cNvPr id="6" name="Content Placeholder 5"/>
          <p:cNvSpPr>
            <a:spLocks noGrp="1"/>
          </p:cNvSpPr>
          <p:nvPr>
            <p:ph sz="quarter" idx="4"/>
          </p:nvPr>
        </p:nvSpPr>
        <p:spPr>
          <a:xfrm>
            <a:off x="6096000" y="1891757"/>
            <a:ext cx="4799308" cy="4354060"/>
          </a:xfrm>
        </p:spPr>
        <p:txBody>
          <a:bodyPr>
            <a:normAutofit/>
          </a:bodyPr>
          <a:lstStyle/>
          <a:p>
            <a:pPr marL="228600" lvl="1">
              <a:lnSpc>
                <a:spcPct val="100000"/>
              </a:lnSpc>
              <a:spcBef>
                <a:spcPts val="2400"/>
              </a:spcBef>
            </a:pPr>
            <a:r>
              <a:rPr lang="en-US" sz="2800" dirty="0">
                <a:latin typeface="Verdana" panose="020B0604030504040204" pitchFamily="34" charset="0"/>
                <a:ea typeface="Verdana" panose="020B0604030504040204" pitchFamily="34" charset="0"/>
              </a:rPr>
              <a:t>Roll and Race Game Cards</a:t>
            </a:r>
          </a:p>
          <a:p>
            <a:pPr marL="228600" lvl="1">
              <a:lnSpc>
                <a:spcPct val="100000"/>
              </a:lnSpc>
              <a:spcBef>
                <a:spcPts val="2400"/>
              </a:spcBef>
            </a:pPr>
            <a:r>
              <a:rPr lang="en-US" sz="2800" dirty="0">
                <a:latin typeface="Verdana" panose="020B0604030504040204" pitchFamily="34" charset="0"/>
                <a:ea typeface="Verdana" panose="020B0604030504040204" pitchFamily="34" charset="0"/>
              </a:rPr>
              <a:t>Shapes Activity</a:t>
            </a:r>
          </a:p>
          <a:p>
            <a:pPr marL="228600" lvl="1">
              <a:lnSpc>
                <a:spcPct val="100000"/>
              </a:lnSpc>
              <a:spcBef>
                <a:spcPts val="2400"/>
              </a:spcBef>
            </a:pPr>
            <a:r>
              <a:rPr lang="en-US" sz="2800" dirty="0">
                <a:latin typeface="Verdana" panose="020B0604030504040204" pitchFamily="34" charset="0"/>
                <a:ea typeface="Verdana" panose="020B0604030504040204" pitchFamily="34" charset="0"/>
              </a:rPr>
              <a:t>Counting to 120 Chart</a:t>
            </a:r>
          </a:p>
        </p:txBody>
      </p:sp>
      <p:sp>
        <p:nvSpPr>
          <p:cNvPr id="3" name="TextBox 2">
            <a:extLst>
              <a:ext uri="{FF2B5EF4-FFF2-40B4-BE49-F238E27FC236}">
                <a16:creationId xmlns:a16="http://schemas.microsoft.com/office/drawing/2014/main" id="{A7774823-5AAD-2417-DA46-9F65EB038DD9}"/>
              </a:ext>
            </a:extLst>
          </p:cNvPr>
          <p:cNvSpPr txBox="1"/>
          <p:nvPr/>
        </p:nvSpPr>
        <p:spPr>
          <a:xfrm>
            <a:off x="995121" y="5177866"/>
            <a:ext cx="10057108" cy="1200329"/>
          </a:xfrm>
          <a:prstGeom prst="rect">
            <a:avLst/>
          </a:prstGeom>
          <a:noFill/>
        </p:spPr>
        <p:txBody>
          <a:bodyPr wrap="square" rtlCol="0">
            <a:spAutoFit/>
          </a:bodyPr>
          <a:lstStyle/>
          <a:p>
            <a:r>
              <a:rPr lang="en-US" sz="2400" b="1" dirty="0">
                <a:latin typeface="Verdana" panose="020B0604030504040204" pitchFamily="34" charset="0"/>
                <a:ea typeface="Verdana" panose="020B0604030504040204" pitchFamily="34" charset="0"/>
              </a:rPr>
              <a:t>While many of these are available only in Nemeth Code, they can be easily modified or created using UEB Math/Science.</a:t>
            </a:r>
          </a:p>
        </p:txBody>
      </p:sp>
    </p:spTree>
    <p:extLst>
      <p:ext uri="{BB962C8B-B14F-4D97-AF65-F5344CB8AC3E}">
        <p14:creationId xmlns:p14="http://schemas.microsoft.com/office/powerpoint/2010/main" val="10575119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31520" y="274320"/>
            <a:ext cx="10972800" cy="1371600"/>
          </a:xfrm>
        </p:spPr>
        <p:txBody>
          <a:bodyPr>
            <a:noAutofit/>
          </a:bodyPr>
          <a:lstStyle/>
          <a:p>
            <a:pPr algn="l"/>
            <a:r>
              <a:rPr lang="en-US" sz="4000" dirty="0">
                <a:latin typeface="Verdana" panose="020B0604030504040204" pitchFamily="34" charset="0"/>
                <a:ea typeface="Verdana" panose="020B0604030504040204" pitchFamily="34" charset="0"/>
                <a:cs typeface="Verdana" panose="020B0604030504040204" pitchFamily="34" charset="0"/>
              </a:rPr>
              <a:t>Nemeth in a Box (Mathlete Competition Coming Spring 2025!)</a:t>
            </a:r>
            <a:endParaRPr lang="en-US" sz="4000" i="0" dirty="0">
              <a:latin typeface="Verdana" panose="020B0604030504040204" pitchFamily="34" charset="0"/>
              <a:ea typeface="Verdana" panose="020B0604030504040204" pitchFamily="34" charset="0"/>
              <a:cs typeface="Verdana" panose="020B0604030504040204" pitchFamily="34" charset="0"/>
            </a:endParaRPr>
          </a:p>
        </p:txBody>
      </p:sp>
      <p:sp>
        <p:nvSpPr>
          <p:cNvPr id="8" name="Content Placeholder 7"/>
          <p:cNvSpPr>
            <a:spLocks noGrp="1"/>
          </p:cNvSpPr>
          <p:nvPr>
            <p:ph idx="1"/>
          </p:nvPr>
        </p:nvSpPr>
        <p:spPr>
          <a:xfrm>
            <a:off x="731520" y="1645920"/>
            <a:ext cx="10972800" cy="5029200"/>
          </a:xfrm>
          <a:ln>
            <a:noFill/>
          </a:ln>
        </p:spPr>
        <p:txBody>
          <a:bodyPr>
            <a:noAutofit/>
          </a:bodyPr>
          <a:lstStyle/>
          <a:p>
            <a:pPr marL="463550" indent="-463550">
              <a:lnSpc>
                <a:spcPct val="100000"/>
              </a:lnSpc>
              <a:spcBef>
                <a:spcPts val="1200"/>
              </a:spcBef>
            </a:pPr>
            <a:r>
              <a:rPr lang="en-US" sz="3200" dirty="0">
                <a:latin typeface="Verdana" panose="020B0604030504040204" pitchFamily="34" charset="0"/>
                <a:ea typeface="Verdana" panose="020B0604030504040204" pitchFamily="34" charset="0"/>
                <a:cs typeface="Verdana" panose="020B0604030504040204" pitchFamily="34" charset="0"/>
              </a:rPr>
              <a:t>Teaches Nemeth Code symbols in math context through puzzles and games that challenge students and build their reasoning skills.</a:t>
            </a:r>
          </a:p>
          <a:p>
            <a:pPr marL="463550" indent="-463550">
              <a:lnSpc>
                <a:spcPct val="100000"/>
              </a:lnSpc>
              <a:spcBef>
                <a:spcPts val="1200"/>
              </a:spcBef>
            </a:pPr>
            <a:r>
              <a:rPr lang="en-US" sz="3200" dirty="0">
                <a:latin typeface="Verdana" panose="020B0604030504040204" pitchFamily="34" charset="0"/>
                <a:ea typeface="Verdana" panose="020B0604030504040204" pitchFamily="34" charset="0"/>
                <a:cs typeface="Verdana" panose="020B0604030504040204" pitchFamily="34" charset="0"/>
                <a:hlinkClick r:id="rId3"/>
              </a:rPr>
              <a:t>Materials available online</a:t>
            </a:r>
            <a:r>
              <a:rPr lang="en-US" sz="3200" dirty="0">
                <a:latin typeface="Verdana" panose="020B0604030504040204" pitchFamily="34" charset="0"/>
                <a:ea typeface="Verdana" panose="020B0604030504040204" pitchFamily="34" charset="0"/>
                <a:cs typeface="Verdana" panose="020B0604030504040204" pitchFamily="34" charset="0"/>
              </a:rPr>
              <a:t> in print and braille </a:t>
            </a:r>
            <a:r>
              <a:rPr lang="en-US" sz="3200" dirty="0">
                <a:cs typeface="Verdana" panose="020B0604030504040204" pitchFamily="34" charset="0"/>
              </a:rPr>
              <a:t>from Project INSPIRE 2.</a:t>
            </a:r>
            <a:endParaRPr lang="en-US" sz="3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5031786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F4F1F-2439-488F-91BB-4B0FA60FE89C}"/>
              </a:ext>
            </a:extLst>
          </p:cNvPr>
          <p:cNvSpPr>
            <a:spLocks noGrp="1"/>
          </p:cNvSpPr>
          <p:nvPr>
            <p:ph type="title"/>
          </p:nvPr>
        </p:nvSpPr>
        <p:spPr>
          <a:xfrm>
            <a:off x="457200" y="278968"/>
            <a:ext cx="11430000" cy="1348354"/>
          </a:xfrm>
        </p:spPr>
        <p:txBody>
          <a:bodyPr>
            <a:normAutofit/>
          </a:bodyPr>
          <a:lstStyle/>
          <a:p>
            <a:r>
              <a:rPr lang="en-US" sz="4400" dirty="0">
                <a:latin typeface="Verdana" panose="020B0604030504040204" pitchFamily="34" charset="0"/>
                <a:ea typeface="Verdana" panose="020B0604030504040204" pitchFamily="34" charset="0"/>
              </a:rPr>
              <a:t>Hands-on Materials and Manipulatives from APH</a:t>
            </a:r>
            <a:endParaRPr lang="en-US" dirty="0"/>
          </a:p>
        </p:txBody>
      </p:sp>
      <p:sp>
        <p:nvSpPr>
          <p:cNvPr id="3" name="Content Placeholder 2">
            <a:extLst>
              <a:ext uri="{FF2B5EF4-FFF2-40B4-BE49-F238E27FC236}">
                <a16:creationId xmlns:a16="http://schemas.microsoft.com/office/drawing/2014/main" id="{EB085B84-D70F-42C8-AE67-3241858D8659}"/>
              </a:ext>
            </a:extLst>
          </p:cNvPr>
          <p:cNvSpPr>
            <a:spLocks noGrp="1"/>
          </p:cNvSpPr>
          <p:nvPr>
            <p:ph idx="1"/>
          </p:nvPr>
        </p:nvSpPr>
        <p:spPr>
          <a:xfrm>
            <a:off x="457200" y="2154264"/>
            <a:ext cx="11430000" cy="4246536"/>
          </a:xfrm>
        </p:spPr>
        <p:txBody>
          <a:bodyPr/>
          <a:lstStyle/>
          <a:p>
            <a:r>
              <a:rPr lang="en-US" sz="3200" dirty="0">
                <a:latin typeface="Verdana" panose="020B0604030504040204" pitchFamily="34" charset="0"/>
                <a:ea typeface="Verdana" panose="020B0604030504040204" pitchFamily="34" charset="0"/>
                <a:hlinkClick r:id="rId2"/>
              </a:rPr>
              <a:t>DRAFTSMAN: Tactile Drawing Board</a:t>
            </a:r>
            <a:endParaRPr lang="en-US" sz="3200" dirty="0">
              <a:latin typeface="Verdana" panose="020B0604030504040204" pitchFamily="34" charset="0"/>
              <a:ea typeface="Verdana" panose="020B0604030504040204" pitchFamily="34" charset="0"/>
            </a:endParaRPr>
          </a:p>
          <a:p>
            <a:r>
              <a:rPr lang="en-US" sz="3200" dirty="0" err="1">
                <a:latin typeface="Verdana" panose="020B0604030504040204" pitchFamily="34" charset="0"/>
                <a:ea typeface="Verdana" panose="020B0604030504040204" pitchFamily="34" charset="0"/>
                <a:hlinkClick r:id="rId3"/>
              </a:rPr>
              <a:t>TactileDoodle</a:t>
            </a:r>
            <a:endParaRPr lang="en-US" sz="3200" dirty="0">
              <a:latin typeface="Verdana" panose="020B0604030504040204" pitchFamily="34" charset="0"/>
              <a:ea typeface="Verdana" panose="020B0604030504040204" pitchFamily="34" charset="0"/>
            </a:endParaRPr>
          </a:p>
          <a:p>
            <a:r>
              <a:rPr lang="en-US" sz="3200" dirty="0">
                <a:latin typeface="Verdana" panose="020B0604030504040204" pitchFamily="34" charset="0"/>
                <a:ea typeface="Verdana" panose="020B0604030504040204" pitchFamily="34" charset="0"/>
                <a:hlinkClick r:id="rId4"/>
              </a:rPr>
              <a:t>Tactile Five and Ten Frames</a:t>
            </a:r>
            <a:endParaRPr lang="en-US" sz="3200" dirty="0">
              <a:latin typeface="Verdana" panose="020B0604030504040204" pitchFamily="34" charset="0"/>
              <a:ea typeface="Verdana" panose="020B0604030504040204" pitchFamily="34" charset="0"/>
            </a:endParaRPr>
          </a:p>
          <a:p>
            <a:pPr marL="0" indent="0">
              <a:buNone/>
            </a:pPr>
            <a:endParaRPr lang="en-US" sz="2800" dirty="0">
              <a:latin typeface="Verdana" panose="020B0604030504040204" pitchFamily="34" charset="0"/>
              <a:ea typeface="Verdana" panose="020B0604030504040204" pitchFamily="34" charset="0"/>
            </a:endParaRPr>
          </a:p>
          <a:p>
            <a:endParaRPr lang="en-US" dirty="0"/>
          </a:p>
        </p:txBody>
      </p:sp>
      <p:sp>
        <p:nvSpPr>
          <p:cNvPr id="4" name="Slide Number Placeholder 3">
            <a:extLst>
              <a:ext uri="{FF2B5EF4-FFF2-40B4-BE49-F238E27FC236}">
                <a16:creationId xmlns:a16="http://schemas.microsoft.com/office/drawing/2014/main" id="{AF26CF49-DBAC-49B1-956C-76B8F3E2E1EF}"/>
              </a:ext>
            </a:extLst>
          </p:cNvPr>
          <p:cNvSpPr>
            <a:spLocks noGrp="1"/>
          </p:cNvSpPr>
          <p:nvPr>
            <p:ph type="sldNum" sz="quarter" idx="12"/>
          </p:nvPr>
        </p:nvSpPr>
        <p:spPr/>
        <p:txBody>
          <a:bodyPr/>
          <a:lstStyle/>
          <a:p>
            <a:fld id="{AA1A2BDE-A6B6-4FA4-BCC7-7602D3DAEAF1}" type="slidenum">
              <a:rPr lang="en-US" smtClean="0"/>
              <a:t>38</a:t>
            </a:fld>
            <a:endParaRPr lang="en-US" dirty="0"/>
          </a:p>
        </p:txBody>
      </p:sp>
    </p:spTree>
    <p:extLst>
      <p:ext uri="{BB962C8B-B14F-4D97-AF65-F5344CB8AC3E}">
        <p14:creationId xmlns:p14="http://schemas.microsoft.com/office/powerpoint/2010/main" val="42246105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586" y="136525"/>
            <a:ext cx="11425409" cy="1325563"/>
          </a:xfrm>
        </p:spPr>
        <p:txBody>
          <a:bodyPr>
            <a:normAutofit/>
          </a:bodyPr>
          <a:lstStyle/>
          <a:p>
            <a:r>
              <a:rPr lang="en-US" sz="4000" dirty="0">
                <a:latin typeface="Verdana" panose="020B0604030504040204" pitchFamily="34" charset="0"/>
                <a:ea typeface="Verdana" panose="020B0604030504040204" pitchFamily="34" charset="0"/>
              </a:rPr>
              <a:t>More Hands-on Materials and Manipulatives</a:t>
            </a:r>
            <a:endParaRPr lang="en-US" sz="4000" dirty="0"/>
          </a:p>
        </p:txBody>
      </p:sp>
      <p:sp>
        <p:nvSpPr>
          <p:cNvPr id="3" name="Content Placeholder 2"/>
          <p:cNvSpPr>
            <a:spLocks noGrp="1"/>
          </p:cNvSpPr>
          <p:nvPr>
            <p:ph sz="half" idx="1"/>
          </p:nvPr>
        </p:nvSpPr>
        <p:spPr>
          <a:xfrm>
            <a:off x="642242" y="1319439"/>
            <a:ext cx="9199182" cy="5260975"/>
          </a:xfrm>
        </p:spPr>
        <p:txBody>
          <a:bodyPr>
            <a:normAutofit/>
          </a:bodyPr>
          <a:lstStyle/>
          <a:p>
            <a:pPr>
              <a:lnSpc>
                <a:spcPct val="100000"/>
              </a:lnSpc>
              <a:spcBef>
                <a:spcPts val="600"/>
              </a:spcBef>
              <a:spcAft>
                <a:spcPts val="600"/>
              </a:spcAft>
            </a:pPr>
            <a:r>
              <a:rPr lang="en-US" sz="2800" dirty="0">
                <a:latin typeface="Verdana" panose="020B0604030504040204" pitchFamily="34" charset="0"/>
                <a:ea typeface="Verdana" panose="020B0604030504040204" pitchFamily="34" charset="0"/>
              </a:rPr>
              <a:t>Geometry Tactile Graphics Kit (APH)</a:t>
            </a:r>
          </a:p>
          <a:p>
            <a:pPr lvl="1">
              <a:lnSpc>
                <a:spcPct val="100000"/>
              </a:lnSpc>
              <a:spcBef>
                <a:spcPts val="600"/>
              </a:spcBef>
              <a:spcAft>
                <a:spcPts val="600"/>
              </a:spcAft>
            </a:pPr>
            <a:r>
              <a:rPr lang="en-US" sz="2800" dirty="0">
                <a:latin typeface="Verdana" panose="020B0604030504040204" pitchFamily="34" charset="0"/>
                <a:ea typeface="Verdana" panose="020B0604030504040204" pitchFamily="34" charset="0"/>
              </a:rPr>
              <a:t>Has both early and more advanced concepts</a:t>
            </a:r>
          </a:p>
          <a:p>
            <a:pPr lvl="1">
              <a:lnSpc>
                <a:spcPct val="100000"/>
              </a:lnSpc>
              <a:spcBef>
                <a:spcPts val="600"/>
              </a:spcBef>
              <a:spcAft>
                <a:spcPts val="600"/>
              </a:spcAft>
            </a:pPr>
            <a:r>
              <a:rPr lang="en-US" sz="2800" dirty="0">
                <a:latin typeface="Verdana" panose="020B0604030504040204" pitchFamily="34" charset="0"/>
                <a:ea typeface="Verdana" panose="020B0604030504040204" pitchFamily="34" charset="0"/>
              </a:rPr>
              <a:t>Includes common graphics used in geometry class</a:t>
            </a:r>
          </a:p>
          <a:p>
            <a:pPr>
              <a:lnSpc>
                <a:spcPct val="100000"/>
              </a:lnSpc>
              <a:spcBef>
                <a:spcPts val="600"/>
              </a:spcBef>
              <a:spcAft>
                <a:spcPts val="600"/>
              </a:spcAft>
            </a:pPr>
            <a:r>
              <a:rPr lang="en-US" sz="2800" dirty="0">
                <a:latin typeface="Verdana" panose="020B0604030504040204" pitchFamily="34" charset="0"/>
                <a:ea typeface="Verdana" panose="020B0604030504040204" pitchFamily="34" charset="0"/>
                <a:hlinkClick r:id="rId3"/>
              </a:rPr>
              <a:t>Math Window </a:t>
            </a:r>
            <a:r>
              <a:rPr lang="en-US" sz="2800" dirty="0">
                <a:latin typeface="Verdana" panose="020B0604030504040204" pitchFamily="34" charset="0"/>
                <a:ea typeface="Verdana" panose="020B0604030504040204" pitchFamily="34" charset="0"/>
              </a:rPr>
              <a:t>– magnetic tiles</a:t>
            </a:r>
          </a:p>
          <a:p>
            <a:pPr lvl="1">
              <a:lnSpc>
                <a:spcPct val="100000"/>
              </a:lnSpc>
              <a:spcBef>
                <a:spcPts val="600"/>
              </a:spcBef>
              <a:spcAft>
                <a:spcPts val="600"/>
              </a:spcAft>
            </a:pPr>
            <a:r>
              <a:rPr lang="en-US" sz="2800" dirty="0">
                <a:latin typeface="Verdana" panose="020B0604030504040204" pitchFamily="34" charset="0"/>
                <a:ea typeface="Verdana" panose="020B0604030504040204" pitchFamily="34" charset="0"/>
              </a:rPr>
              <a:t>Available in UEB Math/Science and Nemeth Code within UEB Contexts</a:t>
            </a:r>
          </a:p>
          <a:p>
            <a:pPr>
              <a:lnSpc>
                <a:spcPct val="100000"/>
              </a:lnSpc>
              <a:spcBef>
                <a:spcPts val="0"/>
              </a:spcBef>
              <a:spcAft>
                <a:spcPts val="600"/>
              </a:spcAft>
            </a:pPr>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895557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0988"/>
            <a:ext cx="11430000" cy="1371600"/>
          </a:xfrm>
        </p:spPr>
        <p:txBody>
          <a:bodyPr>
            <a:normAutofit/>
          </a:bodyPr>
          <a:lstStyle/>
          <a:p>
            <a:pPr>
              <a:defRPr/>
            </a:pPr>
            <a:r>
              <a:rPr lang="en-US" sz="4000" dirty="0">
                <a:latin typeface="Verdana" panose="020B0604030504040204" pitchFamily="34" charset="0"/>
                <a:ea typeface="Verdana" panose="020B0604030504040204" pitchFamily="34" charset="0"/>
              </a:rPr>
              <a:t>Survey Participants</a:t>
            </a:r>
          </a:p>
        </p:txBody>
      </p:sp>
      <p:sp>
        <p:nvSpPr>
          <p:cNvPr id="7171" name="Text Placeholder 4"/>
          <p:cNvSpPr>
            <a:spLocks noGrp="1"/>
          </p:cNvSpPr>
          <p:nvPr>
            <p:ph idx="1"/>
          </p:nvPr>
        </p:nvSpPr>
        <p:spPr>
          <a:xfrm>
            <a:off x="457200" y="1500809"/>
            <a:ext cx="11277600" cy="4492487"/>
          </a:xfrm>
        </p:spPr>
        <p:txBody>
          <a:bodyPr>
            <a:normAutofit/>
          </a:bodyPr>
          <a:lstStyle/>
          <a:p>
            <a:pPr>
              <a:lnSpc>
                <a:spcPct val="100000"/>
              </a:lnSpc>
              <a:spcAft>
                <a:spcPts val="600"/>
              </a:spcAft>
            </a:pPr>
            <a:r>
              <a:rPr lang="en-US" dirty="0">
                <a:latin typeface="Verdana" panose="020B0604030504040204" pitchFamily="34" charset="0"/>
                <a:ea typeface="Verdana" panose="020B0604030504040204" pitchFamily="34" charset="0"/>
              </a:rPr>
              <a:t>176 TSVIs from 36 geographically diverse states</a:t>
            </a:r>
          </a:p>
          <a:p>
            <a:pPr>
              <a:lnSpc>
                <a:spcPct val="100000"/>
              </a:lnSpc>
              <a:spcAft>
                <a:spcPts val="600"/>
              </a:spcAft>
            </a:pPr>
            <a:r>
              <a:rPr lang="en-US" dirty="0">
                <a:latin typeface="Verdana" panose="020B0604030504040204" pitchFamily="34" charset="0"/>
                <a:ea typeface="Verdana" panose="020B0604030504040204" pitchFamily="34" charset="0"/>
              </a:rPr>
              <a:t>States with the most responses included California (n=14), Georgia (n=13), Florida (n=12), and Indiana (n=11).</a:t>
            </a:r>
          </a:p>
          <a:p>
            <a:pPr>
              <a:lnSpc>
                <a:spcPct val="100000"/>
              </a:lnSpc>
              <a:spcAft>
                <a:spcPts val="600"/>
              </a:spcAft>
            </a:pPr>
            <a:r>
              <a:rPr lang="en-US" dirty="0">
                <a:latin typeface="Verdana" panose="020B0604030504040204" pitchFamily="34" charset="0"/>
                <a:ea typeface="Verdana" panose="020B0604030504040204" pitchFamily="34" charset="0"/>
              </a:rPr>
              <a:t>Participants learned math braille codes in a variety of ways.</a:t>
            </a:r>
          </a:p>
          <a:p>
            <a:pPr>
              <a:lnSpc>
                <a:spcPct val="100000"/>
              </a:lnSpc>
              <a:spcAft>
                <a:spcPts val="600"/>
              </a:spcAft>
            </a:pPr>
            <a:r>
              <a:rPr lang="en-US" dirty="0">
                <a:latin typeface="Verdana" panose="020B0604030504040204" pitchFamily="34" charset="0"/>
                <a:ea typeface="Verdana" panose="020B0604030504040204" pitchFamily="34" charset="0"/>
              </a:rPr>
              <a:t>107 participants indicated that their state has a default code.</a:t>
            </a:r>
          </a:p>
          <a:p>
            <a:pPr lvl="1">
              <a:lnSpc>
                <a:spcPct val="100000"/>
              </a:lnSpc>
              <a:spcAft>
                <a:spcPts val="600"/>
              </a:spcAft>
            </a:pPr>
            <a:r>
              <a:rPr lang="en-US" sz="2800" dirty="0">
                <a:latin typeface="Verdana" panose="020B0604030504040204" pitchFamily="34" charset="0"/>
                <a:ea typeface="Verdana" panose="020B0604030504040204" pitchFamily="34" charset="0"/>
              </a:rPr>
              <a:t>Nemeth Code (n=86)</a:t>
            </a:r>
          </a:p>
          <a:p>
            <a:pPr lvl="1">
              <a:lnSpc>
                <a:spcPct val="100000"/>
              </a:lnSpc>
              <a:spcAft>
                <a:spcPts val="600"/>
              </a:spcAft>
            </a:pPr>
            <a:r>
              <a:rPr lang="en-US" sz="2800" dirty="0">
                <a:latin typeface="Verdana" panose="020B0604030504040204" pitchFamily="34" charset="0"/>
                <a:ea typeface="Verdana" panose="020B0604030504040204" pitchFamily="34" charset="0"/>
              </a:rPr>
              <a:t>UEB Math/Science (n=27)</a:t>
            </a:r>
          </a:p>
          <a:p>
            <a:pPr marL="0" indent="0">
              <a:buNone/>
            </a:pPr>
            <a:endParaRPr lang="en-US" dirty="0"/>
          </a:p>
          <a:p>
            <a:pPr lvl="1"/>
            <a:endParaRPr lang="en-US" sz="1800" dirty="0">
              <a:solidFill>
                <a:schemeClr val="tx1">
                  <a:tint val="75000"/>
                </a:schemeClr>
              </a:solidFill>
            </a:endParaRPr>
          </a:p>
        </p:txBody>
      </p:sp>
    </p:spTree>
    <p:extLst>
      <p:ext uri="{BB962C8B-B14F-4D97-AF65-F5344CB8AC3E}">
        <p14:creationId xmlns:p14="http://schemas.microsoft.com/office/powerpoint/2010/main" val="21502200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0906" y="456115"/>
            <a:ext cx="10515600" cy="1058842"/>
          </a:xfrm>
        </p:spPr>
        <p:txBody>
          <a:bodyPr>
            <a:normAutofit/>
          </a:bodyPr>
          <a:lstStyle/>
          <a:p>
            <a:r>
              <a:rPr lang="en-US" sz="4000" dirty="0">
                <a:latin typeface="Verdana" panose="020B0604030504040204" pitchFamily="34" charset="0"/>
                <a:ea typeface="Verdana" panose="020B0604030504040204" pitchFamily="34" charset="0"/>
              </a:rPr>
              <a:t>Rounding Decimals</a:t>
            </a:r>
          </a:p>
        </p:txBody>
      </p:sp>
      <p:sp>
        <p:nvSpPr>
          <p:cNvPr id="3" name="Content Placeholder 2"/>
          <p:cNvSpPr>
            <a:spLocks noGrp="1"/>
          </p:cNvSpPr>
          <p:nvPr>
            <p:ph idx="1"/>
          </p:nvPr>
        </p:nvSpPr>
        <p:spPr>
          <a:xfrm>
            <a:off x="784720" y="1545953"/>
            <a:ext cx="10690185" cy="4841393"/>
          </a:xfrm>
        </p:spPr>
        <p:txBody>
          <a:bodyPr>
            <a:normAutofit/>
          </a:bodyPr>
          <a:lstStyle/>
          <a:p>
            <a:pPr>
              <a:lnSpc>
                <a:spcPct val="110000"/>
              </a:lnSpc>
              <a:spcBef>
                <a:spcPts val="600"/>
              </a:spcBef>
              <a:spcAft>
                <a:spcPts val="600"/>
              </a:spcAft>
            </a:pPr>
            <a:r>
              <a:rPr lang="en-US" dirty="0">
                <a:latin typeface="Verdana" panose="020B0604030504040204" pitchFamily="34" charset="0"/>
                <a:ea typeface="Verdana" panose="020B0604030504040204" pitchFamily="34" charset="0"/>
              </a:rPr>
              <a:t>Fifth grade skill</a:t>
            </a:r>
          </a:p>
          <a:p>
            <a:pPr>
              <a:lnSpc>
                <a:spcPct val="110000"/>
              </a:lnSpc>
              <a:spcBef>
                <a:spcPts val="600"/>
              </a:spcBef>
              <a:spcAft>
                <a:spcPts val="600"/>
              </a:spcAft>
            </a:pPr>
            <a:r>
              <a:rPr lang="en-US" dirty="0">
                <a:latin typeface="Verdana" panose="020B0604030504040204" pitchFamily="34" charset="0"/>
                <a:ea typeface="Verdana" panose="020B0604030504040204" pitchFamily="34" charset="0"/>
              </a:rPr>
              <a:t>The </a:t>
            </a:r>
            <a:r>
              <a:rPr lang="en-US" dirty="0">
                <a:latin typeface="Verdana" panose="020B0604030504040204" pitchFamily="34" charset="0"/>
                <a:ea typeface="Verdana" panose="020B0604030504040204" pitchFamily="34" charset="0"/>
                <a:hlinkClick r:id="rId3"/>
              </a:rPr>
              <a:t>APH Number Line Device </a:t>
            </a:r>
            <a:r>
              <a:rPr lang="en-US" dirty="0">
                <a:latin typeface="Verdana" panose="020B0604030504040204" pitchFamily="34" charset="0"/>
                <a:ea typeface="Verdana" panose="020B0604030504040204" pitchFamily="34" charset="0"/>
              </a:rPr>
              <a:t>works well for teaching students to round decimals.</a:t>
            </a:r>
          </a:p>
          <a:p>
            <a:pPr>
              <a:lnSpc>
                <a:spcPct val="110000"/>
              </a:lnSpc>
              <a:spcBef>
                <a:spcPts val="600"/>
              </a:spcBef>
              <a:spcAft>
                <a:spcPts val="600"/>
              </a:spcAft>
            </a:pPr>
            <a:r>
              <a:rPr lang="en-US" dirty="0">
                <a:latin typeface="Verdana" panose="020B0604030504040204" pitchFamily="34" charset="0"/>
                <a:ea typeface="Verdana" panose="020B0604030504040204" pitchFamily="34" charset="0"/>
              </a:rPr>
              <a:t>Wikki Stix can be used to mark on the APH Number Line Device.</a:t>
            </a:r>
          </a:p>
        </p:txBody>
      </p:sp>
    </p:spTree>
    <p:extLst>
      <p:ext uri="{BB962C8B-B14F-4D97-AF65-F5344CB8AC3E}">
        <p14:creationId xmlns:p14="http://schemas.microsoft.com/office/powerpoint/2010/main" val="40495665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i="0" dirty="0">
                <a:latin typeface="Verdana" panose="020B0604030504040204" pitchFamily="34" charset="0"/>
                <a:ea typeface="Verdana" panose="020B0604030504040204" pitchFamily="34" charset="0"/>
              </a:rPr>
              <a:t>Graphing</a:t>
            </a:r>
          </a:p>
        </p:txBody>
      </p:sp>
      <p:sp>
        <p:nvSpPr>
          <p:cNvPr id="3" name="Content Placeholder 2"/>
          <p:cNvSpPr>
            <a:spLocks noGrp="1"/>
          </p:cNvSpPr>
          <p:nvPr>
            <p:ph idx="1"/>
          </p:nvPr>
        </p:nvSpPr>
        <p:spPr>
          <a:xfrm>
            <a:off x="457200" y="1346605"/>
            <a:ext cx="11430000" cy="5029200"/>
          </a:xfrm>
        </p:spPr>
        <p:txBody>
          <a:bodyPr>
            <a:noAutofit/>
          </a:bodyPr>
          <a:lstStyle/>
          <a:p>
            <a:pPr>
              <a:lnSpc>
                <a:spcPct val="100000"/>
              </a:lnSpc>
              <a:spcBef>
                <a:spcPts val="600"/>
              </a:spcBef>
              <a:spcAft>
                <a:spcPts val="600"/>
              </a:spcAft>
            </a:pPr>
            <a:r>
              <a:rPr lang="en-US" dirty="0">
                <a:latin typeface="Verdana" panose="020B0604030504040204" pitchFamily="34" charset="0"/>
                <a:ea typeface="Verdana" panose="020B0604030504040204" pitchFamily="34" charset="0"/>
              </a:rPr>
              <a:t>Graphing is a huge part of algebra at the high school level.</a:t>
            </a:r>
          </a:p>
          <a:p>
            <a:pPr>
              <a:lnSpc>
                <a:spcPct val="100000"/>
              </a:lnSpc>
              <a:spcBef>
                <a:spcPts val="600"/>
              </a:spcBef>
              <a:spcAft>
                <a:spcPts val="600"/>
              </a:spcAft>
            </a:pPr>
            <a:r>
              <a:rPr lang="en-US" dirty="0">
                <a:latin typeface="Verdana" panose="020B0604030504040204" pitchFamily="34" charset="0"/>
                <a:ea typeface="Verdana" panose="020B0604030504040204" pitchFamily="34" charset="0"/>
              </a:rPr>
              <a:t>Students begin graphing by hand and then later move to electronic tools once basic skills are mastered.</a:t>
            </a:r>
          </a:p>
          <a:p>
            <a:pPr>
              <a:lnSpc>
                <a:spcPct val="100000"/>
              </a:lnSpc>
              <a:spcBef>
                <a:spcPts val="600"/>
              </a:spcBef>
              <a:spcAft>
                <a:spcPts val="600"/>
              </a:spcAft>
            </a:pPr>
            <a:r>
              <a:rPr lang="en-US" dirty="0">
                <a:latin typeface="Verdana" panose="020B0604030504040204" pitchFamily="34" charset="0"/>
                <a:ea typeface="Verdana" panose="020B0604030504040204" pitchFamily="34" charset="0"/>
              </a:rPr>
              <a:t>Tactile dots</a:t>
            </a:r>
          </a:p>
          <a:p>
            <a:pPr lvl="1">
              <a:lnSpc>
                <a:spcPct val="100000"/>
              </a:lnSpc>
              <a:spcBef>
                <a:spcPts val="600"/>
              </a:spcBef>
              <a:spcAft>
                <a:spcPts val="600"/>
              </a:spcAft>
            </a:pPr>
            <a:r>
              <a:rPr lang="en-US" sz="2800" dirty="0">
                <a:latin typeface="Verdana" panose="020B0604030504040204" pitchFamily="34" charset="0"/>
                <a:ea typeface="Verdana" panose="020B0604030504040204" pitchFamily="34" charset="0"/>
                <a:hlinkClick r:id="rId3"/>
              </a:rPr>
              <a:t>APH Graph Benders</a:t>
            </a:r>
            <a:endParaRPr lang="en-US" sz="2800" dirty="0">
              <a:latin typeface="Verdana" panose="020B0604030504040204" pitchFamily="34" charset="0"/>
              <a:ea typeface="Verdana" panose="020B0604030504040204" pitchFamily="34" charset="0"/>
            </a:endParaRPr>
          </a:p>
          <a:p>
            <a:pPr lvl="1">
              <a:lnSpc>
                <a:spcPct val="100000"/>
              </a:lnSpc>
              <a:spcBef>
                <a:spcPts val="600"/>
              </a:spcBef>
              <a:spcAft>
                <a:spcPts val="600"/>
              </a:spcAft>
            </a:pPr>
            <a:r>
              <a:rPr lang="en-US" sz="2800" dirty="0">
                <a:latin typeface="Verdana" panose="020B0604030504040204" pitchFamily="34" charset="0"/>
                <a:ea typeface="Verdana" panose="020B0604030504040204" pitchFamily="34" charset="0"/>
              </a:rPr>
              <a:t>Craft stores</a:t>
            </a:r>
          </a:p>
          <a:p>
            <a:pPr lvl="2">
              <a:lnSpc>
                <a:spcPct val="100000"/>
              </a:lnSpc>
              <a:spcBef>
                <a:spcPts val="600"/>
              </a:spcBef>
              <a:spcAft>
                <a:spcPts val="600"/>
              </a:spcAft>
            </a:pPr>
            <a:r>
              <a:rPr lang="en-US" sz="2800" dirty="0">
                <a:latin typeface="Verdana" panose="020B0604030504040204" pitchFamily="34" charset="0"/>
                <a:ea typeface="Verdana" panose="020B0604030504040204" pitchFamily="34" charset="0"/>
              </a:rPr>
              <a:t>Sticky foam sheets</a:t>
            </a:r>
          </a:p>
          <a:p>
            <a:pPr lvl="2">
              <a:lnSpc>
                <a:spcPct val="100000"/>
              </a:lnSpc>
              <a:spcBef>
                <a:spcPts val="600"/>
              </a:spcBef>
              <a:spcAft>
                <a:spcPts val="600"/>
              </a:spcAft>
            </a:pPr>
            <a:r>
              <a:rPr lang="en-US" sz="2800" dirty="0">
                <a:latin typeface="Verdana" panose="020B0604030504040204" pitchFamily="34" charset="0"/>
                <a:ea typeface="Verdana" panose="020B0604030504040204" pitchFamily="34" charset="0"/>
              </a:rPr>
              <a:t>Push pins on a corkboard</a:t>
            </a:r>
          </a:p>
          <a:p>
            <a:pPr marL="914400" lvl="2" indent="0">
              <a:lnSpc>
                <a:spcPct val="100000"/>
              </a:lnSpc>
              <a:spcBef>
                <a:spcPts val="600"/>
              </a:spcBef>
              <a:spcAft>
                <a:spcPts val="600"/>
              </a:spcAft>
              <a:buNone/>
            </a:pPr>
            <a:endParaRPr lang="en-US" sz="2800" dirty="0">
              <a:latin typeface="Verdana" panose="020B0604030504040204" pitchFamily="34" charset="0"/>
              <a:ea typeface="Verdana" panose="020B0604030504040204" pitchFamily="34" charset="0"/>
            </a:endParaRPr>
          </a:p>
          <a:p>
            <a:pPr marL="914400" lvl="2" indent="0">
              <a:lnSpc>
                <a:spcPct val="100000"/>
              </a:lnSpc>
              <a:spcBef>
                <a:spcPts val="600"/>
              </a:spcBef>
              <a:spcAft>
                <a:spcPts val="600"/>
              </a:spcAft>
              <a:buNone/>
            </a:pPr>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936025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0906" y="456115"/>
            <a:ext cx="10515600" cy="1058842"/>
          </a:xfrm>
        </p:spPr>
        <p:txBody>
          <a:bodyPr>
            <a:normAutofit/>
          </a:bodyPr>
          <a:lstStyle/>
          <a:p>
            <a:r>
              <a:rPr lang="en-US" sz="4000" dirty="0">
                <a:latin typeface="Verdana" panose="020B0604030504040204" pitchFamily="34" charset="0"/>
                <a:ea typeface="Verdana" panose="020B0604030504040204" pitchFamily="34" charset="0"/>
                <a:hlinkClick r:id="rId3"/>
              </a:rPr>
              <a:t>Braille Brain </a:t>
            </a:r>
            <a:endParaRPr lang="en-US" sz="4000"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a:xfrm>
            <a:off x="481717" y="1514957"/>
            <a:ext cx="10320602" cy="4841393"/>
          </a:xfrm>
        </p:spPr>
        <p:txBody>
          <a:bodyPr>
            <a:normAutofit/>
          </a:bodyPr>
          <a:lstStyle/>
          <a:p>
            <a:pPr>
              <a:lnSpc>
                <a:spcPct val="110000"/>
              </a:lnSpc>
              <a:spcBef>
                <a:spcPts val="600"/>
              </a:spcBef>
              <a:spcAft>
                <a:spcPts val="600"/>
              </a:spcAft>
            </a:pPr>
            <a:r>
              <a:rPr lang="en-US" dirty="0">
                <a:latin typeface="Verdana" panose="020B0604030504040204" pitchFamily="34" charset="0"/>
                <a:ea typeface="Verdana" panose="020B0604030504040204" pitchFamily="34" charset="0"/>
              </a:rPr>
              <a:t>Braille materials that support braille literacy and mathematics instruction with a current focus on UEB literary braille, some UEB Math/Science and Nemeth Code</a:t>
            </a:r>
          </a:p>
          <a:p>
            <a:pPr lvl="1">
              <a:lnSpc>
                <a:spcPct val="110000"/>
              </a:lnSpc>
              <a:spcBef>
                <a:spcPts val="600"/>
              </a:spcBef>
              <a:spcAft>
                <a:spcPts val="600"/>
              </a:spcAft>
            </a:pPr>
            <a:r>
              <a:rPr lang="en-US" dirty="0"/>
              <a:t>UEB Advanced (UEB Math/Science) coming soon!</a:t>
            </a:r>
            <a:endParaRPr lang="en-US" dirty="0">
              <a:latin typeface="Verdana" panose="020B0604030504040204" pitchFamily="34" charset="0"/>
              <a:ea typeface="Verdana" panose="020B0604030504040204" pitchFamily="34" charset="0"/>
            </a:endParaRPr>
          </a:p>
          <a:p>
            <a:pPr>
              <a:lnSpc>
                <a:spcPct val="110000"/>
              </a:lnSpc>
              <a:spcBef>
                <a:spcPts val="600"/>
              </a:spcBef>
              <a:spcAft>
                <a:spcPts val="600"/>
              </a:spcAft>
            </a:pPr>
            <a:r>
              <a:rPr lang="en-US" dirty="0">
                <a:latin typeface="Verdana" panose="020B0604030504040204" pitchFamily="34" charset="0"/>
                <a:ea typeface="Verdana" panose="020B0604030504040204" pitchFamily="34" charset="0"/>
              </a:rPr>
              <a:t>Braille reading and writing assessment</a:t>
            </a:r>
          </a:p>
          <a:p>
            <a:pPr>
              <a:lnSpc>
                <a:spcPct val="110000"/>
              </a:lnSpc>
              <a:spcBef>
                <a:spcPts val="600"/>
              </a:spcBef>
              <a:spcAft>
                <a:spcPts val="600"/>
              </a:spcAft>
            </a:pPr>
            <a:r>
              <a:rPr lang="en-US" dirty="0"/>
              <a:t>Contains i</a:t>
            </a:r>
            <a:r>
              <a:rPr lang="en-US" dirty="0">
                <a:latin typeface="Verdana" panose="020B0604030504040204" pitchFamily="34" charset="0"/>
                <a:ea typeface="Verdana" panose="020B0604030504040204" pitchFamily="34" charset="0"/>
              </a:rPr>
              <a:t>nstructional materials and evidence-based practices that support braille literacy and STEM instruction. </a:t>
            </a:r>
          </a:p>
        </p:txBody>
      </p:sp>
    </p:spTree>
    <p:extLst>
      <p:ext uri="{BB962C8B-B14F-4D97-AF65-F5344CB8AC3E}">
        <p14:creationId xmlns:p14="http://schemas.microsoft.com/office/powerpoint/2010/main" val="651801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520" y="457331"/>
            <a:ext cx="11041662" cy="979714"/>
          </a:xfrm>
        </p:spPr>
        <p:txBody>
          <a:bodyPr>
            <a:noAutofit/>
          </a:bodyPr>
          <a:lstStyle/>
          <a:p>
            <a:pPr>
              <a:lnSpc>
                <a:spcPct val="100000"/>
              </a:lnSpc>
            </a:pPr>
            <a:br>
              <a:rPr lang="en-US" sz="4000" dirty="0">
                <a:latin typeface="Verdana" panose="020B0604030504040204" pitchFamily="34" charset="0"/>
                <a:ea typeface="Verdana" panose="020B0604030504040204" pitchFamily="34" charset="0"/>
              </a:rPr>
            </a:br>
            <a:r>
              <a:rPr lang="en-US" sz="4000" dirty="0">
                <a:hlinkClick r:id="rId3"/>
              </a:rPr>
              <a:t>Project INSPIRE 2</a:t>
            </a:r>
            <a:r>
              <a:rPr lang="en-US" sz="4000" dirty="0"/>
              <a:t> </a:t>
            </a:r>
            <a:r>
              <a:rPr lang="en-US" sz="3200" dirty="0"/>
              <a:t>(Access and Equity in STEM Education for Individuals Who Read Braille)</a:t>
            </a:r>
            <a:br>
              <a:rPr lang="en-US" sz="3200" dirty="0">
                <a:latin typeface="Verdana" panose="020B0604030504040204" pitchFamily="34" charset="0"/>
                <a:ea typeface="Verdana" panose="020B0604030504040204" pitchFamily="34" charset="0"/>
              </a:rPr>
            </a:br>
            <a:endParaRPr lang="en-US" sz="3200"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a:xfrm>
            <a:off x="767029" y="1785047"/>
            <a:ext cx="10884644" cy="4839288"/>
          </a:xfrm>
        </p:spPr>
        <p:txBody>
          <a:bodyPr>
            <a:normAutofit fontScale="92500" lnSpcReduction="10000"/>
          </a:bodyPr>
          <a:lstStyle/>
          <a:p>
            <a:pPr>
              <a:lnSpc>
                <a:spcPct val="120000"/>
              </a:lnSpc>
            </a:pPr>
            <a:r>
              <a:rPr lang="en-US" dirty="0"/>
              <a:t>Builds on the work of Project INSPIRE. Materials available at no cost include:</a:t>
            </a:r>
          </a:p>
          <a:p>
            <a:pPr lvl="1">
              <a:lnSpc>
                <a:spcPct val="120000"/>
              </a:lnSpc>
            </a:pPr>
            <a:r>
              <a:rPr lang="en-US" dirty="0"/>
              <a:t>Seven courses for professionals focused on math braille codes, methods, and teaching materials</a:t>
            </a:r>
          </a:p>
          <a:p>
            <a:pPr lvl="1">
              <a:lnSpc>
                <a:spcPct val="120000"/>
              </a:lnSpc>
            </a:pPr>
            <a:r>
              <a:rPr lang="en-US" dirty="0">
                <a:latin typeface="Verdana" panose="020B0604030504040204" pitchFamily="34" charset="0"/>
                <a:ea typeface="Verdana" panose="020B0604030504040204" pitchFamily="34" charset="0"/>
              </a:rPr>
              <a:t>Four programs for students to build their STEM knowledge while having fun!</a:t>
            </a:r>
          </a:p>
          <a:p>
            <a:pPr>
              <a:lnSpc>
                <a:spcPct val="120000"/>
              </a:lnSpc>
            </a:pPr>
            <a:r>
              <a:rPr lang="en-US" dirty="0"/>
              <a:t>The team will revise courses and add new courses, offer a student program each year, and more!</a:t>
            </a:r>
          </a:p>
          <a:p>
            <a:pPr>
              <a:lnSpc>
                <a:spcPct val="120000"/>
              </a:lnSpc>
            </a:pPr>
            <a:r>
              <a:rPr lang="en-US" dirty="0">
                <a:latin typeface="Verdana" panose="020B0604030504040204" pitchFamily="34" charset="0"/>
                <a:ea typeface="Verdana" panose="020B0604030504040204" pitchFamily="34" charset="0"/>
                <a:hlinkClick r:id="rId4"/>
              </a:rPr>
              <a:t>Sign up for the mailing list</a:t>
            </a:r>
            <a:r>
              <a:rPr lang="en-US" dirty="0">
                <a:latin typeface="Verdana" panose="020B0604030504040204" pitchFamily="34" charset="0"/>
                <a:ea typeface="Verdana" panose="020B0604030504040204" pitchFamily="34" charset="0"/>
              </a:rPr>
              <a:t> to get updates on course offerings, webinars, student programs, and more!</a:t>
            </a:r>
            <a:endParaRPr lang="en-US" dirty="0">
              <a:latin typeface="Verdana" panose="020B0604030504040204" pitchFamily="34" charset="0"/>
              <a:ea typeface="Verdana" panose="020B0604030504040204" pitchFamily="34" charset="0"/>
              <a:hlinkClick r:id="rId5"/>
            </a:endParaRPr>
          </a:p>
        </p:txBody>
      </p:sp>
    </p:spTree>
    <p:extLst>
      <p:ext uri="{BB962C8B-B14F-4D97-AF65-F5344CB8AC3E}">
        <p14:creationId xmlns:p14="http://schemas.microsoft.com/office/powerpoint/2010/main" val="7063398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FC0A5-9209-EB36-56D1-E95D4C5C5512}"/>
              </a:ext>
            </a:extLst>
          </p:cNvPr>
          <p:cNvSpPr>
            <a:spLocks noGrp="1"/>
          </p:cNvSpPr>
          <p:nvPr>
            <p:ph type="title"/>
          </p:nvPr>
        </p:nvSpPr>
        <p:spPr/>
        <p:txBody>
          <a:bodyPr/>
          <a:lstStyle/>
          <a:p>
            <a:r>
              <a:rPr lang="en-US" dirty="0">
                <a:hlinkClick r:id="rId2"/>
              </a:rPr>
              <a:t>Mathlete Competition</a:t>
            </a:r>
            <a:endParaRPr lang="en-US" dirty="0"/>
          </a:p>
        </p:txBody>
      </p:sp>
      <p:sp>
        <p:nvSpPr>
          <p:cNvPr id="3" name="Content Placeholder 2">
            <a:extLst>
              <a:ext uri="{FF2B5EF4-FFF2-40B4-BE49-F238E27FC236}">
                <a16:creationId xmlns:a16="http://schemas.microsoft.com/office/drawing/2014/main" id="{F4C32F07-5A53-A5F9-75CB-2842CE72B642}"/>
              </a:ext>
            </a:extLst>
          </p:cNvPr>
          <p:cNvSpPr>
            <a:spLocks noGrp="1"/>
          </p:cNvSpPr>
          <p:nvPr>
            <p:ph idx="1"/>
          </p:nvPr>
        </p:nvSpPr>
        <p:spPr/>
        <p:txBody>
          <a:bodyPr>
            <a:normAutofit fontScale="85000" lnSpcReduction="10000"/>
          </a:bodyPr>
          <a:lstStyle/>
          <a:p>
            <a:pPr>
              <a:lnSpc>
                <a:spcPct val="120000"/>
              </a:lnSpc>
              <a:spcBef>
                <a:spcPts val="600"/>
              </a:spcBef>
              <a:spcAft>
                <a:spcPts val="600"/>
              </a:spcAft>
            </a:pPr>
            <a:r>
              <a:rPr lang="en-US" sz="3400" dirty="0">
                <a:latin typeface="Verdana" panose="020B0604030504040204" pitchFamily="34" charset="0"/>
                <a:ea typeface="Verdana" panose="020B0604030504040204" pitchFamily="34" charset="0"/>
                <a:cs typeface="Times New Roman" panose="02020603050405020304" pitchFamily="18" charset="0"/>
              </a:rPr>
              <a:t>In spring 2025 the competition will be held! </a:t>
            </a:r>
            <a:r>
              <a:rPr lang="en-US" sz="3400" dirty="0">
                <a:latin typeface="Verdana" panose="020B0604030504040204" pitchFamily="34" charset="0"/>
                <a:ea typeface="Verdana" panose="020B0604030504040204" pitchFamily="34" charset="0"/>
                <a:cs typeface="Times New Roman" panose="02020603050405020304" pitchFamily="18" charset="0"/>
                <a:hlinkClick r:id="rId3"/>
              </a:rPr>
              <a:t>Register for a webinar</a:t>
            </a:r>
            <a:r>
              <a:rPr lang="en-US" sz="3400" dirty="0">
                <a:latin typeface="Verdana" panose="020B0604030504040204" pitchFamily="34" charset="0"/>
                <a:ea typeface="Verdana" panose="020B0604030504040204" pitchFamily="34" charset="0"/>
                <a:cs typeface="Times New Roman" panose="02020603050405020304" pitchFamily="18" charset="0"/>
              </a:rPr>
              <a:t> on March 25 from 4-5 Eastern to learn more!</a:t>
            </a:r>
          </a:p>
          <a:p>
            <a:pPr>
              <a:lnSpc>
                <a:spcPct val="120000"/>
              </a:lnSpc>
              <a:spcBef>
                <a:spcPts val="600"/>
              </a:spcBef>
              <a:spcAft>
                <a:spcPts val="600"/>
              </a:spcAft>
            </a:pPr>
            <a:r>
              <a:rPr lang="en-US" sz="3400" dirty="0">
                <a:cs typeface="Times New Roman" panose="02020603050405020304" pitchFamily="18" charset="0"/>
              </a:rPr>
              <a:t>Mathletes compete in four competition rounds.</a:t>
            </a:r>
            <a:endParaRPr lang="en-US" sz="3400" dirty="0">
              <a:effectLst/>
              <a:latin typeface="Verdana" panose="020B0604030504040204" pitchFamily="34" charset="0"/>
              <a:ea typeface="Verdana" panose="020B0604030504040204" pitchFamily="34" charset="0"/>
              <a:cs typeface="Times New Roman" panose="02020603050405020304" pitchFamily="18" charset="0"/>
            </a:endParaRPr>
          </a:p>
          <a:p>
            <a:pPr marL="800100" lvl="1" indent="-342900">
              <a:lnSpc>
                <a:spcPct val="120000"/>
              </a:lnSpc>
              <a:spcBef>
                <a:spcPts val="600"/>
              </a:spcBef>
              <a:spcAft>
                <a:spcPts val="600"/>
              </a:spcAft>
              <a:buFont typeface="Symbol" panose="05050102010706020507" pitchFamily="18" charset="2"/>
              <a:buChar char=""/>
            </a:pPr>
            <a:r>
              <a:rPr lang="en-US" sz="3400" dirty="0">
                <a:latin typeface="Verdana" panose="020B0604030504040204" pitchFamily="34" charset="0"/>
                <a:ea typeface="Calibri" panose="020F0502020204030204" pitchFamily="34" charset="0"/>
                <a:cs typeface="Times New Roman" panose="02020603050405020304" pitchFamily="18" charset="0"/>
              </a:rPr>
              <a:t>Sprint Round (multiple choice, find the correct way of writing the problem in braille)</a:t>
            </a:r>
          </a:p>
          <a:p>
            <a:pPr marL="800100" lvl="1" indent="-342900">
              <a:lnSpc>
                <a:spcPct val="120000"/>
              </a:lnSpc>
              <a:spcBef>
                <a:spcPts val="600"/>
              </a:spcBef>
              <a:spcAft>
                <a:spcPts val="600"/>
              </a:spcAft>
              <a:buFont typeface="Symbol" panose="05050102010706020507" pitchFamily="18" charset="2"/>
              <a:buChar char=""/>
            </a:pPr>
            <a:r>
              <a:rPr lang="en-US" sz="3400" dirty="0">
                <a:latin typeface="Verdana" panose="020B0604030504040204" pitchFamily="34" charset="0"/>
                <a:ea typeface="Calibri" panose="020F0502020204030204" pitchFamily="34" charset="0"/>
                <a:cs typeface="Times New Roman" panose="02020603050405020304" pitchFamily="18" charset="0"/>
              </a:rPr>
              <a:t>You Solve It Round!</a:t>
            </a:r>
          </a:p>
          <a:p>
            <a:pPr marL="800100" lvl="1" indent="-342900">
              <a:lnSpc>
                <a:spcPct val="120000"/>
              </a:lnSpc>
              <a:spcBef>
                <a:spcPts val="600"/>
              </a:spcBef>
              <a:spcAft>
                <a:spcPts val="600"/>
              </a:spcAft>
              <a:buFont typeface="Symbol" panose="05050102010706020507" pitchFamily="18" charset="2"/>
              <a:buChar char=""/>
            </a:pPr>
            <a:r>
              <a:rPr lang="en-US" sz="3400" dirty="0">
                <a:latin typeface="Verdana" panose="020B0604030504040204" pitchFamily="34" charset="0"/>
                <a:ea typeface="Calibri" panose="020F0502020204030204" pitchFamily="34" charset="0"/>
                <a:cs typeface="Times New Roman" panose="02020603050405020304" pitchFamily="18" charset="0"/>
              </a:rPr>
              <a:t>You Write It Round!</a:t>
            </a:r>
          </a:p>
          <a:p>
            <a:pPr marL="800100" lvl="1" indent="-342900">
              <a:lnSpc>
                <a:spcPct val="120000"/>
              </a:lnSpc>
              <a:spcBef>
                <a:spcPts val="600"/>
              </a:spcBef>
              <a:spcAft>
                <a:spcPts val="600"/>
              </a:spcAft>
              <a:buFont typeface="Symbol" panose="05050102010706020507" pitchFamily="18" charset="2"/>
              <a:buChar char=""/>
            </a:pPr>
            <a:r>
              <a:rPr lang="en-US" sz="3400" dirty="0">
                <a:latin typeface="Verdana" panose="020B0604030504040204" pitchFamily="34" charset="0"/>
                <a:ea typeface="Calibri" panose="020F0502020204030204" pitchFamily="34" charset="0"/>
                <a:cs typeface="Times New Roman" panose="02020603050405020304" pitchFamily="18" charset="0"/>
              </a:rPr>
              <a:t>Relay Round (Use last answer to get the next answer!)</a:t>
            </a:r>
            <a:endParaRPr lang="en-US" sz="3400" dirty="0">
              <a:effectLst/>
              <a:latin typeface="Verdana" panose="020B0604030504040204" pitchFamily="34" charset="0"/>
              <a:ea typeface="Verdana" panose="020B0604030504040204" pitchFamily="34" charset="0"/>
              <a:cs typeface="Times New Roman" panose="02020603050405020304" pitchFamily="18" charset="0"/>
            </a:endParaRPr>
          </a:p>
          <a:p>
            <a:pPr lvl="1"/>
            <a:endParaRPr lang="en-US" dirty="0">
              <a:latin typeface="Verdana" panose="020B0604030504040204" pitchFamily="34" charset="0"/>
              <a:ea typeface="Verdana" panose="020B0604030504040204" pitchFamily="34" charset="0"/>
              <a:cs typeface="Times New Roman" panose="02020603050405020304" pitchFamily="18" charset="0"/>
            </a:endParaRPr>
          </a:p>
          <a:p>
            <a:pPr lvl="1"/>
            <a:endParaRPr lang="en-US" dirty="0">
              <a:latin typeface="Verdana" panose="020B0604030504040204" pitchFamily="34" charset="0"/>
              <a:ea typeface="Verdana" panose="020B0604030504040204" pitchFamily="34" charset="0"/>
              <a:cs typeface="Times New Roman" panose="02020603050405020304" pitchFamily="18" charset="0"/>
            </a:endParaRPr>
          </a:p>
          <a:p>
            <a:pPr lvl="1"/>
            <a:endParaRPr lang="en-US" dirty="0">
              <a:effectLst/>
              <a:latin typeface="Verdana" panose="020B0604030504040204" pitchFamily="34" charset="0"/>
              <a:ea typeface="Verdana" panose="020B0604030504040204" pitchFamily="34" charset="0"/>
              <a:cs typeface="Times New Roman" panose="02020603050405020304" pitchFamily="18" charset="0"/>
            </a:endParaRPr>
          </a:p>
          <a:p>
            <a:endParaRPr lang="en-US" sz="3600" dirty="0">
              <a:latin typeface="Verdana" panose="020B0604030504040204" pitchFamily="34" charset="0"/>
              <a:ea typeface="Verdana" panose="020B0604030504040204" pitchFamily="34" charset="0"/>
            </a:endParaRPr>
          </a:p>
          <a:p>
            <a:pPr marL="457200" lvl="1" indent="0">
              <a:buNone/>
            </a:pPr>
            <a:endParaRPr lang="en-US" sz="2800" dirty="0">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31688216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14399" y="79756"/>
            <a:ext cx="10848105" cy="1371600"/>
          </a:xfrm>
        </p:spPr>
        <p:txBody>
          <a:bodyPr>
            <a:noAutofit/>
          </a:bodyPr>
          <a:lstStyle/>
          <a:p>
            <a:pPr algn="l"/>
            <a:r>
              <a:rPr lang="en-US" sz="4000" i="0" dirty="0">
                <a:latin typeface="Verdana" panose="020B0604030504040204" pitchFamily="34" charset="0"/>
                <a:ea typeface="Verdana" panose="020B0604030504040204" pitchFamily="34" charset="0"/>
                <a:cs typeface="Verdana" panose="020B0604030504040204" pitchFamily="34" charset="0"/>
              </a:rPr>
              <a:t>Seven Professional Development Courses</a:t>
            </a:r>
          </a:p>
        </p:txBody>
      </p:sp>
      <p:sp>
        <p:nvSpPr>
          <p:cNvPr id="8" name="Content Placeholder 7"/>
          <p:cNvSpPr>
            <a:spLocks noGrp="1"/>
          </p:cNvSpPr>
          <p:nvPr>
            <p:ph idx="1"/>
          </p:nvPr>
        </p:nvSpPr>
        <p:spPr>
          <a:xfrm>
            <a:off x="600247" y="1598280"/>
            <a:ext cx="10419048" cy="4572000"/>
          </a:xfrm>
          <a:ln>
            <a:noFill/>
          </a:ln>
        </p:spPr>
        <p:txBody>
          <a:bodyPr>
            <a:noAutofit/>
          </a:bodyPr>
          <a:lstStyle/>
          <a:p>
            <a:pPr marL="463550" indent="-463550">
              <a:lnSpc>
                <a:spcPct val="100000"/>
              </a:lnSpc>
            </a:pPr>
            <a:r>
              <a:rPr lang="en-US" dirty="0">
                <a:latin typeface="Verdana" panose="020B0604030504040204" pitchFamily="34" charset="0"/>
                <a:ea typeface="Verdana" panose="020B0604030504040204" pitchFamily="34" charset="0"/>
                <a:cs typeface="Verdana" panose="020B0604030504040204" pitchFamily="34" charset="0"/>
              </a:rPr>
              <a:t>Self-paced online, free courses </a:t>
            </a:r>
          </a:p>
          <a:p>
            <a:pPr marL="463550" indent="-463550">
              <a:lnSpc>
                <a:spcPct val="100000"/>
              </a:lnSpc>
            </a:pPr>
            <a:r>
              <a:rPr lang="en-US" dirty="0">
                <a:latin typeface="Verdana" panose="020B0604030504040204" pitchFamily="34" charset="0"/>
                <a:ea typeface="Verdana" panose="020B0604030504040204" pitchFamily="34" charset="0"/>
                <a:cs typeface="Verdana" panose="020B0604030504040204" pitchFamily="34" charset="0"/>
              </a:rPr>
              <a:t>Nemeth Code or UEB Math/Science lessons </a:t>
            </a:r>
          </a:p>
          <a:p>
            <a:pPr marL="463550" indent="-463550">
              <a:lnSpc>
                <a:spcPct val="100000"/>
              </a:lnSpc>
            </a:pPr>
            <a:r>
              <a:rPr lang="en-US" dirty="0">
                <a:latin typeface="Verdana" panose="020B0604030504040204" pitchFamily="34" charset="0"/>
                <a:ea typeface="Verdana" panose="020B0604030504040204" pitchFamily="34" charset="0"/>
                <a:cs typeface="Verdana" panose="020B0604030504040204" pitchFamily="34" charset="0"/>
              </a:rPr>
              <a:t>Lessons focused on methods and materials used in STEM instruction with braille learners. </a:t>
            </a:r>
          </a:p>
        </p:txBody>
      </p:sp>
    </p:spTree>
    <p:extLst>
      <p:ext uri="{BB962C8B-B14F-4D97-AF65-F5344CB8AC3E}">
        <p14:creationId xmlns:p14="http://schemas.microsoft.com/office/powerpoint/2010/main" val="38058240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720" y="549757"/>
            <a:ext cx="10515600" cy="1202806"/>
          </a:xfrm>
        </p:spPr>
        <p:txBody>
          <a:bodyPr>
            <a:normAutofit fontScale="90000"/>
          </a:bodyPr>
          <a:lstStyle/>
          <a:p>
            <a:r>
              <a:rPr lang="en-US" dirty="0">
                <a:latin typeface="Verdana" panose="020B0604030504040204" pitchFamily="34" charset="0"/>
                <a:ea typeface="Verdana" panose="020B0604030504040204" pitchFamily="34" charset="0"/>
              </a:rPr>
              <a:t>The United States and Two Math Braille Codes</a:t>
            </a:r>
            <a:br>
              <a:rPr lang="en-US" sz="4000" dirty="0">
                <a:latin typeface="Verdana" panose="020B0604030504040204" pitchFamily="34" charset="0"/>
                <a:ea typeface="Verdana" panose="020B0604030504040204" pitchFamily="34" charset="0"/>
              </a:rPr>
            </a:br>
            <a:endParaRPr lang="en-US" sz="4000"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a:xfrm>
            <a:off x="784721" y="1935126"/>
            <a:ext cx="10283330" cy="4603786"/>
          </a:xfrm>
        </p:spPr>
        <p:txBody>
          <a:bodyPr>
            <a:normAutofit fontScale="92500"/>
          </a:bodyPr>
          <a:lstStyle/>
          <a:p>
            <a:pPr marL="0" indent="0">
              <a:lnSpc>
                <a:spcPct val="110000"/>
              </a:lnSpc>
              <a:spcBef>
                <a:spcPts val="600"/>
              </a:spcBef>
              <a:spcAft>
                <a:spcPts val="600"/>
              </a:spcAft>
              <a:buNone/>
            </a:pPr>
            <a:r>
              <a:rPr lang="en-US" sz="3000" dirty="0">
                <a:latin typeface="Verdana" panose="020B0604030504040204" pitchFamily="34" charset="0"/>
                <a:ea typeface="Verdana" panose="020B0604030504040204" pitchFamily="34" charset="0"/>
              </a:rPr>
              <a:t>“UEB [Math/Science] and Nemeth [Coded within UEB Contexts] are different codes, but they are simply different ways of representing the same things. Children will learn to read, write and do math and science no matter which code is chosen …” </a:t>
            </a:r>
          </a:p>
          <a:p>
            <a:pPr marL="0" indent="0">
              <a:lnSpc>
                <a:spcPct val="110000"/>
              </a:lnSpc>
              <a:spcBef>
                <a:spcPts val="600"/>
              </a:spcBef>
              <a:spcAft>
                <a:spcPts val="600"/>
              </a:spcAft>
              <a:buNone/>
            </a:pPr>
            <a:endParaRPr lang="en-US" dirty="0">
              <a:latin typeface="Verdana" panose="020B0604030504040204" pitchFamily="34" charset="0"/>
              <a:ea typeface="Verdana" panose="020B0604030504040204" pitchFamily="34" charset="0"/>
            </a:endParaRPr>
          </a:p>
          <a:p>
            <a:pPr marL="0" indent="0">
              <a:lnSpc>
                <a:spcPct val="110000"/>
              </a:lnSpc>
              <a:spcBef>
                <a:spcPts val="600"/>
              </a:spcBef>
              <a:spcAft>
                <a:spcPts val="600"/>
              </a:spcAft>
              <a:buNone/>
            </a:pPr>
            <a:r>
              <a:rPr lang="en-US" dirty="0">
                <a:hlinkClick r:id="rId3"/>
              </a:rPr>
              <a:t>UEB Math/Science and UEB with Nemeth: A Guidance Document for IEP Teams</a:t>
            </a:r>
            <a:r>
              <a:rPr lang="en-US" dirty="0"/>
              <a:t> from the P</a:t>
            </a:r>
            <a:r>
              <a:rPr lang="en-US" dirty="0">
                <a:latin typeface="Verdana" panose="020B0604030504040204" pitchFamily="34" charset="0"/>
                <a:ea typeface="Verdana" panose="020B0604030504040204" pitchFamily="34" charset="0"/>
              </a:rPr>
              <a:t>ennsylvania Trainin</a:t>
            </a:r>
            <a:r>
              <a:rPr lang="en-US" dirty="0"/>
              <a:t>g and Technical Assistance Network, 2023</a:t>
            </a:r>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389870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720" y="549757"/>
            <a:ext cx="10515600" cy="1058842"/>
          </a:xfrm>
        </p:spPr>
        <p:txBody>
          <a:bodyPr>
            <a:normAutofit fontScale="90000"/>
          </a:bodyPr>
          <a:lstStyle/>
          <a:p>
            <a:r>
              <a:rPr lang="en-US" dirty="0"/>
              <a:t>Closing </a:t>
            </a:r>
            <a:r>
              <a:rPr lang="en-US" dirty="0">
                <a:latin typeface="Verdana" panose="020B0604030504040204" pitchFamily="34" charset="0"/>
                <a:ea typeface="Verdana" panose="020B0604030504040204" pitchFamily="34" charset="0"/>
              </a:rPr>
              <a:t>Thoughts</a:t>
            </a:r>
            <a:br>
              <a:rPr lang="en-US" sz="4000" dirty="0">
                <a:latin typeface="Verdana" panose="020B0604030504040204" pitchFamily="34" charset="0"/>
                <a:ea typeface="Verdana" panose="020B0604030504040204" pitchFamily="34" charset="0"/>
              </a:rPr>
            </a:br>
            <a:endParaRPr lang="en-US" sz="4000"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a:xfrm>
            <a:off x="784721" y="1697519"/>
            <a:ext cx="10283330" cy="4841393"/>
          </a:xfrm>
        </p:spPr>
        <p:txBody>
          <a:bodyPr>
            <a:normAutofit/>
          </a:bodyPr>
          <a:lstStyle/>
          <a:p>
            <a:pPr>
              <a:lnSpc>
                <a:spcPct val="110000"/>
              </a:lnSpc>
              <a:spcBef>
                <a:spcPts val="600"/>
              </a:spcBef>
              <a:spcAft>
                <a:spcPts val="600"/>
              </a:spcAft>
            </a:pPr>
            <a:r>
              <a:rPr lang="en-US" sz="3000" dirty="0">
                <a:latin typeface="Verdana" panose="020B0604030504040204" pitchFamily="34" charset="0"/>
                <a:ea typeface="Verdana" panose="020B0604030504040204" pitchFamily="34" charset="0"/>
              </a:rPr>
              <a:t>Consistency is key!</a:t>
            </a:r>
          </a:p>
          <a:p>
            <a:pPr>
              <a:lnSpc>
                <a:spcPct val="110000"/>
              </a:lnSpc>
              <a:spcBef>
                <a:spcPts val="600"/>
              </a:spcBef>
              <a:spcAft>
                <a:spcPts val="600"/>
              </a:spcAft>
            </a:pPr>
            <a:r>
              <a:rPr lang="en-US" sz="3000" dirty="0">
                <a:latin typeface="Verdana" panose="020B0604030504040204" pitchFamily="34" charset="0"/>
                <a:ea typeface="Verdana" panose="020B0604030504040204" pitchFamily="34" charset="0"/>
              </a:rPr>
              <a:t>Every student should have access to high-quality, timely </a:t>
            </a:r>
            <a:r>
              <a:rPr lang="en-US" sz="3000" b="1" dirty="0">
                <a:latin typeface="Verdana" panose="020B0604030504040204" pitchFamily="34" charset="0"/>
                <a:ea typeface="Verdana" panose="020B0604030504040204" pitchFamily="34" charset="0"/>
              </a:rPr>
              <a:t>instruction</a:t>
            </a:r>
            <a:r>
              <a:rPr lang="en-US" sz="3000" dirty="0">
                <a:latin typeface="Verdana" panose="020B0604030504040204" pitchFamily="34" charset="0"/>
                <a:ea typeface="Verdana" panose="020B0604030504040204" pitchFamily="34" charset="0"/>
              </a:rPr>
              <a:t> in the </a:t>
            </a:r>
            <a:r>
              <a:rPr lang="en-US" sz="3000" b="1" dirty="0">
                <a:latin typeface="Verdana" panose="020B0604030504040204" pitchFamily="34" charset="0"/>
                <a:ea typeface="Verdana" panose="020B0604030504040204" pitchFamily="34" charset="0"/>
              </a:rPr>
              <a:t>code</a:t>
            </a:r>
            <a:r>
              <a:rPr lang="en-US" sz="3000" dirty="0">
                <a:latin typeface="Verdana" panose="020B0604030504040204" pitchFamily="34" charset="0"/>
                <a:ea typeface="Verdana" panose="020B0604030504040204" pitchFamily="34" charset="0"/>
              </a:rPr>
              <a:t> that has been selected for them.</a:t>
            </a:r>
          </a:p>
          <a:p>
            <a:pPr>
              <a:lnSpc>
                <a:spcPct val="110000"/>
              </a:lnSpc>
              <a:spcBef>
                <a:spcPts val="600"/>
              </a:spcBef>
              <a:spcAft>
                <a:spcPts val="600"/>
              </a:spcAft>
            </a:pPr>
            <a:r>
              <a:rPr lang="en-US" sz="3000" dirty="0">
                <a:latin typeface="Verdana" panose="020B0604030504040204" pitchFamily="34" charset="0"/>
                <a:ea typeface="Verdana" panose="020B0604030504040204" pitchFamily="34" charset="0"/>
              </a:rPr>
              <a:t>Every student should have access to high-quality, timely </a:t>
            </a:r>
            <a:r>
              <a:rPr lang="en-US" sz="3000" b="1" dirty="0">
                <a:latin typeface="Verdana" panose="020B0604030504040204" pitchFamily="34" charset="0"/>
                <a:ea typeface="Verdana" panose="020B0604030504040204" pitchFamily="34" charset="0"/>
              </a:rPr>
              <a:t>instructional materials </a:t>
            </a:r>
            <a:r>
              <a:rPr lang="en-US" sz="3000" dirty="0">
                <a:latin typeface="Verdana" panose="020B0604030504040204" pitchFamily="34" charset="0"/>
                <a:ea typeface="Verdana" panose="020B0604030504040204" pitchFamily="34" charset="0"/>
              </a:rPr>
              <a:t>in the code that has been selected for them.</a:t>
            </a:r>
          </a:p>
          <a:p>
            <a:pPr>
              <a:lnSpc>
                <a:spcPct val="110000"/>
              </a:lnSpc>
              <a:spcBef>
                <a:spcPts val="600"/>
              </a:spcBef>
              <a:spcAft>
                <a:spcPts val="600"/>
              </a:spcAft>
            </a:pPr>
            <a:endParaRPr lang="en-US" sz="3000" dirty="0">
              <a:latin typeface="Verdana" panose="020B0604030504040204" pitchFamily="34" charset="0"/>
              <a:ea typeface="Verdana" panose="020B0604030504040204" pitchFamily="34" charset="0"/>
            </a:endParaRPr>
          </a:p>
          <a:p>
            <a:pPr>
              <a:lnSpc>
                <a:spcPct val="110000"/>
              </a:lnSpc>
              <a:spcBef>
                <a:spcPts val="600"/>
              </a:spcBef>
              <a:spcAft>
                <a:spcPts val="600"/>
              </a:spcAft>
            </a:pPr>
            <a:endParaRPr lang="en-US" dirty="0">
              <a:latin typeface="Verdana" panose="020B0604030504040204" pitchFamily="34" charset="0"/>
              <a:ea typeface="Verdana" panose="020B0604030504040204" pitchFamily="34" charset="0"/>
            </a:endParaRPr>
          </a:p>
          <a:p>
            <a:pPr>
              <a:lnSpc>
                <a:spcPct val="110000"/>
              </a:lnSpc>
              <a:spcBef>
                <a:spcPts val="600"/>
              </a:spcBef>
              <a:spcAft>
                <a:spcPts val="600"/>
              </a:spcAft>
            </a:pPr>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5610437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720" y="549757"/>
            <a:ext cx="10515600" cy="1058842"/>
          </a:xfrm>
        </p:spPr>
        <p:txBody>
          <a:bodyPr>
            <a:normAutofit fontScale="90000"/>
          </a:bodyPr>
          <a:lstStyle/>
          <a:p>
            <a:r>
              <a:rPr lang="en-US" dirty="0"/>
              <a:t>Closing</a:t>
            </a:r>
            <a:r>
              <a:rPr lang="en-US" dirty="0">
                <a:latin typeface="Verdana" panose="020B0604030504040204" pitchFamily="34" charset="0"/>
                <a:ea typeface="Verdana" panose="020B0604030504040204" pitchFamily="34" charset="0"/>
              </a:rPr>
              <a:t> Thoughts (continued)</a:t>
            </a:r>
            <a:br>
              <a:rPr lang="en-US" sz="4000" dirty="0">
                <a:latin typeface="Verdana" panose="020B0604030504040204" pitchFamily="34" charset="0"/>
                <a:ea typeface="Verdana" panose="020B0604030504040204" pitchFamily="34" charset="0"/>
              </a:rPr>
            </a:br>
            <a:endParaRPr lang="en-US" sz="4000"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a:xfrm>
            <a:off x="784721" y="1713017"/>
            <a:ext cx="10283330" cy="4841393"/>
          </a:xfrm>
        </p:spPr>
        <p:txBody>
          <a:bodyPr>
            <a:normAutofit/>
          </a:bodyPr>
          <a:lstStyle/>
          <a:p>
            <a:pPr>
              <a:lnSpc>
                <a:spcPct val="110000"/>
              </a:lnSpc>
              <a:spcBef>
                <a:spcPts val="600"/>
              </a:spcBef>
              <a:spcAft>
                <a:spcPts val="600"/>
              </a:spcAft>
            </a:pPr>
            <a:r>
              <a:rPr lang="en-US" sz="3000" dirty="0">
                <a:latin typeface="Verdana" panose="020B0604030504040204" pitchFamily="34" charset="0"/>
                <a:ea typeface="Verdana" panose="020B0604030504040204" pitchFamily="34" charset="0"/>
              </a:rPr>
              <a:t>If the United States is to be successful supporting student instruction given the choice of two math braille codes, relevant entities (</a:t>
            </a:r>
            <a:r>
              <a:rPr lang="en-US" sz="3000" dirty="0"/>
              <a:t>BANA, APH, TSBVI, Perkins, university faculty, etc.) </a:t>
            </a:r>
            <a:r>
              <a:rPr lang="en-US" sz="3000" dirty="0">
                <a:latin typeface="Verdana" panose="020B0604030504040204" pitchFamily="34" charset="0"/>
                <a:ea typeface="Verdana" panose="020B0604030504040204" pitchFamily="34" charset="0"/>
              </a:rPr>
              <a:t>must work together to create high-quality materials for students, resources for TSVIs and othe</a:t>
            </a:r>
            <a:r>
              <a:rPr lang="en-US" sz="3000" dirty="0"/>
              <a:t>r professionals, textbooks, and student assessments in both codes. </a:t>
            </a:r>
            <a:endParaRPr lang="en-US" sz="3000" dirty="0">
              <a:latin typeface="Verdana" panose="020B0604030504040204" pitchFamily="34" charset="0"/>
              <a:ea typeface="Verdana" panose="020B0604030504040204" pitchFamily="34" charset="0"/>
            </a:endParaRPr>
          </a:p>
          <a:p>
            <a:pPr>
              <a:lnSpc>
                <a:spcPct val="110000"/>
              </a:lnSpc>
              <a:spcBef>
                <a:spcPts val="600"/>
              </a:spcBef>
              <a:spcAft>
                <a:spcPts val="600"/>
              </a:spcAft>
            </a:pPr>
            <a:endParaRPr lang="en-US" dirty="0">
              <a:latin typeface="Verdana" panose="020B0604030504040204" pitchFamily="34" charset="0"/>
              <a:ea typeface="Verdana" panose="020B0604030504040204" pitchFamily="34" charset="0"/>
            </a:endParaRPr>
          </a:p>
          <a:p>
            <a:pPr>
              <a:lnSpc>
                <a:spcPct val="110000"/>
              </a:lnSpc>
              <a:spcBef>
                <a:spcPts val="600"/>
              </a:spcBef>
              <a:spcAft>
                <a:spcPts val="600"/>
              </a:spcAft>
            </a:pPr>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4294776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14400" y="457200"/>
            <a:ext cx="10515600" cy="1371600"/>
          </a:xfrm>
        </p:spPr>
        <p:txBody>
          <a:bodyPr>
            <a:noAutofit/>
          </a:bodyPr>
          <a:lstStyle/>
          <a:p>
            <a:pPr algn="l"/>
            <a:r>
              <a:rPr lang="en-US" sz="4000" i="0" dirty="0">
                <a:latin typeface="Verdana" panose="020B0604030504040204" pitchFamily="34" charset="0"/>
                <a:ea typeface="Verdana" panose="020B0604030504040204" pitchFamily="34" charset="0"/>
                <a:cs typeface="Verdana" panose="020B0604030504040204" pitchFamily="34" charset="0"/>
              </a:rPr>
              <a:t>Where to Find </a:t>
            </a:r>
            <a:r>
              <a:rPr lang="en-US" sz="4000" i="0" dirty="0">
                <a:cs typeface="Verdana" panose="020B0604030504040204" pitchFamily="34" charset="0"/>
              </a:rPr>
              <a:t>Us</a:t>
            </a:r>
            <a:endParaRPr lang="en-US" sz="4000" i="0" dirty="0">
              <a:latin typeface="Verdana" panose="020B0604030504040204" pitchFamily="34" charset="0"/>
              <a:ea typeface="Verdana" panose="020B0604030504040204" pitchFamily="34" charset="0"/>
              <a:cs typeface="Verdana" panose="020B0604030504040204" pitchFamily="34" charset="0"/>
            </a:endParaRPr>
          </a:p>
        </p:txBody>
      </p:sp>
      <p:sp>
        <p:nvSpPr>
          <p:cNvPr id="8" name="Content Placeholder 7"/>
          <p:cNvSpPr>
            <a:spLocks noGrp="1"/>
          </p:cNvSpPr>
          <p:nvPr>
            <p:ph idx="1"/>
          </p:nvPr>
        </p:nvSpPr>
        <p:spPr>
          <a:xfrm>
            <a:off x="682428" y="1885444"/>
            <a:ext cx="10995222" cy="4572000"/>
          </a:xfrm>
          <a:ln>
            <a:noFill/>
          </a:ln>
        </p:spPr>
        <p:txBody>
          <a:bodyPr>
            <a:noAutofit/>
          </a:bodyPr>
          <a:lstStyle/>
          <a:p>
            <a:pPr marL="463550" indent="-463550">
              <a:lnSpc>
                <a:spcPct val="100000"/>
              </a:lnSpc>
            </a:pPr>
            <a:r>
              <a:rPr lang="en-US" dirty="0">
                <a:latin typeface="Verdana" panose="020B0604030504040204" pitchFamily="34" charset="0"/>
                <a:ea typeface="Verdana" panose="020B0604030504040204" pitchFamily="34" charset="0"/>
                <a:cs typeface="Verdana" panose="020B0604030504040204" pitchFamily="34" charset="0"/>
              </a:rPr>
              <a:t>Alexis Redford</a:t>
            </a:r>
          </a:p>
          <a:p>
            <a:pPr marL="920750" lvl="1" indent="-463550">
              <a:lnSpc>
                <a:spcPct val="100000"/>
              </a:lnSpc>
            </a:pPr>
            <a:r>
              <a:rPr lang="en-US" dirty="0">
                <a:cs typeface="Verdana" panose="020B0604030504040204" pitchFamily="34" charset="0"/>
                <a:hlinkClick r:id="rId3"/>
              </a:rPr>
              <a:t>alexis.redford@utah.edu</a:t>
            </a:r>
            <a:endParaRPr lang="en-US" dirty="0">
              <a:cs typeface="Verdana" panose="020B0604030504040204" pitchFamily="34" charset="0"/>
            </a:endParaRPr>
          </a:p>
          <a:p>
            <a:pPr marL="463550" indent="-463550">
              <a:lnSpc>
                <a:spcPct val="100000"/>
              </a:lnSpc>
            </a:pPr>
            <a:r>
              <a:rPr lang="en-US" dirty="0">
                <a:latin typeface="Verdana" panose="020B0604030504040204" pitchFamily="34" charset="0"/>
                <a:ea typeface="Verdana" panose="020B0604030504040204" pitchFamily="34" charset="0"/>
                <a:cs typeface="Verdana" panose="020B0604030504040204" pitchFamily="34" charset="0"/>
              </a:rPr>
              <a:t>Tina Herzberg</a:t>
            </a:r>
          </a:p>
          <a:p>
            <a:pPr marL="920750" lvl="1" indent="-463550">
              <a:lnSpc>
                <a:spcPct val="100000"/>
              </a:lnSpc>
            </a:pPr>
            <a:r>
              <a:rPr lang="en-US" dirty="0">
                <a:latin typeface="Verdana" panose="020B0604030504040204" pitchFamily="34" charset="0"/>
                <a:ea typeface="Verdana" panose="020B0604030504040204" pitchFamily="34" charset="0"/>
                <a:cs typeface="Verdana" panose="020B0604030504040204" pitchFamily="34" charset="0"/>
                <a:hlinkClick r:id="rId4"/>
              </a:rPr>
              <a:t>herzberg@uscupstate.edu</a:t>
            </a:r>
            <a:r>
              <a:rPr lang="en-US" dirty="0">
                <a:latin typeface="Verdana" panose="020B0604030504040204" pitchFamily="34" charset="0"/>
                <a:ea typeface="Verdana" panose="020B0604030504040204" pitchFamily="34" charset="0"/>
                <a:cs typeface="Verdana" panose="020B0604030504040204" pitchFamily="34" charset="0"/>
              </a:rPr>
              <a:t> </a:t>
            </a:r>
          </a:p>
          <a:p>
            <a:pPr marL="463550" indent="-463550">
              <a:lnSpc>
                <a:spcPct val="100000"/>
              </a:lnSpc>
            </a:pPr>
            <a:r>
              <a:rPr lang="en-US" dirty="0">
                <a:cs typeface="Verdana" panose="020B0604030504040204" pitchFamily="34" charset="0"/>
              </a:rPr>
              <a:t>Chris Bischke</a:t>
            </a:r>
          </a:p>
          <a:p>
            <a:pPr marL="920750" lvl="1" indent="-463550">
              <a:lnSpc>
                <a:spcPct val="100000"/>
              </a:lnSpc>
            </a:pPr>
            <a:r>
              <a:rPr lang="en-US" dirty="0">
                <a:cs typeface="Verdana" panose="020B0604030504040204" pitchFamily="34" charset="0"/>
                <a:hlinkClick r:id="rId5"/>
              </a:rPr>
              <a:t>chris.bischke@utah.edu</a:t>
            </a:r>
            <a:r>
              <a:rPr lang="en-US" dirty="0">
                <a:cs typeface="Verdana" panose="020B0604030504040204" pitchFamily="34" charset="0"/>
              </a:rPr>
              <a:t> </a:t>
            </a:r>
          </a:p>
          <a:p>
            <a:pPr marL="920750" lvl="1" indent="-463550">
              <a:lnSpc>
                <a:spcPct val="100000"/>
              </a:lnSpc>
            </a:pPr>
            <a:endParaRPr lang="en-US"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365938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666CD-7DF8-4B73-A432-E60553463CE1}"/>
              </a:ext>
            </a:extLst>
          </p:cNvPr>
          <p:cNvSpPr>
            <a:spLocks noGrp="1"/>
          </p:cNvSpPr>
          <p:nvPr>
            <p:ph type="title"/>
          </p:nvPr>
        </p:nvSpPr>
        <p:spPr/>
        <p:txBody>
          <a:bodyPr/>
          <a:lstStyle/>
          <a:p>
            <a:r>
              <a:rPr lang="en-US" sz="4400" dirty="0">
                <a:latin typeface="Verdana" panose="020B0604030504040204" pitchFamily="34" charset="0"/>
                <a:ea typeface="Verdana" panose="020B0604030504040204" pitchFamily="34" charset="0"/>
              </a:rPr>
              <a:t>UEB Math/Science Competency Level</a:t>
            </a:r>
            <a:endParaRPr lang="en-US" dirty="0"/>
          </a:p>
        </p:txBody>
      </p:sp>
      <p:sp>
        <p:nvSpPr>
          <p:cNvPr id="3" name="Content Placeholder 2">
            <a:extLst>
              <a:ext uri="{FF2B5EF4-FFF2-40B4-BE49-F238E27FC236}">
                <a16:creationId xmlns:a16="http://schemas.microsoft.com/office/drawing/2014/main" id="{71B7F87C-12B7-4770-9ECB-2FD6C74416BE}"/>
              </a:ext>
            </a:extLst>
          </p:cNvPr>
          <p:cNvSpPr>
            <a:spLocks noGrp="1"/>
          </p:cNvSpPr>
          <p:nvPr>
            <p:ph idx="1"/>
          </p:nvPr>
        </p:nvSpPr>
        <p:spPr>
          <a:xfrm>
            <a:off x="457200" y="1828800"/>
            <a:ext cx="11430000" cy="4572000"/>
          </a:xfrm>
        </p:spPr>
        <p:txBody>
          <a:bodyPr/>
          <a:lstStyle/>
          <a:p>
            <a:r>
              <a:rPr lang="en-US" sz="3200" dirty="0"/>
              <a:t>Advanced, 13</a:t>
            </a:r>
          </a:p>
          <a:p>
            <a:r>
              <a:rPr lang="en-US" sz="3200" dirty="0"/>
              <a:t>Intermediate, 37</a:t>
            </a:r>
          </a:p>
          <a:p>
            <a:r>
              <a:rPr lang="en-US" sz="3200" dirty="0"/>
              <a:t>Beginner, 67</a:t>
            </a:r>
          </a:p>
          <a:p>
            <a:r>
              <a:rPr lang="en-US" sz="3200" dirty="0"/>
              <a:t>I do not know UEB Math/Science, 32</a:t>
            </a:r>
          </a:p>
          <a:p>
            <a:r>
              <a:rPr lang="en-US" sz="3200" dirty="0"/>
              <a:t> Did not respond, 27</a:t>
            </a:r>
          </a:p>
          <a:p>
            <a:pPr marL="0" indent="0">
              <a:buNone/>
            </a:pPr>
            <a:endParaRPr lang="en-US" dirty="0"/>
          </a:p>
        </p:txBody>
      </p:sp>
      <p:sp>
        <p:nvSpPr>
          <p:cNvPr id="4" name="Slide Number Placeholder 3">
            <a:extLst>
              <a:ext uri="{FF2B5EF4-FFF2-40B4-BE49-F238E27FC236}">
                <a16:creationId xmlns:a16="http://schemas.microsoft.com/office/drawing/2014/main" id="{5BA34EA7-B880-4529-9C6C-3DFB37E160EC}"/>
              </a:ext>
            </a:extLst>
          </p:cNvPr>
          <p:cNvSpPr>
            <a:spLocks noGrp="1"/>
          </p:cNvSpPr>
          <p:nvPr>
            <p:ph type="sldNum" sz="quarter" idx="12"/>
          </p:nvPr>
        </p:nvSpPr>
        <p:spPr/>
        <p:txBody>
          <a:bodyPr/>
          <a:lstStyle/>
          <a:p>
            <a:fld id="{AA1A2BDE-A6B6-4FA4-BCC7-7602D3DAEAF1}" type="slidenum">
              <a:rPr lang="en-US" smtClean="0"/>
              <a:t>5</a:t>
            </a:fld>
            <a:endParaRPr lang="en-US" dirty="0"/>
          </a:p>
        </p:txBody>
      </p:sp>
    </p:spTree>
    <p:extLst>
      <p:ext uri="{BB962C8B-B14F-4D97-AF65-F5344CB8AC3E}">
        <p14:creationId xmlns:p14="http://schemas.microsoft.com/office/powerpoint/2010/main" val="3515387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B843C-B8EC-497F-BF18-D718A3B14C84}"/>
              </a:ext>
            </a:extLst>
          </p:cNvPr>
          <p:cNvSpPr>
            <a:spLocks noGrp="1"/>
          </p:cNvSpPr>
          <p:nvPr>
            <p:ph type="title"/>
          </p:nvPr>
        </p:nvSpPr>
        <p:spPr/>
        <p:txBody>
          <a:bodyPr/>
          <a:lstStyle/>
          <a:p>
            <a:r>
              <a:rPr lang="en-US" sz="4400" dirty="0">
                <a:latin typeface="Verdana" panose="020B0604030504040204" pitchFamily="34" charset="0"/>
                <a:ea typeface="Verdana" panose="020B0604030504040204" pitchFamily="34" charset="0"/>
              </a:rPr>
              <a:t>Nemeth Code Competency Level</a:t>
            </a:r>
            <a:endParaRPr lang="en-US" dirty="0"/>
          </a:p>
        </p:txBody>
      </p:sp>
      <p:sp>
        <p:nvSpPr>
          <p:cNvPr id="3" name="Content Placeholder 2">
            <a:extLst>
              <a:ext uri="{FF2B5EF4-FFF2-40B4-BE49-F238E27FC236}">
                <a16:creationId xmlns:a16="http://schemas.microsoft.com/office/drawing/2014/main" id="{E805C70E-3B1B-453B-83D9-85248DDC1A8B}"/>
              </a:ext>
            </a:extLst>
          </p:cNvPr>
          <p:cNvSpPr>
            <a:spLocks noGrp="1"/>
          </p:cNvSpPr>
          <p:nvPr>
            <p:ph idx="1"/>
          </p:nvPr>
        </p:nvSpPr>
        <p:spPr/>
        <p:txBody>
          <a:bodyPr>
            <a:normAutofit/>
          </a:bodyPr>
          <a:lstStyle/>
          <a:p>
            <a:r>
              <a:rPr lang="en-US" sz="3200" dirty="0"/>
              <a:t>Advanced, 32</a:t>
            </a:r>
          </a:p>
          <a:p>
            <a:r>
              <a:rPr lang="en-US" sz="3200" dirty="0"/>
              <a:t>Intermediate, 63</a:t>
            </a:r>
          </a:p>
          <a:p>
            <a:r>
              <a:rPr lang="en-US" sz="3200" dirty="0"/>
              <a:t>Beginner, 43</a:t>
            </a:r>
          </a:p>
          <a:p>
            <a:r>
              <a:rPr lang="en-US" sz="3200" dirty="0"/>
              <a:t>I do not know UEB Math/Science, 11</a:t>
            </a:r>
          </a:p>
          <a:p>
            <a:r>
              <a:rPr lang="en-US" sz="3200" dirty="0"/>
              <a:t> Did not respond, 27</a:t>
            </a:r>
          </a:p>
        </p:txBody>
      </p:sp>
      <p:sp>
        <p:nvSpPr>
          <p:cNvPr id="4" name="Slide Number Placeholder 3">
            <a:extLst>
              <a:ext uri="{FF2B5EF4-FFF2-40B4-BE49-F238E27FC236}">
                <a16:creationId xmlns:a16="http://schemas.microsoft.com/office/drawing/2014/main" id="{33F00F01-9423-49F3-A354-F24096E1968F}"/>
              </a:ext>
            </a:extLst>
          </p:cNvPr>
          <p:cNvSpPr>
            <a:spLocks noGrp="1"/>
          </p:cNvSpPr>
          <p:nvPr>
            <p:ph type="sldNum" sz="quarter" idx="12"/>
          </p:nvPr>
        </p:nvSpPr>
        <p:spPr/>
        <p:txBody>
          <a:bodyPr/>
          <a:lstStyle/>
          <a:p>
            <a:fld id="{AA1A2BDE-A6B6-4FA4-BCC7-7602D3DAEAF1}" type="slidenum">
              <a:rPr lang="en-US" smtClean="0"/>
              <a:t>6</a:t>
            </a:fld>
            <a:endParaRPr lang="en-US" dirty="0"/>
          </a:p>
        </p:txBody>
      </p:sp>
    </p:spTree>
    <p:extLst>
      <p:ext uri="{BB962C8B-B14F-4D97-AF65-F5344CB8AC3E}">
        <p14:creationId xmlns:p14="http://schemas.microsoft.com/office/powerpoint/2010/main" val="3125533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1CF12-4182-3D14-6C15-55269D59162D}"/>
              </a:ext>
            </a:extLst>
          </p:cNvPr>
          <p:cNvSpPr>
            <a:spLocks noGrp="1"/>
          </p:cNvSpPr>
          <p:nvPr>
            <p:ph type="title"/>
          </p:nvPr>
        </p:nvSpPr>
        <p:spPr/>
        <p:txBody>
          <a:bodyPr>
            <a:normAutofit/>
          </a:bodyPr>
          <a:lstStyle/>
          <a:p>
            <a:r>
              <a:rPr lang="en-US" sz="3600" dirty="0">
                <a:latin typeface="Verdana" panose="020B0604030504040204" pitchFamily="34" charset="0"/>
                <a:ea typeface="Verdana" panose="020B0604030504040204" pitchFamily="34" charset="0"/>
              </a:rPr>
              <a:t>Factors That Influence Math Braille Code Taught</a:t>
            </a:r>
          </a:p>
        </p:txBody>
      </p:sp>
      <p:sp>
        <p:nvSpPr>
          <p:cNvPr id="4" name="Content Placeholder 3">
            <a:extLst>
              <a:ext uri="{FF2B5EF4-FFF2-40B4-BE49-F238E27FC236}">
                <a16:creationId xmlns:a16="http://schemas.microsoft.com/office/drawing/2014/main" id="{632E33A4-698E-ADE1-310E-4649EC0C051D}"/>
              </a:ext>
            </a:extLst>
          </p:cNvPr>
          <p:cNvSpPr>
            <a:spLocks noGrp="1"/>
          </p:cNvSpPr>
          <p:nvPr>
            <p:ph sz="half" idx="1"/>
          </p:nvPr>
        </p:nvSpPr>
        <p:spPr>
          <a:xfrm>
            <a:off x="738809" y="1527452"/>
            <a:ext cx="5181600" cy="4351338"/>
          </a:xfrm>
        </p:spPr>
        <p:txBody>
          <a:bodyPr>
            <a:normAutofit/>
          </a:bodyPr>
          <a:lstStyle/>
          <a:p>
            <a:r>
              <a:rPr lang="en-US" dirty="0">
                <a:latin typeface="Verdana" panose="020B0604030504040204" pitchFamily="34" charset="0"/>
                <a:ea typeface="Verdana" panose="020B0604030504040204" pitchFamily="34" charset="0"/>
              </a:rPr>
              <a:t>Curriculum (n=36)</a:t>
            </a:r>
          </a:p>
          <a:p>
            <a:r>
              <a:rPr lang="en-US" dirty="0">
                <a:latin typeface="Verdana" panose="020B0604030504040204" pitchFamily="34" charset="0"/>
                <a:ea typeface="Verdana" panose="020B0604030504040204" pitchFamily="34" charset="0"/>
              </a:rPr>
              <a:t>Textbooks and/or test availability (n=36)</a:t>
            </a:r>
          </a:p>
          <a:p>
            <a:r>
              <a:rPr lang="en-US" dirty="0">
                <a:latin typeface="Verdana" panose="020B0604030504040204" pitchFamily="34" charset="0"/>
                <a:ea typeface="Verdana" panose="020B0604030504040204" pitchFamily="34" charset="0"/>
              </a:rPr>
              <a:t>State default braille code (n=35)</a:t>
            </a:r>
          </a:p>
          <a:p>
            <a:r>
              <a:rPr lang="en-US" dirty="0"/>
              <a:t>A</a:t>
            </a:r>
            <a:r>
              <a:rPr lang="en-US" dirty="0">
                <a:latin typeface="Verdana" panose="020B0604030504040204" pitchFamily="34" charset="0"/>
                <a:ea typeface="Verdana" panose="020B0604030504040204" pitchFamily="34" charset="0"/>
              </a:rPr>
              <a:t>ge of student (n=32)</a:t>
            </a:r>
          </a:p>
          <a:p>
            <a:r>
              <a:rPr lang="en-US" dirty="0"/>
              <a:t>Individualized Education Plan (</a:t>
            </a:r>
            <a:r>
              <a:rPr lang="en-US" dirty="0">
                <a:latin typeface="Verdana" panose="020B0604030504040204" pitchFamily="34" charset="0"/>
                <a:ea typeface="Verdana" panose="020B0604030504040204" pitchFamily="34" charset="0"/>
              </a:rPr>
              <a:t>IEP) team decision (n=31)</a:t>
            </a:r>
          </a:p>
          <a:p>
            <a:r>
              <a:rPr lang="en-US" dirty="0">
                <a:latin typeface="Verdana" panose="020B0604030504040204" pitchFamily="34" charset="0"/>
                <a:ea typeface="Verdana" panose="020B0604030504040204" pitchFamily="34" charset="0"/>
              </a:rPr>
              <a:t>Teacher knowledge and experience (n=30)</a:t>
            </a:r>
          </a:p>
          <a:p>
            <a:endParaRPr lang="en-US" dirty="0">
              <a:latin typeface="Verdana" panose="020B0604030504040204" pitchFamily="34" charset="0"/>
              <a:ea typeface="Verdana" panose="020B0604030504040204" pitchFamily="34" charset="0"/>
            </a:endParaRPr>
          </a:p>
        </p:txBody>
      </p:sp>
      <p:sp>
        <p:nvSpPr>
          <p:cNvPr id="5" name="Content Placeholder 4">
            <a:extLst>
              <a:ext uri="{FF2B5EF4-FFF2-40B4-BE49-F238E27FC236}">
                <a16:creationId xmlns:a16="http://schemas.microsoft.com/office/drawing/2014/main" id="{4B6924BE-ECEC-14CF-7A1A-1FDD60E5BC36}"/>
              </a:ext>
            </a:extLst>
          </p:cNvPr>
          <p:cNvSpPr>
            <a:spLocks noGrp="1"/>
          </p:cNvSpPr>
          <p:nvPr>
            <p:ph sz="half" idx="2"/>
          </p:nvPr>
        </p:nvSpPr>
        <p:spPr>
          <a:xfrm>
            <a:off x="6096000" y="1527452"/>
            <a:ext cx="5181600" cy="4351338"/>
          </a:xfrm>
        </p:spPr>
        <p:txBody>
          <a:bodyPr>
            <a:normAutofit/>
          </a:bodyPr>
          <a:lstStyle/>
          <a:p>
            <a:r>
              <a:rPr lang="en-US" dirty="0">
                <a:latin typeface="Verdana" panose="020B0604030504040204" pitchFamily="34" charset="0"/>
                <a:ea typeface="Verdana" panose="020B0604030504040204" pitchFamily="34" charset="0"/>
              </a:rPr>
              <a:t>Students’ personal preference (n=30)</a:t>
            </a:r>
          </a:p>
          <a:p>
            <a:r>
              <a:rPr lang="en-US" dirty="0">
                <a:latin typeface="Verdana" panose="020B0604030504040204" pitchFamily="34" charset="0"/>
                <a:ea typeface="Verdana" panose="020B0604030504040204" pitchFamily="34" charset="0"/>
              </a:rPr>
              <a:t>Teachers’ personal preference (n=11)</a:t>
            </a:r>
          </a:p>
          <a:p>
            <a:r>
              <a:rPr lang="en-US" dirty="0">
                <a:latin typeface="Verdana" panose="020B0604030504040204" pitchFamily="34" charset="0"/>
                <a:ea typeface="Verdana" panose="020B0604030504040204" pitchFamily="34" charset="0"/>
              </a:rPr>
              <a:t>Parent’s personal preference (n=10)</a:t>
            </a:r>
          </a:p>
          <a:p>
            <a:r>
              <a:rPr lang="en-US" dirty="0">
                <a:latin typeface="Verdana" panose="020B0604030504040204" pitchFamily="34" charset="0"/>
                <a:ea typeface="Verdana" panose="020B0604030504040204" pitchFamily="34" charset="0"/>
              </a:rPr>
              <a:t>Outside influence (n=10)</a:t>
            </a:r>
          </a:p>
          <a:p>
            <a:r>
              <a:rPr lang="en-US" dirty="0">
                <a:latin typeface="Verdana" panose="020B0604030504040204" pitchFamily="34" charset="0"/>
                <a:ea typeface="Verdana" panose="020B0604030504040204" pitchFamily="34" charset="0"/>
              </a:rPr>
              <a:t>Other (n=10)</a:t>
            </a:r>
          </a:p>
        </p:txBody>
      </p:sp>
    </p:spTree>
    <p:extLst>
      <p:ext uri="{BB962C8B-B14F-4D97-AF65-F5344CB8AC3E}">
        <p14:creationId xmlns:p14="http://schemas.microsoft.com/office/powerpoint/2010/main" val="3617691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70072-C801-A8A8-BB0B-29162F17189D}"/>
              </a:ext>
            </a:extLst>
          </p:cNvPr>
          <p:cNvSpPr>
            <a:spLocks noGrp="1"/>
          </p:cNvSpPr>
          <p:nvPr>
            <p:ph type="title"/>
          </p:nvPr>
        </p:nvSpPr>
        <p:spPr/>
        <p:txBody>
          <a:bodyPr/>
          <a:lstStyle/>
          <a:p>
            <a:r>
              <a:rPr lang="en-US" dirty="0"/>
              <a:t>Barriers to Teaching UEB Math/Science </a:t>
            </a:r>
          </a:p>
        </p:txBody>
      </p:sp>
      <p:sp>
        <p:nvSpPr>
          <p:cNvPr id="3" name="Content Placeholder 2">
            <a:extLst>
              <a:ext uri="{FF2B5EF4-FFF2-40B4-BE49-F238E27FC236}">
                <a16:creationId xmlns:a16="http://schemas.microsoft.com/office/drawing/2014/main" id="{5ABC08FD-1A2A-248A-7FA4-39C5BC6EBF36}"/>
              </a:ext>
            </a:extLst>
          </p:cNvPr>
          <p:cNvSpPr>
            <a:spLocks noGrp="1"/>
          </p:cNvSpPr>
          <p:nvPr>
            <p:ph sz="half" idx="1"/>
          </p:nvPr>
        </p:nvSpPr>
        <p:spPr>
          <a:xfrm>
            <a:off x="838200" y="1145628"/>
            <a:ext cx="5181600" cy="5575847"/>
          </a:xfrm>
        </p:spPr>
        <p:txBody>
          <a:bodyPr>
            <a:noAutofit/>
          </a:bodyPr>
          <a:lstStyle/>
          <a:p>
            <a:pPr>
              <a:lnSpc>
                <a:spcPct val="120000"/>
              </a:lnSpc>
            </a:pPr>
            <a:r>
              <a:rPr lang="en-US" dirty="0">
                <a:solidFill>
                  <a:srgbClr val="000000"/>
                </a:solidFill>
                <a:effectLst/>
                <a:latin typeface="Verdana" panose="020B0604030504040204" pitchFamily="34" charset="0"/>
                <a:ea typeface="Verdana" panose="020B0604030504040204" pitchFamily="34" charset="0"/>
                <a:cs typeface="Aptos" panose="020B0004020202020204" pitchFamily="34" charset="0"/>
              </a:rPr>
              <a:t>TSVI doesn't teach/know UEB Math/Science (n=37)</a:t>
            </a:r>
            <a:endParaRPr lang="en-US" dirty="0">
              <a:effectLst/>
              <a:latin typeface="Verdana" panose="020B0604030504040204" pitchFamily="34" charset="0"/>
              <a:ea typeface="Verdana" panose="020B0604030504040204" pitchFamily="34" charset="0"/>
              <a:cs typeface="Aptos" panose="020B0004020202020204" pitchFamily="34" charset="0"/>
            </a:endParaRPr>
          </a:p>
          <a:p>
            <a:pPr>
              <a:lnSpc>
                <a:spcPct val="120000"/>
              </a:lnSpc>
            </a:pPr>
            <a:r>
              <a:rPr lang="en-US" dirty="0">
                <a:solidFill>
                  <a:srgbClr val="000000"/>
                </a:solidFill>
                <a:effectLst/>
                <a:latin typeface="Verdana" panose="020B0604030504040204" pitchFamily="34" charset="0"/>
                <a:ea typeface="Verdana" panose="020B0604030504040204" pitchFamily="34" charset="0"/>
                <a:cs typeface="Aptos" panose="020B0004020202020204" pitchFamily="34" charset="0"/>
              </a:rPr>
              <a:t>Tests, textbooks, and materials not being embossed/available in UEB Math/Science (n=34)</a:t>
            </a:r>
          </a:p>
          <a:p>
            <a:pPr>
              <a:lnSpc>
                <a:spcPct val="120000"/>
              </a:lnSpc>
            </a:pPr>
            <a:r>
              <a:rPr lang="en-US" dirty="0">
                <a:solidFill>
                  <a:srgbClr val="000000"/>
                </a:solidFill>
                <a:effectLst/>
                <a:latin typeface="Verdana" panose="020B0604030504040204" pitchFamily="34" charset="0"/>
                <a:ea typeface="Verdana" panose="020B0604030504040204" pitchFamily="34" charset="0"/>
                <a:cs typeface="Aptos" panose="020B0004020202020204" pitchFamily="34" charset="0"/>
              </a:rPr>
              <a:t>TSVIs’ personal preference for Nemeth Code (n=12)</a:t>
            </a:r>
          </a:p>
          <a:p>
            <a:pPr>
              <a:lnSpc>
                <a:spcPct val="120000"/>
              </a:lnSpc>
            </a:pPr>
            <a:r>
              <a:rPr lang="en-US" dirty="0">
                <a:solidFill>
                  <a:srgbClr val="000000"/>
                </a:solidFill>
                <a:effectLst/>
                <a:latin typeface="Verdana" panose="020B0604030504040204" pitchFamily="34" charset="0"/>
                <a:ea typeface="Verdana" panose="020B0604030504040204" pitchFamily="34" charset="0"/>
                <a:cs typeface="Aptos" panose="020B0004020202020204" pitchFamily="34" charset="0"/>
              </a:rPr>
              <a:t>Need additional training for TSVIs (n=11)</a:t>
            </a:r>
          </a:p>
        </p:txBody>
      </p:sp>
      <p:sp>
        <p:nvSpPr>
          <p:cNvPr id="4" name="Content Placeholder 3">
            <a:extLst>
              <a:ext uri="{FF2B5EF4-FFF2-40B4-BE49-F238E27FC236}">
                <a16:creationId xmlns:a16="http://schemas.microsoft.com/office/drawing/2014/main" id="{CAB9F814-5954-731E-7F4E-108437EC09B2}"/>
              </a:ext>
            </a:extLst>
          </p:cNvPr>
          <p:cNvSpPr>
            <a:spLocks noGrp="1"/>
          </p:cNvSpPr>
          <p:nvPr>
            <p:ph sz="half" idx="2"/>
          </p:nvPr>
        </p:nvSpPr>
        <p:spPr>
          <a:xfrm>
            <a:off x="6172200" y="1145628"/>
            <a:ext cx="5181600" cy="5210722"/>
          </a:xfrm>
        </p:spPr>
        <p:txBody>
          <a:bodyPr>
            <a:noAutofit/>
          </a:bodyPr>
          <a:lstStyle/>
          <a:p>
            <a:pPr>
              <a:lnSpc>
                <a:spcPct val="120000"/>
              </a:lnSpc>
            </a:pPr>
            <a:r>
              <a:rPr lang="en-US" dirty="0">
                <a:solidFill>
                  <a:srgbClr val="000000"/>
                </a:solidFill>
                <a:effectLst/>
                <a:cs typeface="Aptos" panose="020B0004020202020204" pitchFamily="34" charset="0"/>
              </a:rPr>
              <a:t>The fact that we have two math braille codes in the US (n=8)</a:t>
            </a:r>
          </a:p>
          <a:p>
            <a:pPr>
              <a:lnSpc>
                <a:spcPct val="120000"/>
              </a:lnSpc>
            </a:pPr>
            <a:r>
              <a:rPr lang="en-US" dirty="0">
                <a:solidFill>
                  <a:srgbClr val="000000"/>
                </a:solidFill>
                <a:effectLst/>
                <a:cs typeface="Aptos" panose="020B0004020202020204" pitchFamily="34" charset="0"/>
              </a:rPr>
              <a:t>Incorrect rumors and biases against UEB </a:t>
            </a:r>
            <a:r>
              <a:rPr lang="en-US" dirty="0">
                <a:solidFill>
                  <a:srgbClr val="000000"/>
                </a:solidFill>
                <a:cs typeface="Aptos" panose="020B0004020202020204" pitchFamily="34" charset="0"/>
              </a:rPr>
              <a:t>Math/Science </a:t>
            </a:r>
            <a:r>
              <a:rPr lang="en-US" dirty="0">
                <a:solidFill>
                  <a:srgbClr val="000000"/>
                </a:solidFill>
                <a:effectLst/>
                <a:cs typeface="Aptos" panose="020B0004020202020204" pitchFamily="34" charset="0"/>
              </a:rPr>
              <a:t>amongst professionals (n=7)</a:t>
            </a:r>
          </a:p>
          <a:p>
            <a:pPr>
              <a:lnSpc>
                <a:spcPct val="120000"/>
              </a:lnSpc>
            </a:pPr>
            <a:r>
              <a:rPr lang="en-US" dirty="0">
                <a:solidFill>
                  <a:srgbClr val="000000"/>
                </a:solidFill>
                <a:effectLst/>
                <a:cs typeface="Aptos" panose="020B0004020202020204" pitchFamily="34" charset="0"/>
              </a:rPr>
              <a:t>No barriers perceived (n=7)</a:t>
            </a:r>
          </a:p>
          <a:p>
            <a:pPr>
              <a:lnSpc>
                <a:spcPct val="120000"/>
              </a:lnSpc>
            </a:pPr>
            <a:r>
              <a:rPr lang="en-US" dirty="0">
                <a:solidFill>
                  <a:srgbClr val="000000"/>
                </a:solidFill>
                <a:effectLst/>
                <a:cs typeface="Aptos" panose="020B0004020202020204" pitchFamily="34" charset="0"/>
              </a:rPr>
              <a:t>Students’ preference for which math code they use (n=6)</a:t>
            </a:r>
          </a:p>
          <a:p>
            <a:pPr>
              <a:lnSpc>
                <a:spcPct val="120000"/>
              </a:lnSpc>
            </a:pPr>
            <a:r>
              <a:rPr lang="en-US" sz="2400" dirty="0">
                <a:solidFill>
                  <a:srgbClr val="000000"/>
                </a:solidFill>
                <a:effectLst/>
                <a:cs typeface="Aptos" panose="020B0004020202020204" pitchFamily="34" charset="0"/>
              </a:rPr>
              <a:t>Issues with UEB Math/Science (BrailleSense, etc.) (n=6)</a:t>
            </a:r>
            <a:endParaRPr lang="en-US" dirty="0">
              <a:solidFill>
                <a:srgbClr val="000000"/>
              </a:solidFill>
              <a:effectLst/>
              <a:cs typeface="Aptos" panose="020B0004020202020204" pitchFamily="34" charset="0"/>
            </a:endParaRPr>
          </a:p>
        </p:txBody>
      </p:sp>
    </p:spTree>
    <p:extLst>
      <p:ext uri="{BB962C8B-B14F-4D97-AF65-F5344CB8AC3E}">
        <p14:creationId xmlns:p14="http://schemas.microsoft.com/office/powerpoint/2010/main" val="878618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70072-C801-A8A8-BB0B-29162F17189D}"/>
              </a:ext>
            </a:extLst>
          </p:cNvPr>
          <p:cNvSpPr>
            <a:spLocks noGrp="1"/>
          </p:cNvSpPr>
          <p:nvPr>
            <p:ph type="title"/>
          </p:nvPr>
        </p:nvSpPr>
        <p:spPr>
          <a:xfrm>
            <a:off x="457200" y="228600"/>
            <a:ext cx="11430000" cy="998592"/>
          </a:xfrm>
        </p:spPr>
        <p:txBody>
          <a:bodyPr>
            <a:normAutofit fontScale="90000"/>
          </a:bodyPr>
          <a:lstStyle/>
          <a:p>
            <a:r>
              <a:rPr lang="en-US" dirty="0"/>
              <a:t>Barriers to Teaching UEB Math/Science (continued) </a:t>
            </a:r>
          </a:p>
        </p:txBody>
      </p:sp>
      <p:sp>
        <p:nvSpPr>
          <p:cNvPr id="3" name="Content Placeholder 2">
            <a:extLst>
              <a:ext uri="{FF2B5EF4-FFF2-40B4-BE49-F238E27FC236}">
                <a16:creationId xmlns:a16="http://schemas.microsoft.com/office/drawing/2014/main" id="{5ABC08FD-1A2A-248A-7FA4-39C5BC6EBF36}"/>
              </a:ext>
            </a:extLst>
          </p:cNvPr>
          <p:cNvSpPr>
            <a:spLocks noGrp="1"/>
          </p:cNvSpPr>
          <p:nvPr>
            <p:ph sz="half" idx="1"/>
          </p:nvPr>
        </p:nvSpPr>
        <p:spPr>
          <a:xfrm>
            <a:off x="457200" y="1408071"/>
            <a:ext cx="5638800" cy="5722883"/>
          </a:xfrm>
        </p:spPr>
        <p:txBody>
          <a:bodyPr>
            <a:normAutofit fontScale="92500" lnSpcReduction="10000"/>
          </a:bodyPr>
          <a:lstStyle/>
          <a:p>
            <a:pPr>
              <a:lnSpc>
                <a:spcPct val="120000"/>
              </a:lnSpc>
            </a:pPr>
            <a:r>
              <a:rPr lang="en-US" sz="2600" dirty="0">
                <a:solidFill>
                  <a:srgbClr val="000000"/>
                </a:solidFill>
                <a:effectLst/>
                <a:cs typeface="Aptos" panose="020B0004020202020204" pitchFamily="34" charset="0"/>
              </a:rPr>
              <a:t>UEB </a:t>
            </a:r>
            <a:r>
              <a:rPr lang="en-US" sz="2600" dirty="0">
                <a:solidFill>
                  <a:srgbClr val="000000"/>
                </a:solidFill>
                <a:cs typeface="Aptos" panose="020B0004020202020204" pitchFamily="34" charset="0"/>
              </a:rPr>
              <a:t>M</a:t>
            </a:r>
            <a:r>
              <a:rPr lang="en-US" sz="2600" dirty="0">
                <a:solidFill>
                  <a:srgbClr val="000000"/>
                </a:solidFill>
                <a:effectLst/>
                <a:cs typeface="Aptos" panose="020B0004020202020204" pitchFamily="34" charset="0"/>
              </a:rPr>
              <a:t>ath/Science is difficult for TSVIs and students to learn (n=6)</a:t>
            </a:r>
          </a:p>
          <a:p>
            <a:pPr>
              <a:lnSpc>
                <a:spcPct val="120000"/>
              </a:lnSpc>
            </a:pPr>
            <a:r>
              <a:rPr lang="en-US" sz="2600" dirty="0">
                <a:solidFill>
                  <a:srgbClr val="000000"/>
                </a:solidFill>
                <a:effectLst/>
                <a:cs typeface="Aptos" panose="020B0004020202020204" pitchFamily="34" charset="0"/>
              </a:rPr>
              <a:t>The time it takes to teach UEB Math/Science (n=5)</a:t>
            </a:r>
            <a:endParaRPr lang="en-US" sz="2600" dirty="0">
              <a:effectLst/>
              <a:cs typeface="Aptos" panose="020B0004020202020204" pitchFamily="34" charset="0"/>
            </a:endParaRPr>
          </a:p>
          <a:p>
            <a:pPr>
              <a:lnSpc>
                <a:spcPct val="120000"/>
              </a:lnSpc>
            </a:pPr>
            <a:r>
              <a:rPr lang="en-US" sz="2600" dirty="0">
                <a:solidFill>
                  <a:srgbClr val="000000"/>
                </a:solidFill>
                <a:effectLst/>
                <a:cs typeface="Aptos" panose="020B0004020202020204" pitchFamily="34" charset="0"/>
              </a:rPr>
              <a:t>TSVIs’ confidence in ability to teach UEB Math/Science (n=3)</a:t>
            </a:r>
          </a:p>
          <a:p>
            <a:pPr>
              <a:lnSpc>
                <a:spcPct val="120000"/>
              </a:lnSpc>
            </a:pPr>
            <a:r>
              <a:rPr lang="en-US" sz="2600" dirty="0">
                <a:solidFill>
                  <a:srgbClr val="000000"/>
                </a:solidFill>
                <a:effectLst/>
                <a:cs typeface="Aptos" panose="020B0004020202020204" pitchFamily="34" charset="0"/>
              </a:rPr>
              <a:t>Students who have to transition from Nemeth Code to UEB Math/Science (n=3)</a:t>
            </a:r>
          </a:p>
          <a:p>
            <a:pPr>
              <a:lnSpc>
                <a:spcPct val="120000"/>
              </a:lnSpc>
            </a:pPr>
            <a:r>
              <a:rPr lang="en-US" sz="2600" dirty="0">
                <a:solidFill>
                  <a:srgbClr val="000000"/>
                </a:solidFill>
                <a:effectLst/>
                <a:cs typeface="Aptos" panose="020B0004020202020204" pitchFamily="34" charset="0"/>
              </a:rPr>
              <a:t>Lack of UEB Math/Science materials and resources (n=3)</a:t>
            </a:r>
          </a:p>
          <a:p>
            <a:pPr>
              <a:lnSpc>
                <a:spcPct val="120000"/>
              </a:lnSpc>
            </a:pPr>
            <a:endParaRPr lang="en-US" sz="2800" dirty="0">
              <a:effectLst/>
              <a:cs typeface="Aptos" panose="020B0004020202020204" pitchFamily="34" charset="0"/>
            </a:endParaRPr>
          </a:p>
          <a:p>
            <a:pPr>
              <a:lnSpc>
                <a:spcPct val="120000"/>
              </a:lnSpc>
            </a:pPr>
            <a:endParaRPr lang="en-US" sz="2600" dirty="0">
              <a:effectLst/>
              <a:cs typeface="Aptos" panose="020B0004020202020204" pitchFamily="34" charset="0"/>
            </a:endParaRPr>
          </a:p>
          <a:p>
            <a:pPr>
              <a:lnSpc>
                <a:spcPct val="120000"/>
              </a:lnSpc>
            </a:pPr>
            <a:endParaRPr lang="en-US" sz="4400" dirty="0">
              <a:solidFill>
                <a:srgbClr val="000000"/>
              </a:solidFill>
              <a:effectLst/>
              <a:latin typeface="Verdana" panose="020B0604030504040204" pitchFamily="34" charset="0"/>
              <a:ea typeface="Verdana" panose="020B0604030504040204" pitchFamily="34" charset="0"/>
              <a:cs typeface="Aptos" panose="020B0004020202020204" pitchFamily="34" charset="0"/>
            </a:endParaRPr>
          </a:p>
        </p:txBody>
      </p:sp>
      <p:sp>
        <p:nvSpPr>
          <p:cNvPr id="4" name="Content Placeholder 3">
            <a:extLst>
              <a:ext uri="{FF2B5EF4-FFF2-40B4-BE49-F238E27FC236}">
                <a16:creationId xmlns:a16="http://schemas.microsoft.com/office/drawing/2014/main" id="{CAB9F814-5954-731E-7F4E-108437EC09B2}"/>
              </a:ext>
            </a:extLst>
          </p:cNvPr>
          <p:cNvSpPr>
            <a:spLocks noGrp="1"/>
          </p:cNvSpPr>
          <p:nvPr>
            <p:ph sz="half" idx="2"/>
          </p:nvPr>
        </p:nvSpPr>
        <p:spPr>
          <a:xfrm>
            <a:off x="6172200" y="1359264"/>
            <a:ext cx="5715000" cy="5859408"/>
          </a:xfrm>
        </p:spPr>
        <p:txBody>
          <a:bodyPr>
            <a:noAutofit/>
          </a:bodyPr>
          <a:lstStyle/>
          <a:p>
            <a:pPr>
              <a:lnSpc>
                <a:spcPct val="100000"/>
              </a:lnSpc>
            </a:pPr>
            <a:r>
              <a:rPr lang="en-US" dirty="0">
                <a:solidFill>
                  <a:srgbClr val="000000"/>
                </a:solidFill>
                <a:cs typeface="Aptos" panose="020B0004020202020204" pitchFamily="34" charset="0"/>
              </a:rPr>
              <a:t>Students t</a:t>
            </a:r>
            <a:r>
              <a:rPr lang="en-US" dirty="0">
                <a:solidFill>
                  <a:srgbClr val="000000"/>
                </a:solidFill>
                <a:effectLst/>
                <a:cs typeface="Aptos" panose="020B0004020202020204" pitchFamily="34" charset="0"/>
              </a:rPr>
              <a:t>ransitioning from one </a:t>
            </a:r>
            <a:r>
              <a:rPr lang="en-US" dirty="0">
                <a:solidFill>
                  <a:srgbClr val="000000"/>
                </a:solidFill>
                <a:cs typeface="Aptos" panose="020B0004020202020204" pitchFamily="34" charset="0"/>
              </a:rPr>
              <a:t>TSVI </a:t>
            </a:r>
            <a:r>
              <a:rPr lang="en-US" dirty="0">
                <a:solidFill>
                  <a:srgbClr val="000000"/>
                </a:solidFill>
                <a:effectLst/>
                <a:cs typeface="Aptos" panose="020B0004020202020204" pitchFamily="34" charset="0"/>
              </a:rPr>
              <a:t>to another TSVI and the varied knowledge of TSVIs in UEB Math/Science may impact student performance (n=2)</a:t>
            </a:r>
            <a:endParaRPr lang="en-US" dirty="0">
              <a:effectLst/>
              <a:cs typeface="Aptos" panose="020B0004020202020204" pitchFamily="34" charset="0"/>
            </a:endParaRPr>
          </a:p>
          <a:p>
            <a:pPr>
              <a:lnSpc>
                <a:spcPct val="100000"/>
              </a:lnSpc>
            </a:pPr>
            <a:r>
              <a:rPr lang="en-US" dirty="0">
                <a:solidFill>
                  <a:srgbClr val="000000"/>
                </a:solidFill>
                <a:effectLst/>
                <a:cs typeface="Aptos" panose="020B0004020202020204" pitchFamily="34" charset="0"/>
              </a:rPr>
              <a:t>Parent preference for which math code is taught (n=1)</a:t>
            </a:r>
            <a:endParaRPr lang="en-US" dirty="0">
              <a:solidFill>
                <a:srgbClr val="000000"/>
              </a:solidFill>
              <a:cs typeface="Aptos" panose="020B0004020202020204" pitchFamily="34" charset="0"/>
            </a:endParaRPr>
          </a:p>
          <a:p>
            <a:pPr>
              <a:lnSpc>
                <a:spcPct val="100000"/>
              </a:lnSpc>
            </a:pPr>
            <a:r>
              <a:rPr lang="en-US" dirty="0">
                <a:solidFill>
                  <a:srgbClr val="000000"/>
                </a:solidFill>
                <a:effectLst/>
                <a:cs typeface="Aptos" panose="020B0004020202020204" pitchFamily="34" charset="0"/>
              </a:rPr>
              <a:t>TSVI only teaches UEB Math/Science through elementary, then switches to Nemeth Code (n=1)</a:t>
            </a:r>
            <a:endParaRPr lang="en-US" dirty="0"/>
          </a:p>
        </p:txBody>
      </p:sp>
    </p:spTree>
    <p:extLst>
      <p:ext uri="{BB962C8B-B14F-4D97-AF65-F5344CB8AC3E}">
        <p14:creationId xmlns:p14="http://schemas.microsoft.com/office/powerpoint/2010/main" val="40554726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C291E63F58E8F4282F009C2C0B1FA30" ma:contentTypeVersion="18" ma:contentTypeDescription="Create a new document." ma:contentTypeScope="" ma:versionID="34b2796ac6166eb4aea267eb3b582535">
  <xsd:schema xmlns:xsd="http://www.w3.org/2001/XMLSchema" xmlns:xs="http://www.w3.org/2001/XMLSchema" xmlns:p="http://schemas.microsoft.com/office/2006/metadata/properties" xmlns:ns1="http://schemas.microsoft.com/sharepoint/v3" xmlns:ns3="07e01b5f-99fe-42f4-b5cf-bd36cb0e5fe5" xmlns:ns4="88116247-d89f-449a-a196-c1d5799a5f62" targetNamespace="http://schemas.microsoft.com/office/2006/metadata/properties" ma:root="true" ma:fieldsID="196f0c8726917dc3013d86910ab6aaf6" ns1:_="" ns3:_="" ns4:_="">
    <xsd:import namespace="http://schemas.microsoft.com/sharepoint/v3"/>
    <xsd:import namespace="07e01b5f-99fe-42f4-b5cf-bd36cb0e5fe5"/>
    <xsd:import namespace="88116247-d89f-449a-a196-c1d5799a5f6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LengthInSeconds"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Location" minOccurs="0"/>
                <xsd:element ref="ns1:_ip_UnifiedCompliancePolicyProperties" minOccurs="0"/>
                <xsd:element ref="ns1:_ip_UnifiedCompliancePolicyUIAction" minOccurs="0"/>
                <xsd:element ref="ns4:_activity"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7e01b5f-99fe-42f4-b5cf-bd36cb0e5fe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8116247-d89f-449a-a196-c1d5799a5f6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LengthInSeconds" ma:index="15" nillable="true" ma:displayName="Length (seconds)" ma:internalName="MediaLengthInSeconds" ma:readOnly="true">
      <xsd:simpleType>
        <xsd:restriction base="dms:Unknown"/>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_activity" ma:index="24" nillable="true" ma:displayName="_activity" ma:hidden="true" ma:internalName="_activity">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activity xmlns="88116247-d89f-449a-a196-c1d5799a5f62" xsi:nil="true"/>
  </documentManagement>
</p:properties>
</file>

<file path=customXml/itemProps1.xml><?xml version="1.0" encoding="utf-8"?>
<ds:datastoreItem xmlns:ds="http://schemas.openxmlformats.org/officeDocument/2006/customXml" ds:itemID="{75F29133-B62D-49EE-A701-1D2AFB7075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7e01b5f-99fe-42f4-b5cf-bd36cb0e5fe5"/>
    <ds:schemaRef ds:uri="88116247-d89f-449a-a196-c1d5799a5f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5510AA9-E69B-41DC-8E15-B471F465FB8E}">
  <ds:schemaRefs>
    <ds:schemaRef ds:uri="http://schemas.microsoft.com/sharepoint/v3/contenttype/forms"/>
  </ds:schemaRefs>
</ds:datastoreItem>
</file>

<file path=customXml/itemProps3.xml><?xml version="1.0" encoding="utf-8"?>
<ds:datastoreItem xmlns:ds="http://schemas.openxmlformats.org/officeDocument/2006/customXml" ds:itemID="{07878AF2-43F5-4B0D-93E9-D975351FEDF9}">
  <ds:schemaRefs>
    <ds:schemaRef ds:uri="http://schemas.microsoft.com/office/infopath/2007/PartnerControls"/>
    <ds:schemaRef ds:uri="http://purl.org/dc/elements/1.1/"/>
    <ds:schemaRef ds:uri="http://schemas.microsoft.com/office/2006/metadata/properties"/>
    <ds:schemaRef ds:uri="http://purl.org/dc/dcmitype/"/>
    <ds:schemaRef ds:uri="http://schemas.microsoft.com/office/2006/documentManagement/types"/>
    <ds:schemaRef ds:uri="http://www.w3.org/XML/1998/namespace"/>
    <ds:schemaRef ds:uri="http://purl.org/dc/terms/"/>
    <ds:schemaRef ds:uri="http://schemas.microsoft.com/sharepoint/v3"/>
    <ds:schemaRef ds:uri="http://schemas.openxmlformats.org/package/2006/metadata/core-properties"/>
    <ds:schemaRef ds:uri="88116247-d89f-449a-a196-c1d5799a5f62"/>
    <ds:schemaRef ds:uri="07e01b5f-99fe-42f4-b5cf-bd36cb0e5fe5"/>
  </ds:schemaRefs>
</ds:datastoreItem>
</file>

<file path=docProps/app.xml><?xml version="1.0" encoding="utf-8"?>
<Properties xmlns="http://schemas.openxmlformats.org/officeDocument/2006/extended-properties" xmlns:vt="http://schemas.openxmlformats.org/officeDocument/2006/docPropsVTypes">
  <Template/>
  <TotalTime>31307</TotalTime>
  <Words>2363</Words>
  <Application>Microsoft Office PowerPoint</Application>
  <PresentationFormat>Widescreen</PresentationFormat>
  <Paragraphs>288</Paragraphs>
  <Slides>49</Slides>
  <Notes>40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49</vt:i4>
      </vt:variant>
    </vt:vector>
  </HeadingPairs>
  <TitlesOfParts>
    <vt:vector size="57" baseType="lpstr">
      <vt:lpstr>Arial</vt:lpstr>
      <vt:lpstr>Calibri</vt:lpstr>
      <vt:lpstr>Calibri Light</vt:lpstr>
      <vt:lpstr>Helvetica Neue</vt:lpstr>
      <vt:lpstr>Symbol</vt:lpstr>
      <vt:lpstr>Verdana</vt:lpstr>
      <vt:lpstr>Wingdings</vt:lpstr>
      <vt:lpstr>Office Theme</vt:lpstr>
      <vt:lpstr>Perspectives on Math Braille Codes: Let’s Get Excited about UEB Math/Science and Nemeth Code within UEB Contexts!</vt:lpstr>
      <vt:lpstr>Objectives</vt:lpstr>
      <vt:lpstr>Summary of Survey Data</vt:lpstr>
      <vt:lpstr>Survey Participants</vt:lpstr>
      <vt:lpstr>UEB Math/Science Competency Level</vt:lpstr>
      <vt:lpstr>Nemeth Code Competency Level</vt:lpstr>
      <vt:lpstr>Factors That Influence Math Braille Code Taught</vt:lpstr>
      <vt:lpstr>Barriers to Teaching UEB Math/Science </vt:lpstr>
      <vt:lpstr>Barriers to Teaching UEB Math/Science (continued) </vt:lpstr>
      <vt:lpstr>Barriers to Teaching to Nemeth Code</vt:lpstr>
      <vt:lpstr>Barriers to Teaching to Nemeth Code (continued)</vt:lpstr>
      <vt:lpstr>Resources and Strategies for Teaching UEB Math/Science</vt:lpstr>
      <vt:lpstr>UEB Math/Science  Codebooks and Guidelines</vt:lpstr>
      <vt:lpstr>UEB Math/Science  Codebooks and Guidelines (continued)</vt:lpstr>
      <vt:lpstr>UEB Math/Science Resource</vt:lpstr>
      <vt:lpstr>UEB Math/Science Online Resources</vt:lpstr>
      <vt:lpstr>UEB Math/Science Resources from the National Braille Association </vt:lpstr>
      <vt:lpstr>UEB Math/Science Resources from APH</vt:lpstr>
      <vt:lpstr>UEB Math/Science Resources from APH (continued)</vt:lpstr>
      <vt:lpstr>Resources and Strategies for Teaching the Nemeth Code within UEB Contexts</vt:lpstr>
      <vt:lpstr>Nemeth Code within UEB Contexts Codebooks and Guidelines from BANA</vt:lpstr>
      <vt:lpstr>Nemeth Code within UEB Contexts Resources</vt:lpstr>
      <vt:lpstr>Nemeth Code within UEB Contexts Online Resources</vt:lpstr>
      <vt:lpstr>Nemeth Code within UEB Contexts Other Resources</vt:lpstr>
      <vt:lpstr>Paths to Literacy Resource</vt:lpstr>
      <vt:lpstr>Nemeth Braille Code Curriculum  (Pre-K through 2nd Grade)</vt:lpstr>
      <vt:lpstr>Focused Nemeth Lessons</vt:lpstr>
      <vt:lpstr>Fractions and Mixed Numbers</vt:lpstr>
      <vt:lpstr>Graphing Points on a Number Line</vt:lpstr>
      <vt:lpstr>Paths to Literacy Resource</vt:lpstr>
      <vt:lpstr>Nemeth Symbol Library</vt:lpstr>
      <vt:lpstr>Nemeth Code within UEB Contexts Resources from APH</vt:lpstr>
      <vt:lpstr>Other Resources for Use within UEB Math/Science and  Nemeth Code within UEB Contexts</vt:lpstr>
      <vt:lpstr>Pre-Kindergarten – Building a Train</vt:lpstr>
      <vt:lpstr>Kindergarten - Rebuild a Hundreds Chart</vt:lpstr>
      <vt:lpstr>More Curriculum Materials</vt:lpstr>
      <vt:lpstr>Nemeth in a Box (Mathlete Competition Coming Spring 2025!)</vt:lpstr>
      <vt:lpstr>Hands-on Materials and Manipulatives from APH</vt:lpstr>
      <vt:lpstr>More Hands-on Materials and Manipulatives</vt:lpstr>
      <vt:lpstr>Rounding Decimals</vt:lpstr>
      <vt:lpstr>Graphing</vt:lpstr>
      <vt:lpstr>Braille Brain </vt:lpstr>
      <vt:lpstr> Project INSPIRE 2 (Access and Equity in STEM Education for Individuals Who Read Braille) </vt:lpstr>
      <vt:lpstr>Mathlete Competition</vt:lpstr>
      <vt:lpstr>Seven Professional Development Courses</vt:lpstr>
      <vt:lpstr>The United States and Two Math Braille Codes </vt:lpstr>
      <vt:lpstr>Closing Thoughts </vt:lpstr>
      <vt:lpstr>Closing Thoughts (continued) </vt:lpstr>
      <vt:lpstr>Where to Find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 Osterhaus</dc:creator>
  <cp:lastModifiedBy>Amy Campbell</cp:lastModifiedBy>
  <cp:revision>423</cp:revision>
  <cp:lastPrinted>2022-04-08T23:08:56Z</cp:lastPrinted>
  <dcterms:created xsi:type="dcterms:W3CDTF">2019-04-01T22:40:43Z</dcterms:created>
  <dcterms:modified xsi:type="dcterms:W3CDTF">2025-02-04T17:24:06Z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0x010100AC291E63F58E8F4282F009C2C0B1FA30</vt:lpwstr>
  </property>
  <property fmtid="{D5CDD505-2E9C-101B-9397-08002B2CF9AE}" pid="3" name="MSIP_Label_75ca6640-7970-499b-9589-ea1462fbd36c_Enabled">
    <vt:lpwstr>true</vt:lpwstr>
  </property>
  <property fmtid="{D5CDD505-2E9C-101B-9397-08002B2CF9AE}" pid="4" name="MSIP_Label_75ca6640-7970-499b-9589-ea1462fbd36c_SetDate">
    <vt:lpwstr>2024-06-18T19:18:36Z</vt:lpwstr>
  </property>
  <property fmtid="{D5CDD505-2E9C-101B-9397-08002B2CF9AE}" pid="5" name="MSIP_Label_75ca6640-7970-499b-9589-ea1462fbd36c_Method">
    <vt:lpwstr>Standard</vt:lpwstr>
  </property>
  <property fmtid="{D5CDD505-2E9C-101B-9397-08002B2CF9AE}" pid="6" name="MSIP_Label_75ca6640-7970-499b-9589-ea1462fbd36c_Name">
    <vt:lpwstr>General</vt:lpwstr>
  </property>
  <property fmtid="{D5CDD505-2E9C-101B-9397-08002B2CF9AE}" pid="7" name="MSIP_Label_75ca6640-7970-499b-9589-ea1462fbd36c_SiteId">
    <vt:lpwstr>8cba7b62-9e86-46c6-9b1b-06504a61c72d</vt:lpwstr>
  </property>
  <property fmtid="{D5CDD505-2E9C-101B-9397-08002B2CF9AE}" pid="8" name="MSIP_Label_75ca6640-7970-499b-9589-ea1462fbd36c_ActionId">
    <vt:lpwstr>07d2dc50-70ae-423c-95a2-8e83ba0a0063</vt:lpwstr>
  </property>
  <property fmtid="{D5CDD505-2E9C-101B-9397-08002B2CF9AE}" pid="9" name="MSIP_Label_75ca6640-7970-499b-9589-ea1462fbd36c_ContentBits">
    <vt:lpwstr>0</vt:lpwstr>
  </property>
</Properties>
</file>