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4"/>
  </p:sldMasterIdLst>
  <p:notesMasterIdLst>
    <p:notesMasterId r:id="rId21"/>
  </p:notesMasterIdLst>
  <p:sldIdLst>
    <p:sldId id="307" r:id="rId5"/>
    <p:sldId id="311" r:id="rId6"/>
    <p:sldId id="342" r:id="rId7"/>
    <p:sldId id="271" r:id="rId8"/>
    <p:sldId id="306" r:id="rId9"/>
    <p:sldId id="330" r:id="rId10"/>
    <p:sldId id="268" r:id="rId11"/>
    <p:sldId id="270" r:id="rId12"/>
    <p:sldId id="272" r:id="rId13"/>
    <p:sldId id="257" r:id="rId14"/>
    <p:sldId id="260" r:id="rId15"/>
    <p:sldId id="262" r:id="rId16"/>
    <p:sldId id="266" r:id="rId17"/>
    <p:sldId id="273" r:id="rId18"/>
    <p:sldId id="295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B6820-8086-4BD4-A939-FAAA14F1ED41}" v="4" dt="2025-08-12T14:57:42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8"/>
  </p:normalViewPr>
  <p:slideViewPr>
    <p:cSldViewPr snapToGrid="0">
      <p:cViewPr varScale="1">
        <p:scale>
          <a:sx n="44" d="100"/>
          <a:sy n="44" d="100"/>
        </p:scale>
        <p:origin x="672" y="3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tilson" userId="74076ca4-4c35-49d3-91af-5b3d48c59ead" providerId="ADAL" clId="{46CB6820-8086-4BD4-A939-FAAA14F1ED41}"/>
    <pc:docChg chg="addSld delSld modSld">
      <pc:chgData name="Greg Stilson" userId="74076ca4-4c35-49d3-91af-5b3d48c59ead" providerId="ADAL" clId="{46CB6820-8086-4BD4-A939-FAAA14F1ED41}" dt="2025-08-12T14:57:42.551" v="55"/>
      <pc:docMkLst>
        <pc:docMk/>
      </pc:docMkLst>
      <pc:sldChg chg="add del">
        <pc:chgData name="Greg Stilson" userId="74076ca4-4c35-49d3-91af-5b3d48c59ead" providerId="ADAL" clId="{46CB6820-8086-4BD4-A939-FAAA14F1ED41}" dt="2025-08-12T14:57:40.400" v="54"/>
        <pc:sldMkLst>
          <pc:docMk/>
          <pc:sldMk cId="1457986819" sldId="271"/>
        </pc:sldMkLst>
      </pc:sldChg>
      <pc:sldChg chg="modSp del mod">
        <pc:chgData name="Greg Stilson" userId="74076ca4-4c35-49d3-91af-5b3d48c59ead" providerId="ADAL" clId="{46CB6820-8086-4BD4-A939-FAAA14F1ED41}" dt="2025-08-12T14:57:35.708" v="52" actId="2696"/>
        <pc:sldMkLst>
          <pc:docMk/>
          <pc:sldMk cId="2251386819" sldId="271"/>
        </pc:sldMkLst>
        <pc:spChg chg="mod">
          <ac:chgData name="Greg Stilson" userId="74076ca4-4c35-49d3-91af-5b3d48c59ead" providerId="ADAL" clId="{46CB6820-8086-4BD4-A939-FAAA14F1ED41}" dt="2025-08-12T14:57:15.733" v="50" actId="20577"/>
          <ac:spMkLst>
            <pc:docMk/>
            <pc:sldMk cId="2251386819" sldId="271"/>
            <ac:spMk id="3" creationId="{F9E2E7E2-5FEF-4A4C-B978-DAA95531364F}"/>
          </ac:spMkLst>
        </pc:spChg>
      </pc:sldChg>
      <pc:sldChg chg="add">
        <pc:chgData name="Greg Stilson" userId="74076ca4-4c35-49d3-91af-5b3d48c59ead" providerId="ADAL" clId="{46CB6820-8086-4BD4-A939-FAAA14F1ED41}" dt="2025-08-12T14:57:42.551" v="55"/>
        <pc:sldMkLst>
          <pc:docMk/>
          <pc:sldMk cId="2884757368" sldId="271"/>
        </pc:sldMkLst>
      </pc:sldChg>
      <pc:sldChg chg="modSp mod">
        <pc:chgData name="Greg Stilson" userId="74076ca4-4c35-49d3-91af-5b3d48c59ead" providerId="ADAL" clId="{46CB6820-8086-4BD4-A939-FAAA14F1ED41}" dt="2025-08-12T14:56:52.241" v="31" actId="20577"/>
        <pc:sldMkLst>
          <pc:docMk/>
          <pc:sldMk cId="4051192297" sldId="307"/>
        </pc:sldMkLst>
        <pc:spChg chg="mod">
          <ac:chgData name="Greg Stilson" userId="74076ca4-4c35-49d3-91af-5b3d48c59ead" providerId="ADAL" clId="{46CB6820-8086-4BD4-A939-FAAA14F1ED41}" dt="2025-08-12T14:56:43.901" v="19" actId="20577"/>
          <ac:spMkLst>
            <pc:docMk/>
            <pc:sldMk cId="4051192297" sldId="307"/>
            <ac:spMk id="2" creationId="{00000000-0000-0000-0000-000000000000}"/>
          </ac:spMkLst>
        </pc:spChg>
        <pc:spChg chg="mod">
          <ac:chgData name="Greg Stilson" userId="74076ca4-4c35-49d3-91af-5b3d48c59ead" providerId="ADAL" clId="{46CB6820-8086-4BD4-A939-FAAA14F1ED41}" dt="2025-08-12T14:56:52.241" v="31" actId="20577"/>
          <ac:spMkLst>
            <pc:docMk/>
            <pc:sldMk cId="4051192297" sldId="307"/>
            <ac:spMk id="3" creationId="{00000000-0000-0000-0000-000000000000}"/>
          </ac:spMkLst>
        </pc:spChg>
      </pc:sldChg>
      <pc:sldChg chg="add">
        <pc:chgData name="Greg Stilson" userId="74076ca4-4c35-49d3-91af-5b3d48c59ead" providerId="ADAL" clId="{46CB6820-8086-4BD4-A939-FAAA14F1ED41}" dt="2025-08-12T14:57:23.750" v="51"/>
        <pc:sldMkLst>
          <pc:docMk/>
          <pc:sldMk cId="1480832778" sldId="311"/>
        </pc:sldMkLst>
      </pc:sldChg>
      <pc:sldChg chg="add">
        <pc:chgData name="Greg Stilson" userId="74076ca4-4c35-49d3-91af-5b3d48c59ead" providerId="ADAL" clId="{46CB6820-8086-4BD4-A939-FAAA14F1ED41}" dt="2025-08-12T14:57:23.750" v="51"/>
        <pc:sldMkLst>
          <pc:docMk/>
          <pc:sldMk cId="877267578" sldId="3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9EBB-F47A-0148-B31D-84535ADA083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4622-C062-874F-A5CC-A440E03D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94622-C062-874F-A5CC-A440E03D0E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56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5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0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4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44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9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01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8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8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4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2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8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5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10311552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9BC0F-AA48-CD4C-B64C-0CA955E73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3282" y="4373580"/>
            <a:ext cx="984085" cy="1445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B9EB9F-2CE0-6C42-B1D8-825CF31DE0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37" y="5996153"/>
            <a:ext cx="727574" cy="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91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- 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4531" y="2826209"/>
            <a:ext cx="9888112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4531" y="3458478"/>
            <a:ext cx="9888112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4A461-FCBA-EC4F-9A33-6A8AE362B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72" y="1389716"/>
            <a:ext cx="896114" cy="896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FF447C-B7EA-DD4A-AA6E-EC02CB37B2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24826" y="-1224382"/>
            <a:ext cx="742345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80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+ Title, Name, Posi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7590" y="2053885"/>
            <a:ext cx="5826210" cy="10441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7590" y="3782111"/>
            <a:ext cx="5826210" cy="438032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27674" y="4424363"/>
            <a:ext cx="5826125" cy="493626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103313" y="1054443"/>
            <a:ext cx="4078287" cy="47526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4675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016" y="782337"/>
            <a:ext cx="10348784" cy="867591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005016" y="1721708"/>
            <a:ext cx="10348784" cy="39170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F8CE8-C45B-8345-BC93-60697ECD88AD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416193-87DE-CB4A-A24E-ED9D839F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0941" y="6387676"/>
            <a:ext cx="5811447" cy="130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D4DB16-526C-064B-8B98-4AEB57223E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2898" y="6387676"/>
            <a:ext cx="530902" cy="13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12B3C3-E78B-B246-BEF6-7ADF214EA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5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24931"/>
            <a:ext cx="10515600" cy="7667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Helvetica bold 44 pt.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838200" y="1580980"/>
            <a:ext cx="4887097" cy="412784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466703" y="1588532"/>
            <a:ext cx="4887097" cy="41202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3435B-D72C-BA49-905B-6D5511560EC9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68E21F0-5AFB-7F4E-BF5E-86338F4BF8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0CB71-38E6-B941-97F1-395594672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FCF1CCB-B2A9-7F49-B51C-D7E99CDE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0941" y="6387676"/>
            <a:ext cx="5811447" cy="130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0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DDBAC5-039E-7B42-BBDD-5B63081654AB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9B9EA21-F5DF-E344-A7FD-F7B07238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6259A-5EA9-0140-985F-37CE70CBB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43522"/>
            <a:ext cx="10515600" cy="768350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4F2AB1-6731-D148-8353-6B8013D1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0941" y="6412390"/>
            <a:ext cx="5811447" cy="130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0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+ title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BA5B2-753E-BE47-9B27-B0AFAE3EEE20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6744F-AFB4-744C-A85D-4C0CAA1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BD0A88-4FC1-1A4E-A4AD-048073E1A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639165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9936" cy="60742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EE89730-899B-9849-BF90-26F10CB4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0941" y="6387676"/>
            <a:ext cx="5811447" cy="130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6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left +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622DFE8-CFC2-5744-994B-7805CF003B4E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AAF1C3F-97DE-3746-A763-3AAC665D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361636-5FA2-794C-BB10-7AD53FEEC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9B8D995-7A3B-0649-AD48-4BDAD8999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011" y="739589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06DE51-C710-6643-8B18-33A489ED82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8011" y="1602681"/>
            <a:ext cx="6391656" cy="36282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249F36-21B2-B244-8A05-BFA83D7FE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1599" y="8238"/>
            <a:ext cx="4030401" cy="60742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71470F-65FA-FE41-B306-4F452D78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0941" y="6412390"/>
            <a:ext cx="5811447" cy="130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9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29674C-CEE8-454D-AA76-A021556D7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101842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Closing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710289-AF8A-6246-AA02-170AB25CF2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Closing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7D21F-F20D-7E4B-8F09-39BAAAF51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37" y="5996153"/>
            <a:ext cx="727574" cy="861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078852-B76B-904D-B8D9-851EFEB9AD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282" y="4068769"/>
            <a:ext cx="984085" cy="16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99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1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stilson@aph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jmartin@aph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Monarch In Motion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139" y="2743595"/>
            <a:ext cx="8034528" cy="518858"/>
          </a:xfrm>
        </p:spPr>
        <p:txBody>
          <a:bodyPr>
            <a:normAutofit/>
          </a:bodyPr>
          <a:lstStyle/>
          <a:p>
            <a:r>
              <a:rPr lang="en-US" sz="2800" dirty="0"/>
              <a:t>August 2025 </a:t>
            </a:r>
          </a:p>
        </p:txBody>
      </p:sp>
    </p:spTree>
    <p:extLst>
      <p:ext uri="{BB962C8B-B14F-4D97-AF65-F5344CB8AC3E}">
        <p14:creationId xmlns:p14="http://schemas.microsoft.com/office/powerpoint/2010/main" val="405119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002D-6677-4222-9E33-2645990FE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 eBraille?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9AE46-1DE7-6F35-166D-DD4AABEEE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C34-93CC-421E-980D-FCDF955B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Braille File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E7E2-5FEF-4A4C-B978-DAA9553136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t"/>
          <a:lstStyle/>
          <a:p>
            <a:pPr>
              <a:spcBef>
                <a:spcPts val="0"/>
              </a:spcBef>
            </a:pPr>
            <a:r>
              <a:rPr lang="en-GB" dirty="0"/>
              <a:t>APH, the DAISY Consortium, and over 40 other companies and organizations throughout the world have come together to create a new braille file type called eBraille or eBRF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Launching fully on Monarch this fall!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F717A-4401-B39A-6F00-4A2DC80480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B133FE-E6F7-EC46-8519-564ACF3093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9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C34-93CC-421E-980D-FCDF955B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eBraille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E7E2-5FEF-4A4C-B978-DAA9553136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Uses markup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Uses Unicode instead of ASCII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Contains graphics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Contains links for navigation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Will benefit all multiline and single-line displays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Will open new possibilities for digital 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Will make it easier to share braille around the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E9324-A6A3-C172-0BAC-0F0187E552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B133FE-E6F7-EC46-8519-564ACF3093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4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C34-93CC-421E-980D-FCDF955B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E7E2-5FEF-4A4C-B978-DAA9553136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Support for </a:t>
            </a:r>
            <a:r>
              <a:rPr lang="en-GB" dirty="0" err="1"/>
              <a:t>eBraille</a:t>
            </a:r>
            <a:r>
              <a:rPr lang="en-GB" dirty="0"/>
              <a:t> in transcription programs is coming in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As </a:t>
            </a:r>
            <a:r>
              <a:rPr lang="en-GB" dirty="0" err="1"/>
              <a:t>eBraille</a:t>
            </a:r>
            <a:r>
              <a:rPr lang="en-GB" dirty="0"/>
              <a:t> gains more support, expect to see “born </a:t>
            </a:r>
            <a:r>
              <a:rPr lang="en-GB" dirty="0" err="1"/>
              <a:t>eBraille</a:t>
            </a:r>
            <a:r>
              <a:rPr lang="en-GB" dirty="0"/>
              <a:t>”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Converter will be made publicly available in fall 2025 so you can make your own conversions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7053C-C374-88A7-80FB-FA7EC6EE47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B133FE-E6F7-EC46-8519-564ACF3093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002D-6677-4222-9E33-2645990FE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SDK Apps &amp; Demos</a:t>
            </a:r>
            <a:endParaRPr lang="en-US">
              <a:cs typeface="Helve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AE897-DB49-D727-90C1-B75031AF7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4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E43D-77E1-8E3F-0E28-9D6EC6BE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Unlocking The Possibilities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EBB2-DC4F-EA42-4994-144990E7E2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05016" y="1707194"/>
            <a:ext cx="10348784" cy="39170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buFont typeface="Arial,Sans-Serif"/>
              <a:buChar char="•"/>
            </a:pPr>
            <a:r>
              <a:rPr lang="en-US" sz="2300" dirty="0"/>
              <a:t>Monarch SDK Live now </a:t>
            </a:r>
          </a:p>
          <a:p>
            <a:pPr marL="457200" indent="-457200">
              <a:buFont typeface="Arial,Sans-Serif"/>
              <a:buChar char="•"/>
            </a:pPr>
            <a:r>
              <a:rPr lang="en-US" sz="2300" dirty="0"/>
              <a:t>APH / HumanWare built the SDK and APH using it to design apps </a:t>
            </a:r>
          </a:p>
          <a:p>
            <a:pPr marL="457200" indent="-457200">
              <a:buFont typeface="Arial,Sans-Serif"/>
              <a:buChar char="•"/>
            </a:pPr>
            <a:r>
              <a:rPr lang="en-US" sz="2300" dirty="0"/>
              <a:t>Will put out a call for proposals in 2026 </a:t>
            </a:r>
          </a:p>
          <a:p>
            <a:pPr marL="457200" indent="-457200">
              <a:buFont typeface="Arial,Sans-Serif"/>
              <a:buChar char="•"/>
            </a:pPr>
            <a:r>
              <a:rPr lang="en-US" sz="2300" dirty="0"/>
              <a:t>Chess </a:t>
            </a:r>
          </a:p>
          <a:p>
            <a:pPr marL="457200" indent="-457200">
              <a:buFont typeface="Arial,Sans-Serif"/>
              <a:buChar char="•"/>
            </a:pPr>
            <a:r>
              <a:rPr lang="en-US" sz="2300" dirty="0"/>
              <a:t>Startup </a:t>
            </a:r>
          </a:p>
          <a:p>
            <a:pPr marL="457200" indent="-457200">
              <a:buFont typeface="Arial,Sans-Serif"/>
              <a:buChar char="•"/>
            </a:pPr>
            <a:r>
              <a:rPr lang="en-US" sz="2300" dirty="0" err="1"/>
              <a:t>WingIT</a:t>
            </a:r>
            <a:r>
              <a:rPr lang="en-US" sz="2300" dirty="0"/>
              <a:t> </a:t>
            </a:r>
          </a:p>
          <a:p>
            <a:pPr marL="457200" indent="-457200">
              <a:buFont typeface="Arial,Sans-Serif"/>
              <a:buChar char="•"/>
            </a:pPr>
            <a:r>
              <a:rPr lang="en-US" sz="2300" dirty="0"/>
              <a:t>Wordle </a:t>
            </a:r>
          </a:p>
          <a:p>
            <a:pPr marL="457200" indent="-457200">
              <a:buFont typeface="Arial,Sans-Serif"/>
              <a:buChar char="•"/>
            </a:pPr>
            <a:r>
              <a:rPr lang="en-US" sz="2300" dirty="0"/>
              <a:t>Periodic Table </a:t>
            </a:r>
          </a:p>
          <a:p>
            <a:pPr marL="457200" indent="-457200">
              <a:buFont typeface="Arial,Sans-Serif"/>
              <a:buChar char="•"/>
            </a:pPr>
            <a:r>
              <a:rPr lang="en-US" sz="2300" dirty="0"/>
              <a:t>More to come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06FE6-C353-0A86-6489-76D0618C8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B133FE-E6F7-EC46-8519-564ACF3093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5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DD46-98E3-9EBC-F56B-822BEC28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93DC-13DA-4B83-A354-2B149D3D28B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Greg Stilson</a:t>
            </a:r>
          </a:p>
          <a:p>
            <a:r>
              <a:rPr lang="en-US" dirty="0"/>
              <a:t>APH Head Of Global Technology Innovation </a:t>
            </a:r>
          </a:p>
          <a:p>
            <a:r>
              <a:rPr lang="en-US" dirty="0">
                <a:hlinkClick r:id="rId3"/>
              </a:rPr>
              <a:t>gstilson@aph.org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Jason Martin </a:t>
            </a:r>
          </a:p>
          <a:p>
            <a:r>
              <a:rPr lang="en-US" dirty="0"/>
              <a:t>APH Technical Innovations Product Manager </a:t>
            </a:r>
          </a:p>
          <a:p>
            <a:r>
              <a:rPr lang="en-US" err="1">
                <a:hlinkClick r:id="rId4"/>
              </a:rPr>
              <a:t>jmartin</a:t>
            </a:r>
            <a:r>
              <a:rPr lang="en-US">
                <a:hlinkClick r:id="rId4"/>
              </a:rPr>
              <a:t>@aph.org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8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9017-DF0C-41C0-96F0-01725C3F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E9565-7E06-4C2F-93AF-FA192D48B2C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Greg Stilson</a:t>
            </a:r>
          </a:p>
          <a:p>
            <a:pPr marL="0" indent="0">
              <a:buNone/>
            </a:pPr>
            <a:r>
              <a:rPr lang="en-US" dirty="0"/>
              <a:t>Head of Global Technology Innovation</a:t>
            </a:r>
          </a:p>
        </p:txBody>
      </p:sp>
      <p:pic>
        <p:nvPicPr>
          <p:cNvPr id="7" name="Picture Placeholder 6" descr="Greg Stilson standing in front of a white background. He's wearing a black polo shirt. He's clean shaven and his hear is a mix of brown, black, and gray.">
            <a:extLst>
              <a:ext uri="{FF2B5EF4-FFF2-40B4-BE49-F238E27FC236}">
                <a16:creationId xmlns:a16="http://schemas.microsoft.com/office/drawing/2014/main" id="{FCFBA8D7-EF0F-49A8-B200-A80E457B99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639" r="639"/>
          <a:stretch/>
        </p:blipFill>
        <p:spPr/>
      </p:pic>
    </p:spTree>
    <p:extLst>
      <p:ext uri="{BB962C8B-B14F-4D97-AF65-F5344CB8AC3E}">
        <p14:creationId xmlns:p14="http://schemas.microsoft.com/office/powerpoint/2010/main" val="148083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9017-DF0C-41C0-96F0-01725C3F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E9565-7E06-4C2F-93AF-FA192D48B2C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Jason Martin </a:t>
            </a:r>
          </a:p>
          <a:p>
            <a:pPr marL="0" indent="0">
              <a:buNone/>
            </a:pPr>
            <a:r>
              <a:rPr lang="en-US" dirty="0"/>
              <a:t>Technical Innovations Product Manager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CFBA8D7-EF0F-49A8-B200-A80E457B99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087" b="4087"/>
          <a:stretch/>
        </p:blipFill>
        <p:spPr>
          <a:xfrm>
            <a:off x="0" y="0"/>
            <a:ext cx="4059936" cy="6074229"/>
          </a:xfrm>
        </p:spPr>
      </p:pic>
    </p:spTree>
    <p:extLst>
      <p:ext uri="{BB962C8B-B14F-4D97-AF65-F5344CB8AC3E}">
        <p14:creationId xmlns:p14="http://schemas.microsoft.com/office/powerpoint/2010/main" val="87726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C34-93CC-421E-980D-FCDF955B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E7E2-5FEF-4A4C-B978-DAA9553136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Monarch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eBraille and screen readers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Helvetica"/>
                <a:cs typeface="Helvetica"/>
              </a:rPr>
              <a:t>SDK Apps &amp; Demos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827DF-FB44-3045-15B6-DD69BDC01D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B133FE-E6F7-EC46-8519-564ACF3093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5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4BA5-AF16-4A0B-863E-080C96E1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0A563-6442-4B8A-A093-6FA57333E9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Students receive materials far later than their sighted classmates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Increasingly expensive and long production times to produce textbooks and curriculum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Limited access to tactile graphics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Lack of spatial understanding or formatting in documents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Complex workflows in STEAM subjects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Poor impromptu learning options  </a:t>
            </a:r>
          </a:p>
          <a:p>
            <a:pPr algn="l"/>
            <a:endParaRPr lang="en-US" dirty="0"/>
          </a:p>
        </p:txBody>
      </p:sp>
      <p:pic>
        <p:nvPicPr>
          <p:cNvPr id="6" name="Picture Placeholder 5" descr="A student holding a Monarch while standing next to a stack of braille volumes. The stack of braille volumes is slightly taller than her, so over more than  five feet tall.">
            <a:extLst>
              <a:ext uri="{FF2B5EF4-FFF2-40B4-BE49-F238E27FC236}">
                <a16:creationId xmlns:a16="http://schemas.microsoft.com/office/drawing/2014/main" id="{37A5406B-4E79-4CF3-883A-029BB5D814C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28670" r="28670"/>
          <a:stretch>
            <a:fillRect/>
          </a:stretch>
        </p:blipFill>
        <p:spPr>
          <a:xfrm>
            <a:off x="9170988" y="777875"/>
            <a:ext cx="3021012" cy="447516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680E64-0463-AF2A-D1B0-73BC3B870E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B133FE-E6F7-EC46-8519-564ACF3093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7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8B3F-B9B6-43F9-8C7C-3DD947E8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Monarch </a:t>
            </a:r>
          </a:p>
        </p:txBody>
      </p:sp>
      <p:pic>
        <p:nvPicPr>
          <p:cNvPr id="6" name="Content Placeholder 5" descr="A close-up of a video game console&#10;&#10;Description automatically generated">
            <a:extLst>
              <a:ext uri="{FF2B5EF4-FFF2-40B4-BE49-F238E27FC236}">
                <a16:creationId xmlns:a16="http://schemas.microsoft.com/office/drawing/2014/main" id="{9455EFAD-4E5D-4E38-B2F8-986826237DA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241355" y="1722438"/>
            <a:ext cx="5875977" cy="3916362"/>
          </a:xfrm>
        </p:spPr>
      </p:pic>
    </p:spTree>
    <p:extLst>
      <p:ext uri="{BB962C8B-B14F-4D97-AF65-F5344CB8AC3E}">
        <p14:creationId xmlns:p14="http://schemas.microsoft.com/office/powerpoint/2010/main" val="354793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C34-93CC-421E-980D-FCDF955B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E7E2-5FEF-4A4C-B978-DAA9553136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Revolutionary tactile display with braille and graphics on same surface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Developed by APH and HumanWare in </a:t>
            </a:r>
            <a:r>
              <a:rPr lang="en-US"/>
              <a:t>partnership with the </a:t>
            </a:r>
            <a:r>
              <a:rPr lang="en-US" dirty="0"/>
              <a:t>National Federation of the Blind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Uses cell technology developed by Dot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FAA54-33DA-E94C-7CA2-9E272AA779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B133FE-E6F7-EC46-8519-564ACF3093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4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C34-93CC-421E-980D-FCDF955B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Tactile Graphics on Monarch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E7E2-5FEF-4A4C-B978-DAA9553136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Uses Monarch’s 3,840 equidistant pins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Zoom and pan graphics made by tactile artists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Supports PDF, JPG, and PNG graphics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Access to APH’s Tactile Graphics Image Library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Make graphics on the fly using Wing It app from APH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Generate graphs from Nemeth or UEB equations using graphing calculator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97783-4382-C47C-19B9-4413221A18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B133FE-E6F7-EC46-8519-564ACF3093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6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C34-93CC-421E-980D-FCDF955B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E7E2-5FEF-4A4C-B978-DAA9553136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Braille Editor (What you braille is what you get)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Tactile Viewer (With TGIL integration)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Word Processor (Multiline Braille MS Word)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Desmos powered graphing calculator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File Manager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Victor Reader book reader with library integrations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Internet Browser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Email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Working with screen readers on multiline braille terminal support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B8A12-3C1C-0A5E-37D2-03861F1342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B133FE-E6F7-EC46-8519-564ACF3093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329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H_Powerpoint" id="{2D54103B-5CED-8B43-8E7A-86E8857CD8BD}" vid="{0C4D5A85-C623-574F-B88D-772321CD1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20202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61c8e0-eab5-4c7c-adc7-4eb79cbd7f78">
      <Terms xmlns="http://schemas.microsoft.com/office/infopath/2007/PartnerControls"/>
    </lcf76f155ced4ddcb4097134ff3c332f>
    <TaxCatchAll xmlns="cbb253ac-5ac1-4dc8-aaa4-ae36c491a20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7DCC81D95E840A6B6D9A1B38F7345" ma:contentTypeVersion="18" ma:contentTypeDescription="Create a new document." ma:contentTypeScope="" ma:versionID="5805a5a3eae5053ba8bcc3f508ef1cd0">
  <xsd:schema xmlns:xsd="http://www.w3.org/2001/XMLSchema" xmlns:xs="http://www.w3.org/2001/XMLSchema" xmlns:p="http://schemas.microsoft.com/office/2006/metadata/properties" xmlns:ns2="db61c8e0-eab5-4c7c-adc7-4eb79cbd7f78" xmlns:ns3="cbb253ac-5ac1-4dc8-aaa4-ae36c491a202" targetNamespace="http://schemas.microsoft.com/office/2006/metadata/properties" ma:root="true" ma:fieldsID="6e65ef5d8fb5723de40385cb4c2bbcf9" ns2:_="" ns3:_="">
    <xsd:import namespace="db61c8e0-eab5-4c7c-adc7-4eb79cbd7f78"/>
    <xsd:import namespace="cbb253ac-5ac1-4dc8-aaa4-ae36c491a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1c8e0-eab5-4c7c-adc7-4eb79cbd7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ac181ec-6c34-4630-9754-a2a661e89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253ac-5ac1-4dc8-aaa4-ae36c491a2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23200-f7ea-49a8-a9ad-5a1160a82e76}" ma:internalName="TaxCatchAll" ma:showField="CatchAllData" ma:web="cbb253ac-5ac1-4dc8-aaa4-ae36c491a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4183CE-A110-4D3C-AEA9-2A192F4D734E}">
  <ds:schemaRefs>
    <ds:schemaRef ds:uri="cbb253ac-5ac1-4dc8-aaa4-ae36c491a202"/>
    <ds:schemaRef ds:uri="db61c8e0-eab5-4c7c-adc7-4eb79cbd7f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1CDC51-1E07-4822-967B-5105D90EA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61c8e0-eab5-4c7c-adc7-4eb79cbd7f78"/>
    <ds:schemaRef ds:uri="cbb253ac-5ac1-4dc8-aaa4-ae36c491a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742FF5-434B-43FF-9597-A7ADE1A6F3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440</Words>
  <Application>Microsoft Office PowerPoint</Application>
  <PresentationFormat>Widescreen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Arial,Sans-Serif</vt:lpstr>
      <vt:lpstr>Calibri</vt:lpstr>
      <vt:lpstr>Helvetica</vt:lpstr>
      <vt:lpstr>1_Office Theme</vt:lpstr>
      <vt:lpstr>Monarch In Motion </vt:lpstr>
      <vt:lpstr>Presenter</vt:lpstr>
      <vt:lpstr>Presenter </vt:lpstr>
      <vt:lpstr>Agenda</vt:lpstr>
      <vt:lpstr>The Problem</vt:lpstr>
      <vt:lpstr>The Monarch </vt:lpstr>
      <vt:lpstr>Overview</vt:lpstr>
      <vt:lpstr>Tactile Graphics on Monarch</vt:lpstr>
      <vt:lpstr>Foundational Apps</vt:lpstr>
      <vt:lpstr>What is eBraille?</vt:lpstr>
      <vt:lpstr>A New Braille File Type</vt:lpstr>
      <vt:lpstr>Advantages of eBraille</vt:lpstr>
      <vt:lpstr>Long Term</vt:lpstr>
      <vt:lpstr>SDK Apps &amp; Demos</vt:lpstr>
      <vt:lpstr>Unlocking The Possibilities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D. Jones</dc:creator>
  <cp:lastModifiedBy>Greg Stilson</cp:lastModifiedBy>
  <cp:revision>25</cp:revision>
  <dcterms:created xsi:type="dcterms:W3CDTF">2022-08-25T14:48:21Z</dcterms:created>
  <dcterms:modified xsi:type="dcterms:W3CDTF">2025-08-12T14:57:50Z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0x0101009117DCC81D95E840A6B6D9A1B38F7345</vt:lpwstr>
  </property>
  <property fmtid="{D5CDD505-2E9C-101B-9397-08002B2CF9AE}" pid="3" name="MediaServiceImageTags">
    <vt:lpwstr/>
  </property>
</Properties>
</file>