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60" r:id="rId6"/>
    <p:sldId id="261" r:id="rId7"/>
    <p:sldId id="257" r:id="rId8"/>
    <p:sldId id="259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80636-0207-406D-9FD8-BCF5B6CAC21A}" v="11" dt="2025-10-14T20:25:29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26"/>
    <p:restoredTop sz="96405"/>
  </p:normalViewPr>
  <p:slideViewPr>
    <p:cSldViewPr snapToGrid="0" snapToObjects="1" showGuides="1">
      <p:cViewPr>
        <p:scale>
          <a:sx n="100" d="100"/>
          <a:sy n="100" d="100"/>
        </p:scale>
        <p:origin x="392" y="60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B9EBB-F47A-0148-B31D-84535ADA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94622-C062-874F-A5CC-A440E03D0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6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574" y="1137917"/>
            <a:ext cx="6022420" cy="2094014"/>
          </a:xfrm>
        </p:spPr>
        <p:txBody>
          <a:bodyPr anchor="t">
            <a:normAutofit/>
          </a:bodyPr>
          <a:lstStyle>
            <a:lvl1pPr algn="r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 dirty="0"/>
              <a:t>Place TITLE </a:t>
            </a:r>
            <a:r>
              <a:rPr lang="en-US" dirty="0" err="1"/>
              <a:t>HERe.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574" y="3550899"/>
            <a:ext cx="6022419" cy="518858"/>
          </a:xfrm>
        </p:spPr>
        <p:txBody>
          <a:bodyPr>
            <a:normAutofit/>
          </a:bodyPr>
          <a:lstStyle>
            <a:lvl1pPr marL="0" indent="0" algn="r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(optional)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17BFC-168C-1383-C36D-DA80E616F1B2}"/>
              </a:ext>
            </a:extLst>
          </p:cNvPr>
          <p:cNvCxnSpPr/>
          <p:nvPr userDrawn="1"/>
        </p:nvCxnSpPr>
        <p:spPr>
          <a:xfrm>
            <a:off x="10689021" y="1137917"/>
            <a:ext cx="0" cy="57200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65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 Left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8718" y="1766145"/>
            <a:ext cx="4528856" cy="915069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98718" y="2840140"/>
            <a:ext cx="4528856" cy="58886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1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ople Photo Right 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4430" y="1766145"/>
            <a:ext cx="4528856" cy="915069"/>
          </a:xfrm>
        </p:spPr>
        <p:txBody>
          <a:bodyPr>
            <a:noAutofit/>
          </a:bodyPr>
          <a:lstStyle>
            <a:lvl1pPr algn="r">
              <a:defRPr sz="2800" b="1"/>
            </a:lvl1pPr>
          </a:lstStyle>
          <a:p>
            <a:r>
              <a:rPr lang="en-US" dirty="0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63143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64430" y="2840140"/>
            <a:ext cx="4528856" cy="58886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 algn="r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0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385324-0E32-1B07-18DA-3A54DF7054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927" y="1543948"/>
            <a:ext cx="8034528" cy="779589"/>
          </a:xfrm>
        </p:spPr>
        <p:txBody>
          <a:bodyPr anchor="t">
            <a:normAutofit/>
          </a:bodyPr>
          <a:lstStyle>
            <a:lvl1pPr algn="l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 dirty="0"/>
              <a:t>Closing slide.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138EA30-E17F-9D83-E6BF-93A423E4EF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927" y="2323537"/>
            <a:ext cx="8034528" cy="518858"/>
          </a:xfrm>
        </p:spPr>
        <p:txBody>
          <a:bodyPr>
            <a:normAutofit/>
          </a:bodyPr>
          <a:lstStyle>
            <a:lvl1pPr marL="0" indent="0" algn="l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presentation (optional)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37EFE-7F1F-FDBA-3498-36F379FC0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927" y="4015606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Slide lef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subtitle on transition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E7718-8A3E-4A24-727A-44CCAAFAC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ransition Slide righ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subtitle on transition slide.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25BC-7B1E-3C1B-6358-F7C08BD2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4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CE9F-C492-4A36-8032-BDA586182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175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1318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 dirty="0"/>
              <a:t>Click to add full page photo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67722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335116-AA61-48FC-AE89-8E15FFADD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3623811-8EFD-5E48-99DB-15C7655A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E185C7-ADE2-D64E-992F-8DF9C83736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5229" y="1607040"/>
            <a:ext cx="4909457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48217-044D-E11F-FDA8-1D2BCE27D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B35446-87DF-0C07-8B8A-59E55B4BC59D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2148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87374B-093F-4933-ADED-952303714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44179"/>
          </a:xfrm>
        </p:spPr>
        <p:txBody>
          <a:bodyPr/>
          <a:lstStyle/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B22B1-853A-6913-1DAA-2CE73A7E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7040"/>
            <a:ext cx="3189514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B3A213-4E3E-8085-382C-710A3279DB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1243" y="1607037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90BBF75-D7E1-6BF4-9365-319E3479866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64285" y="1607038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DA8F6-11D4-771D-8D96-50BB0071E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CC122-B8AB-1E90-D88E-866A376C33C5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5063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2144" y="741641"/>
            <a:ext cx="5587746" cy="573659"/>
          </a:xfrm>
        </p:spPr>
        <p:txBody>
          <a:bodyPr>
            <a:noAutofit/>
          </a:bodyPr>
          <a:lstStyle>
            <a:lvl1pPr>
              <a:defRPr sz="3800" b="1"/>
            </a:lvl1pPr>
          </a:lstStyle>
          <a:p>
            <a:r>
              <a:rPr lang="en-US" dirty="0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941" y="741642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04733"/>
            <a:ext cx="5587746" cy="361272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31647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762" y="777449"/>
            <a:ext cx="5587746" cy="573659"/>
          </a:xfrm>
        </p:spPr>
        <p:txBody>
          <a:bodyPr>
            <a:noAutofit/>
          </a:bodyPr>
          <a:lstStyle>
            <a:lvl1pPr algn="r">
              <a:defRPr sz="3800" b="1"/>
            </a:lvl1pPr>
          </a:lstStyle>
          <a:p>
            <a:r>
              <a:rPr lang="en-US" dirty="0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29759" y="777449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762" y="1640541"/>
            <a:ext cx="5587746" cy="3612726"/>
          </a:xfrm>
        </p:spPr>
        <p:txBody>
          <a:bodyPr>
            <a:normAutofit/>
          </a:bodyPr>
          <a:lstStyle>
            <a:lvl1pPr algn="r">
              <a:defRPr sz="2600"/>
            </a:lvl1pPr>
            <a:lvl2pPr algn="r">
              <a:defRPr sz="2600"/>
            </a:lvl2pPr>
            <a:lvl3pPr algn="r"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92713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C6617-D2E5-5B4D-9F87-40E8B531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6536-045E-DC4D-BC2D-AE7ADCF2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32E42-3F79-344B-B9F5-44B08F43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ADEA-530E-7F42-B7F3-C65A56F3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9AB133FE-E6F7-EC46-8519-564ACF3093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61" r:id="rId3"/>
    <p:sldLayoutId id="2147483650" r:id="rId4"/>
    <p:sldLayoutId id="2147483667" r:id="rId5"/>
    <p:sldLayoutId id="2147483654" r:id="rId6"/>
    <p:sldLayoutId id="2147483657" r:id="rId7"/>
    <p:sldLayoutId id="2147483662" r:id="rId8"/>
    <p:sldLayoutId id="2147483663" r:id="rId9"/>
    <p:sldLayoutId id="2147483664" r:id="rId10"/>
    <p:sldLayoutId id="2147483668" r:id="rId11"/>
    <p:sldLayoutId id="214748365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3BDB-07B9-745F-D27C-B156F5AE5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0574" y="702840"/>
            <a:ext cx="6022420" cy="2094014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APH annual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0080F-AF76-E114-C8CB-C848AD054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pic>
        <p:nvPicPr>
          <p:cNvPr id="7" name="Picture 6" descr="Annual Meeting Thrive theme logo">
            <a:extLst>
              <a:ext uri="{FF2B5EF4-FFF2-40B4-BE49-F238E27FC236}">
                <a16:creationId xmlns:a16="http://schemas.microsoft.com/office/drawing/2014/main" id="{6D050A5F-4A69-DFF8-5B7C-5639D938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3718" y="4162522"/>
            <a:ext cx="2469275" cy="24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1D88-19E5-8233-D939-8AD7FDD46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President’s address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6FBE3-6A78-FD7E-9BF3-F6FDDC6DF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Craig Meador</a:t>
            </a:r>
          </a:p>
        </p:txBody>
      </p:sp>
    </p:spTree>
    <p:extLst>
      <p:ext uri="{BB962C8B-B14F-4D97-AF65-F5344CB8AC3E}">
        <p14:creationId xmlns:p14="http://schemas.microsoft.com/office/powerpoint/2010/main" val="64522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991C-524F-C68E-2B7A-6259A95CD6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APH scholars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EBCEC-2BB2-6424-9FB3-C59E5F628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Leanne Grillot</a:t>
            </a:r>
          </a:p>
        </p:txBody>
      </p:sp>
    </p:spTree>
    <p:extLst>
      <p:ext uri="{BB962C8B-B14F-4D97-AF65-F5344CB8AC3E}">
        <p14:creationId xmlns:p14="http://schemas.microsoft.com/office/powerpoint/2010/main" val="126931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D59E-95A1-5F92-6166-271129BBB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APH 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359CE-CE50-D5B8-6477-BD0654773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Craig Meador</a:t>
            </a:r>
          </a:p>
        </p:txBody>
      </p:sp>
    </p:spTree>
    <p:extLst>
      <p:ext uri="{BB962C8B-B14F-4D97-AF65-F5344CB8AC3E}">
        <p14:creationId xmlns:p14="http://schemas.microsoft.com/office/powerpoint/2010/main" val="186114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37E8C-B4FC-1074-0A8D-9CBD7E58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94" y="2142456"/>
            <a:ext cx="4528856" cy="91506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4"/>
                </a:solidFill>
              </a:rPr>
              <a:t>2025 Louis Award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Cleanlogic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Accepted by </a:t>
            </a:r>
            <a:br>
              <a:rPr lang="en-US" sz="3600" dirty="0"/>
            </a:br>
            <a:r>
              <a:rPr lang="en-US" sz="3600" dirty="0"/>
              <a:t>Isaac Shapiro</a:t>
            </a:r>
          </a:p>
        </p:txBody>
      </p:sp>
      <p:pic>
        <p:nvPicPr>
          <p:cNvPr id="5" name="Picture Placeholder 4" descr="Louis award with a bust of Louis on a wooden base with a bronze plate attached with print and braille. Has APH logo mark then the words below: Louis Award &#10;Cleanlogic &#10;2025">
            <a:extLst>
              <a:ext uri="{FF2B5EF4-FFF2-40B4-BE49-F238E27FC236}">
                <a16:creationId xmlns:a16="http://schemas.microsoft.com/office/drawing/2014/main" id="{25A86782-361F-D55A-A41E-4D20D2747C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312" r="253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486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1CF8-FAA8-E3E4-963D-E6E52091B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45F44-B443-670C-16B3-C0EB6608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19" y="2385578"/>
            <a:ext cx="6390168" cy="91506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4"/>
                </a:solidFill>
              </a:rPr>
              <a:t>2025 Horizon Award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Ray Kurzweil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Accepted by </a:t>
            </a:r>
            <a:br>
              <a:rPr lang="en-US" sz="3600" dirty="0"/>
            </a:br>
            <a:r>
              <a:rPr lang="en-US" sz="3600" dirty="0"/>
              <a:t>Mark Riccobono, NFB</a:t>
            </a:r>
          </a:p>
        </p:txBody>
      </p:sp>
      <p:pic>
        <p:nvPicPr>
          <p:cNvPr id="5" name="Picture Placeholder 4" descr="Horizon Award with a silver and gold metal globe on a wooden base with a bronze plate attached with braille.">
            <a:extLst>
              <a:ext uri="{FF2B5EF4-FFF2-40B4-BE49-F238E27FC236}">
                <a16:creationId xmlns:a16="http://schemas.microsoft.com/office/drawing/2014/main" id="{717CF337-2DBF-041F-CFD2-2530805851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318" r="25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251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BDA99-DA18-562F-0190-D426983C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059B-2339-C0AE-17A4-DA355372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42" y="2282339"/>
            <a:ext cx="5995844" cy="91506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4"/>
                </a:solidFill>
              </a:rPr>
              <a:t>2025 Navigator Award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VisionServe Alliance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Accepted by </a:t>
            </a:r>
            <a:br>
              <a:rPr lang="en-US" sz="3600" dirty="0"/>
            </a:br>
            <a:r>
              <a:rPr lang="en-US" sz="3600" dirty="0"/>
              <a:t>Lee </a:t>
            </a:r>
            <a:r>
              <a:rPr lang="en-US" sz="3600" dirty="0" err="1"/>
              <a:t>Nasehi</a:t>
            </a:r>
            <a:endParaRPr lang="en-US" sz="3600" dirty="0"/>
          </a:p>
        </p:txBody>
      </p:sp>
      <p:pic>
        <p:nvPicPr>
          <p:cNvPr id="5" name="Picture Placeholder 4" descr="Navigator Award with a glass sculpure and laser-engraved APH logo mark with the words:&#10;Navigator Award&#10;presented to&#10;VisionServe Alliance&#10;2025&#10;the base has a bronze plate attached with braille.">
            <a:extLst>
              <a:ext uri="{FF2B5EF4-FFF2-40B4-BE49-F238E27FC236}">
                <a16:creationId xmlns:a16="http://schemas.microsoft.com/office/drawing/2014/main" id="{1DAB25FB-6294-9F1A-B8B9-BCB6BF9F7E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312" r="253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44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0C3B-C394-88AF-8C3C-CB5A11DE5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89BF-927C-23C1-4A05-9DCA72F11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14" y="2599990"/>
            <a:ext cx="6293556" cy="91506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4"/>
                </a:solidFill>
              </a:rPr>
              <a:t>2025 Wings of Freedom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Dr. William Wiener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Placeholder 4" descr="Wings of Freedom Award with glass wings on a wooden base witha. silver plate attached with braille.">
            <a:extLst>
              <a:ext uri="{FF2B5EF4-FFF2-40B4-BE49-F238E27FC236}">
                <a16:creationId xmlns:a16="http://schemas.microsoft.com/office/drawing/2014/main" id="{B820BDC2-FA7B-8172-BCD7-68C6C1D36D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310" r="25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2623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F3ED-B5E5-39ED-E2AF-6C5E69EFA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5" y="2210892"/>
            <a:ext cx="8810069" cy="65766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E7386-14F5-EC01-E0A8-B7AAF8AD6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0845" y="3429000"/>
            <a:ext cx="8810069" cy="1498600"/>
          </a:xfrm>
        </p:spPr>
        <p:txBody>
          <a:bodyPr/>
          <a:lstStyle/>
          <a:p>
            <a:r>
              <a:rPr lang="en-US" dirty="0"/>
              <a:t>Please join us for plentiful appetizers and cocktails immediately following in the Foyer and Salon VI. </a:t>
            </a:r>
          </a:p>
        </p:txBody>
      </p:sp>
    </p:spTree>
    <p:extLst>
      <p:ext uri="{BB962C8B-B14F-4D97-AF65-F5344CB8AC3E}">
        <p14:creationId xmlns:p14="http://schemas.microsoft.com/office/powerpoint/2010/main" val="1869759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H">
      <a:dk1>
        <a:srgbClr val="000000"/>
      </a:dk1>
      <a:lt1>
        <a:srgbClr val="FFFFFF"/>
      </a:lt1>
      <a:dk2>
        <a:srgbClr val="5B6670"/>
      </a:dk2>
      <a:lt2>
        <a:srgbClr val="FFFFFF"/>
      </a:lt2>
      <a:accent1>
        <a:srgbClr val="E33E60"/>
      </a:accent1>
      <a:accent2>
        <a:srgbClr val="5CA0A7"/>
      </a:accent2>
      <a:accent3>
        <a:srgbClr val="FE9600"/>
      </a:accent3>
      <a:accent4>
        <a:srgbClr val="713F71"/>
      </a:accent4>
      <a:accent5>
        <a:srgbClr val="5B6670"/>
      </a:accent5>
      <a:accent6>
        <a:srgbClr val="E6365F"/>
      </a:accent6>
      <a:hlink>
        <a:srgbClr val="E92C5E"/>
      </a:hlink>
      <a:folHlink>
        <a:srgbClr val="57A1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2022-template - Copy.pptx" id="{BAC01CD9-183C-4D04-A439-3F7B93598B6C}" vid="{23435B55-B02A-4314-ABD2-3B254ECDE0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17DCC81D95E840A6B6D9A1B38F7345" ma:contentTypeVersion="18" ma:contentTypeDescription="Create a new document." ma:contentTypeScope="" ma:versionID="5805a5a3eae5053ba8bcc3f508ef1cd0">
  <xsd:schema xmlns:xsd="http://www.w3.org/2001/XMLSchema" xmlns:xs="http://www.w3.org/2001/XMLSchema" xmlns:p="http://schemas.microsoft.com/office/2006/metadata/properties" xmlns:ns2="db61c8e0-eab5-4c7c-adc7-4eb79cbd7f78" xmlns:ns3="cbb253ac-5ac1-4dc8-aaa4-ae36c491a202" targetNamespace="http://schemas.microsoft.com/office/2006/metadata/properties" ma:root="true" ma:fieldsID="6e65ef5d8fb5723de40385cb4c2bbcf9" ns2:_="" ns3:_="">
    <xsd:import namespace="db61c8e0-eab5-4c7c-adc7-4eb79cbd7f78"/>
    <xsd:import namespace="cbb253ac-5ac1-4dc8-aaa4-ae36c491a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1c8e0-eab5-4c7c-adc7-4eb79cbd7f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ac181ec-6c34-4630-9754-a2a661e89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253ac-5ac1-4dc8-aaa4-ae36c491a2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23200-f7ea-49a8-a9ad-5a1160a82e76}" ma:internalName="TaxCatchAll" ma:showField="CatchAllData" ma:web="cbb253ac-5ac1-4dc8-aaa4-ae36c491a2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61c8e0-eab5-4c7c-adc7-4eb79cbd7f78">
      <Terms xmlns="http://schemas.microsoft.com/office/infopath/2007/PartnerControls"/>
    </lcf76f155ced4ddcb4097134ff3c332f>
    <TaxCatchAll xmlns="cbb253ac-5ac1-4dc8-aaa4-ae36c491a202" xsi:nil="true"/>
  </documentManagement>
</p:properties>
</file>

<file path=customXml/itemProps1.xml><?xml version="1.0" encoding="utf-8"?>
<ds:datastoreItem xmlns:ds="http://schemas.openxmlformats.org/officeDocument/2006/customXml" ds:itemID="{5AD85306-2E95-4894-B714-2FA13780B5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61c8e0-eab5-4c7c-adc7-4eb79cbd7f78"/>
    <ds:schemaRef ds:uri="cbb253ac-5ac1-4dc8-aaa4-ae36c491a2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792D2B-1CD9-4FDE-8705-C5082D4DDF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3AE086-89A7-43D0-90E6-34570BC4126A}">
  <ds:schemaRefs>
    <ds:schemaRef ds:uri="http://schemas.microsoft.com/office/2006/metadata/properties"/>
    <ds:schemaRef ds:uri="http://schemas.microsoft.com/office/infopath/2007/PartnerControls"/>
    <ds:schemaRef ds:uri="db61c8e0-eab5-4c7c-adc7-4eb79cbd7f78"/>
    <ds:schemaRef ds:uri="cbb253ac-5ac1-4dc8-aaa4-ae36c491a2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1692</TotalTime>
  <Words>92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Welcome  APH annual meeting</vt:lpstr>
      <vt:lpstr>President’s address</vt:lpstr>
      <vt:lpstr>APH scholars</vt:lpstr>
      <vt:lpstr>APH Awards</vt:lpstr>
      <vt:lpstr>2025 Louis Award  Cleanlogic  Accepted by  Isaac Shapiro</vt:lpstr>
      <vt:lpstr>2025 Horizon Award  Ray Kurzweil  Accepted by  Mark Riccobono, NFB</vt:lpstr>
      <vt:lpstr>2025 Navigator Award  VisionServe Alliance  Accepted by  Lee Nasehi</vt:lpstr>
      <vt:lpstr>2025 Wings of Freedom   Dr. William Wiener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D. Jones</dc:creator>
  <cp:lastModifiedBy>Stephanie Lancaster</cp:lastModifiedBy>
  <cp:revision>39</cp:revision>
  <dcterms:created xsi:type="dcterms:W3CDTF">2022-08-25T14:48:21Z</dcterms:created>
  <dcterms:modified xsi:type="dcterms:W3CDTF">2025-10-15T13:36:07Z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0x0101009117DCC81D95E840A6B6D9A1B38F7345</vt:lpwstr>
  </property>
</Properties>
</file>