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0" r:id="rId5"/>
  </p:sldMasterIdLst>
  <p:notesMasterIdLst>
    <p:notesMasterId r:id="rId70"/>
  </p:notesMasterIdLst>
  <p:sldIdLst>
    <p:sldId id="256" r:id="rId6"/>
    <p:sldId id="257" r:id="rId7"/>
    <p:sldId id="260" r:id="rId8"/>
    <p:sldId id="261" r:id="rId9"/>
    <p:sldId id="262" r:id="rId10"/>
    <p:sldId id="263" r:id="rId11"/>
    <p:sldId id="264" r:id="rId12"/>
    <p:sldId id="266" r:id="rId13"/>
    <p:sldId id="267" r:id="rId14"/>
    <p:sldId id="268" r:id="rId15"/>
    <p:sldId id="290" r:id="rId16"/>
    <p:sldId id="258" r:id="rId17"/>
    <p:sldId id="269" r:id="rId18"/>
    <p:sldId id="270" r:id="rId19"/>
    <p:sldId id="271" r:id="rId20"/>
    <p:sldId id="272" r:id="rId21"/>
    <p:sldId id="273" r:id="rId22"/>
    <p:sldId id="274" r:id="rId23"/>
    <p:sldId id="275" r:id="rId24"/>
    <p:sldId id="276" r:id="rId25"/>
    <p:sldId id="277" r:id="rId26"/>
    <p:sldId id="279" r:id="rId27"/>
    <p:sldId id="280" r:id="rId28"/>
    <p:sldId id="281" r:id="rId29"/>
    <p:sldId id="282" r:id="rId30"/>
    <p:sldId id="283" r:id="rId31"/>
    <p:sldId id="284" r:id="rId32"/>
    <p:sldId id="291" r:id="rId33"/>
    <p:sldId id="285" r:id="rId34"/>
    <p:sldId id="293" r:id="rId35"/>
    <p:sldId id="294" r:id="rId36"/>
    <p:sldId id="295" r:id="rId37"/>
    <p:sldId id="296" r:id="rId38"/>
    <p:sldId id="302" r:id="rId39"/>
    <p:sldId id="303" r:id="rId40"/>
    <p:sldId id="304" r:id="rId41"/>
    <p:sldId id="297" r:id="rId42"/>
    <p:sldId id="298" r:id="rId43"/>
    <p:sldId id="299"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292" r:id="rId63"/>
    <p:sldId id="286" r:id="rId64"/>
    <p:sldId id="287" r:id="rId65"/>
    <p:sldId id="289" r:id="rId66"/>
    <p:sldId id="288" r:id="rId67"/>
    <p:sldId id="323" r:id="rId68"/>
    <p:sldId id="324"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21" autoAdjust="0"/>
    <p:restoredTop sz="93962" autoAdjust="0"/>
  </p:normalViewPr>
  <p:slideViewPr>
    <p:cSldViewPr snapToGrid="0" snapToObjects="1" showGuides="1">
      <p:cViewPr>
        <p:scale>
          <a:sx n="130" d="100"/>
          <a:sy n="130" d="100"/>
        </p:scale>
        <p:origin x="1792" y="1312"/>
      </p:cViewPr>
      <p:guideLst>
        <p:guide orient="horz" pos="2184"/>
        <p:guide pos="3840"/>
      </p:guideLst>
    </p:cSldViewPr>
  </p:slideViewPr>
  <p:outlineViewPr>
    <p:cViewPr>
      <p:scale>
        <a:sx n="33" d="100"/>
        <a:sy n="33" d="100"/>
      </p:scale>
      <p:origin x="0" y="-139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Campbell" userId="f31513db-71a4-4408-aede-bddf0fd5b9fc" providerId="ADAL" clId="{E3EC897F-2A1A-4F0E-9732-7F190DBD3F25}"/>
    <pc:docChg chg="addSld modSld addMainMaster">
      <pc:chgData name="Amy Campbell" userId="f31513db-71a4-4408-aede-bddf0fd5b9fc" providerId="ADAL" clId="{E3EC897F-2A1A-4F0E-9732-7F190DBD3F25}" dt="2025-10-06T17:29:51.850" v="1"/>
      <pc:docMkLst>
        <pc:docMk/>
      </pc:docMkLst>
      <pc:sldChg chg="add">
        <pc:chgData name="Amy Campbell" userId="f31513db-71a4-4408-aede-bddf0fd5b9fc" providerId="ADAL" clId="{E3EC897F-2A1A-4F0E-9732-7F190DBD3F25}" dt="2025-10-06T17:29:51.850" v="1"/>
        <pc:sldMkLst>
          <pc:docMk/>
          <pc:sldMk cId="345568743" sldId="323"/>
        </pc:sldMkLst>
      </pc:sldChg>
      <pc:sldMasterChg chg="add addSldLayout">
        <pc:chgData name="Amy Campbell" userId="f31513db-71a4-4408-aede-bddf0fd5b9fc" providerId="ADAL" clId="{E3EC897F-2A1A-4F0E-9732-7F190DBD3F25}" dt="2025-10-06T17:29:51.848" v="0" actId="27028"/>
        <pc:sldMasterMkLst>
          <pc:docMk/>
          <pc:sldMasterMk cId="869091061" sldId="2147483670"/>
        </pc:sldMasterMkLst>
        <pc:sldLayoutChg chg="add">
          <pc:chgData name="Amy Campbell" userId="f31513db-71a4-4408-aede-bddf0fd5b9fc" providerId="ADAL" clId="{E3EC897F-2A1A-4F0E-9732-7F190DBD3F25}" dt="2025-10-06T17:29:51.848" v="0" actId="27028"/>
          <pc:sldLayoutMkLst>
            <pc:docMk/>
            <pc:sldMasterMk cId="869091061" sldId="2147483670"/>
            <pc:sldLayoutMk cId="3151442960" sldId="2147483676"/>
          </pc:sldLayoutMkLst>
        </pc:sldLayoutChg>
      </pc:sldMasterChg>
    </pc:docChg>
  </pc:docChgLst>
  <pc:docChgLst>
    <pc:chgData name="Daniel Loy" userId="S::dloy@aph.org::428fa840-ddd5-4aef-935c-de8d94da1bb0" providerId="AD" clId="Web-{F962FF2E-D001-BE3C-90FD-D319C3D014BE}"/>
    <pc:docChg chg="modSld">
      <pc:chgData name="Daniel Loy" userId="S::dloy@aph.org::428fa840-ddd5-4aef-935c-de8d94da1bb0" providerId="AD" clId="Web-{F962FF2E-D001-BE3C-90FD-D319C3D014BE}" dt="2025-09-24T16:09:46.845" v="10" actId="20577"/>
      <pc:docMkLst>
        <pc:docMk/>
      </pc:docMkLst>
      <pc:sldChg chg="modSp">
        <pc:chgData name="Daniel Loy" userId="S::dloy@aph.org::428fa840-ddd5-4aef-935c-de8d94da1bb0" providerId="AD" clId="Web-{F962FF2E-D001-BE3C-90FD-D319C3D014BE}" dt="2025-09-24T16:09:46.845" v="10" actId="20577"/>
        <pc:sldMkLst>
          <pc:docMk/>
          <pc:sldMk cId="0" sldId="274"/>
        </pc:sldMkLst>
        <pc:spChg chg="mod">
          <ac:chgData name="Daniel Loy" userId="S::dloy@aph.org::428fa840-ddd5-4aef-935c-de8d94da1bb0" providerId="AD" clId="Web-{F962FF2E-D001-BE3C-90FD-D319C3D014BE}" dt="2025-09-24T16:09:46.845" v="10" actId="20577"/>
          <ac:spMkLst>
            <pc:docMk/>
            <pc:sldMk cId="0" sldId="27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B9EBB-F47A-0148-B31D-84535ADA0839}" type="datetimeFigureOut">
              <a:rPr lang="en-US" smtClean="0"/>
              <a:t>10/7/25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4622-C062-874F-A5CC-A440E03D0E03}" type="slidenum">
              <a:rPr lang="en-US" smtClean="0"/>
              <a:t>‹#›</a:t>
            </a:fld>
            <a:endParaRPr lang="en-US"/>
          </a:p>
        </p:txBody>
      </p:sp>
    </p:spTree>
    <p:extLst>
      <p:ext uri="{BB962C8B-B14F-4D97-AF65-F5344CB8AC3E}">
        <p14:creationId xmlns:p14="http://schemas.microsoft.com/office/powerpoint/2010/main" val="174346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4622-C062-874F-A5CC-A440E03D0E03}" type="slidenum">
              <a:rPr lang="en-US" smtClean="0"/>
              <a:t>8</a:t>
            </a:fld>
            <a:endParaRPr lang="en-US"/>
          </a:p>
        </p:txBody>
      </p:sp>
    </p:spTree>
    <p:extLst>
      <p:ext uri="{BB962C8B-B14F-4D97-AF65-F5344CB8AC3E}">
        <p14:creationId xmlns:p14="http://schemas.microsoft.com/office/powerpoint/2010/main" val="267340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a:t>
            </a:r>
          </a:p>
        </p:txBody>
      </p:sp>
      <p:sp>
        <p:nvSpPr>
          <p:cNvPr id="4" name="Slide Number Placeholder 3"/>
          <p:cNvSpPr>
            <a:spLocks noGrp="1"/>
          </p:cNvSpPr>
          <p:nvPr>
            <p:ph type="sldNum" sz="quarter" idx="5"/>
          </p:nvPr>
        </p:nvSpPr>
        <p:spPr/>
        <p:txBody>
          <a:bodyPr/>
          <a:lstStyle/>
          <a:p>
            <a:fld id="{09E22C67-95A5-4824-B4EF-E0DA4FFAE19A}" type="slidenum">
              <a:rPr lang="en-US" smtClean="0"/>
              <a:t>63</a:t>
            </a:fld>
            <a:endParaRPr lang="en-US"/>
          </a:p>
        </p:txBody>
      </p:sp>
    </p:spTree>
    <p:extLst>
      <p:ext uri="{BB962C8B-B14F-4D97-AF65-F5344CB8AC3E}">
        <p14:creationId xmlns:p14="http://schemas.microsoft.com/office/powerpoint/2010/main" val="2962636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4130574" y="1137917"/>
            <a:ext cx="6022420" cy="2094014"/>
          </a:xfrm>
        </p:spPr>
        <p:txBody>
          <a:bodyPr anchor="t">
            <a:normAutofit/>
          </a:bodyPr>
          <a:lstStyle>
            <a:lvl1pPr algn="r">
              <a:defRPr sz="4800" b="1" cap="all" spc="250" baseline="0">
                <a:latin typeface="Helvetica" pitchFamily="2" charset="0"/>
              </a:defRPr>
            </a:lvl1pPr>
          </a:lstStyle>
          <a:p>
            <a:r>
              <a:rPr lang="en-US" dirty="0"/>
              <a:t>Place TITLE </a:t>
            </a:r>
            <a:r>
              <a:rPr lang="en-US" dirty="0" err="1"/>
              <a:t>HERe.</a:t>
            </a:r>
            <a:endParaRPr lang="en-US" dirty="0"/>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4130574" y="3550899"/>
            <a:ext cx="6022419" cy="518858"/>
          </a:xfrm>
        </p:spPr>
        <p:txBody>
          <a:bodyPr>
            <a:normAutofit/>
          </a:bodyPr>
          <a:lstStyle>
            <a:lvl1pPr marL="0" indent="0" algn="r">
              <a:buNone/>
              <a:defRPr sz="3000" spc="150" baseline="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(optional)</a:t>
            </a:r>
          </a:p>
        </p:txBody>
      </p:sp>
      <p:cxnSp>
        <p:nvCxnSpPr>
          <p:cNvPr id="6" name="Straight Connector 5">
            <a:extLst>
              <a:ext uri="{FF2B5EF4-FFF2-40B4-BE49-F238E27FC236}">
                <a16:creationId xmlns:a16="http://schemas.microsoft.com/office/drawing/2014/main" id="{83A17BFC-168C-1383-C36D-DA80E616F1B2}"/>
              </a:ext>
            </a:extLst>
          </p:cNvPr>
          <p:cNvCxnSpPr/>
          <p:nvPr userDrawn="1"/>
        </p:nvCxnSpPr>
        <p:spPr>
          <a:xfrm>
            <a:off x="10689021" y="1137917"/>
            <a:ext cx="0" cy="572008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657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eople Photo Left+job title Full Siz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5398718" y="1766145"/>
            <a:ext cx="4528856" cy="915069"/>
          </a:xfrm>
        </p:spPr>
        <p:txBody>
          <a:bodyPr>
            <a:noAutofit/>
          </a:bodyPr>
          <a:lstStyle>
            <a:lvl1pPr>
              <a:defRPr sz="2800" b="1"/>
            </a:lvl1pPr>
          </a:lstStyle>
          <a:p>
            <a:r>
              <a:rPr lang="en-US" dirty="0"/>
              <a:t>Title Helvetica 28 pt.</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
        <p:nvSpPr>
          <p:cNvPr id="7" name="Picture Placeholder 3">
            <a:extLst>
              <a:ext uri="{FF2B5EF4-FFF2-40B4-BE49-F238E27FC236}">
                <a16:creationId xmlns:a16="http://schemas.microsoft.com/office/drawing/2014/main" id="{5380EDDB-AA81-040C-C512-5DD55D26CA5B}"/>
              </a:ext>
            </a:extLst>
          </p:cNvPr>
          <p:cNvSpPr>
            <a:spLocks noGrp="1"/>
          </p:cNvSpPr>
          <p:nvPr>
            <p:ph type="pic" sz="quarter" idx="15"/>
          </p:nvPr>
        </p:nvSpPr>
        <p:spPr>
          <a:xfrm>
            <a:off x="-1" y="0"/>
            <a:ext cx="4528857" cy="6115050"/>
          </a:xfrm>
        </p:spPr>
        <p:txBody>
          <a:bodyPr>
            <a:normAutofit/>
          </a:bodyPr>
          <a:lstStyle>
            <a:lvl1pPr marL="0" indent="0">
              <a:buNone/>
              <a:defRPr sz="2000">
                <a:solidFill>
                  <a:schemeClr val="accent1"/>
                </a:solidFill>
              </a:defRPr>
            </a:lvl1pPr>
          </a:lstStyle>
          <a:p>
            <a:r>
              <a:rPr lang="en-US" dirty="0"/>
              <a:t>Click icon to add picture</a:t>
            </a:r>
          </a:p>
        </p:txBody>
      </p:sp>
      <p:sp>
        <p:nvSpPr>
          <p:cNvPr id="8" name="Content Placeholder 2">
            <a:extLst>
              <a:ext uri="{FF2B5EF4-FFF2-40B4-BE49-F238E27FC236}">
                <a16:creationId xmlns:a16="http://schemas.microsoft.com/office/drawing/2014/main" id="{C7F849C2-1A53-4F54-F05F-4364BE0D9DA9}"/>
              </a:ext>
            </a:extLst>
          </p:cNvPr>
          <p:cNvSpPr>
            <a:spLocks noGrp="1"/>
          </p:cNvSpPr>
          <p:nvPr>
            <p:ph idx="16"/>
          </p:nvPr>
        </p:nvSpPr>
        <p:spPr>
          <a:xfrm>
            <a:off x="5398718" y="2840140"/>
            <a:ext cx="4528856" cy="588860"/>
          </a:xfrm>
        </p:spPr>
        <p:txBody>
          <a:bodyPr>
            <a:normAutofit/>
          </a:bodyPr>
          <a:lstStyle>
            <a:lvl1pPr marL="0" indent="0">
              <a:buNone/>
              <a:defRPr sz="1800"/>
            </a:lvl1pPr>
            <a:lvl2pPr marL="457200" indent="0">
              <a:buFont typeface="Arial" panose="020B0604020202020204" pitchFamily="34" charset="0"/>
              <a:buNone/>
              <a:defRPr sz="1800"/>
            </a:lvl2pPr>
            <a:lvl3pPr>
              <a:defRPr sz="1800"/>
            </a:lvl3pPr>
            <a:lvl4pPr>
              <a:defRPr sz="3000"/>
            </a:lvl4pPr>
            <a:lvl5pPr>
              <a:defRPr sz="3000"/>
            </a:lvl5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79031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eople Photo Right +job title Full Siz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2264430" y="1766145"/>
            <a:ext cx="4528856" cy="915069"/>
          </a:xfrm>
        </p:spPr>
        <p:txBody>
          <a:bodyPr>
            <a:noAutofit/>
          </a:bodyPr>
          <a:lstStyle>
            <a:lvl1pPr algn="r">
              <a:defRPr sz="2800" b="1"/>
            </a:lvl1pPr>
          </a:lstStyle>
          <a:p>
            <a:r>
              <a:rPr lang="en-US" dirty="0"/>
              <a:t>Title Helvetica 28 pt.</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
        <p:nvSpPr>
          <p:cNvPr id="7" name="Picture Placeholder 3">
            <a:extLst>
              <a:ext uri="{FF2B5EF4-FFF2-40B4-BE49-F238E27FC236}">
                <a16:creationId xmlns:a16="http://schemas.microsoft.com/office/drawing/2014/main" id="{5380EDDB-AA81-040C-C512-5DD55D26CA5B}"/>
              </a:ext>
            </a:extLst>
          </p:cNvPr>
          <p:cNvSpPr>
            <a:spLocks noGrp="1"/>
          </p:cNvSpPr>
          <p:nvPr>
            <p:ph type="pic" sz="quarter" idx="15"/>
          </p:nvPr>
        </p:nvSpPr>
        <p:spPr>
          <a:xfrm>
            <a:off x="7663143" y="0"/>
            <a:ext cx="4528857" cy="6115050"/>
          </a:xfrm>
        </p:spPr>
        <p:txBody>
          <a:bodyPr>
            <a:normAutofit/>
          </a:bodyPr>
          <a:lstStyle>
            <a:lvl1pPr marL="0" indent="0">
              <a:buNone/>
              <a:defRPr sz="2000">
                <a:solidFill>
                  <a:schemeClr val="accent1"/>
                </a:solidFill>
              </a:defRPr>
            </a:lvl1pPr>
          </a:lstStyle>
          <a:p>
            <a:r>
              <a:rPr lang="en-US" dirty="0"/>
              <a:t>Click icon to add picture</a:t>
            </a:r>
          </a:p>
        </p:txBody>
      </p:sp>
      <p:sp>
        <p:nvSpPr>
          <p:cNvPr id="8" name="Content Placeholder 2">
            <a:extLst>
              <a:ext uri="{FF2B5EF4-FFF2-40B4-BE49-F238E27FC236}">
                <a16:creationId xmlns:a16="http://schemas.microsoft.com/office/drawing/2014/main" id="{C7F849C2-1A53-4F54-F05F-4364BE0D9DA9}"/>
              </a:ext>
            </a:extLst>
          </p:cNvPr>
          <p:cNvSpPr>
            <a:spLocks noGrp="1"/>
          </p:cNvSpPr>
          <p:nvPr>
            <p:ph idx="16"/>
          </p:nvPr>
        </p:nvSpPr>
        <p:spPr>
          <a:xfrm>
            <a:off x="2264430" y="2840140"/>
            <a:ext cx="4528856" cy="588860"/>
          </a:xfrm>
        </p:spPr>
        <p:txBody>
          <a:bodyPr>
            <a:normAutofit/>
          </a:bodyPr>
          <a:lstStyle>
            <a:lvl1pPr marL="0" indent="0" algn="r">
              <a:buNone/>
              <a:defRPr sz="1800"/>
            </a:lvl1pPr>
            <a:lvl2pPr marL="457200" indent="0" algn="r">
              <a:buFont typeface="Arial" panose="020B0604020202020204" pitchFamily="34" charset="0"/>
              <a:buNone/>
              <a:defRPr sz="1800"/>
            </a:lvl2pPr>
            <a:lvl3pPr>
              <a:defRPr sz="1800"/>
            </a:lvl3pPr>
            <a:lvl4pPr>
              <a:defRPr sz="3000"/>
            </a:lvl4pPr>
            <a:lvl5pPr>
              <a:defRPr sz="3000"/>
            </a:lvl5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15280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385324-0E32-1B07-18DA-3A54DF705438}"/>
              </a:ext>
            </a:extLst>
          </p:cNvPr>
          <p:cNvSpPr>
            <a:spLocks noGrp="1"/>
          </p:cNvSpPr>
          <p:nvPr>
            <p:ph type="ctrTitle" hasCustomPrompt="1"/>
          </p:nvPr>
        </p:nvSpPr>
        <p:spPr>
          <a:xfrm>
            <a:off x="808927" y="1543948"/>
            <a:ext cx="8034528" cy="779589"/>
          </a:xfrm>
        </p:spPr>
        <p:txBody>
          <a:bodyPr anchor="t">
            <a:normAutofit/>
          </a:bodyPr>
          <a:lstStyle>
            <a:lvl1pPr algn="l">
              <a:defRPr sz="4800" b="1" cap="all" spc="250" baseline="0">
                <a:latin typeface="Helvetica" pitchFamily="2" charset="0"/>
              </a:defRPr>
            </a:lvl1pPr>
          </a:lstStyle>
          <a:p>
            <a:r>
              <a:rPr lang="en-US" dirty="0"/>
              <a:t>Closing slide.</a:t>
            </a:r>
          </a:p>
        </p:txBody>
      </p:sp>
      <p:sp>
        <p:nvSpPr>
          <p:cNvPr id="5" name="Subtitle 2">
            <a:extLst>
              <a:ext uri="{FF2B5EF4-FFF2-40B4-BE49-F238E27FC236}">
                <a16:creationId xmlns:a16="http://schemas.microsoft.com/office/drawing/2014/main" id="{8138EA30-E17F-9D83-E6BF-93A423E4EFC2}"/>
              </a:ext>
            </a:extLst>
          </p:cNvPr>
          <p:cNvSpPr>
            <a:spLocks noGrp="1"/>
          </p:cNvSpPr>
          <p:nvPr>
            <p:ph type="subTitle" idx="1" hasCustomPrompt="1"/>
          </p:nvPr>
        </p:nvSpPr>
        <p:spPr>
          <a:xfrm>
            <a:off x="808927" y="2323537"/>
            <a:ext cx="8034528" cy="518858"/>
          </a:xfrm>
        </p:spPr>
        <p:txBody>
          <a:bodyPr>
            <a:normAutofit/>
          </a:bodyPr>
          <a:lstStyle>
            <a:lvl1pPr marL="0" indent="0" algn="l">
              <a:buNone/>
              <a:defRPr sz="3000" spc="150" baseline="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 (optional)</a:t>
            </a:r>
          </a:p>
        </p:txBody>
      </p:sp>
      <p:pic>
        <p:nvPicPr>
          <p:cNvPr id="10" name="Picture 9">
            <a:extLst>
              <a:ext uri="{FF2B5EF4-FFF2-40B4-BE49-F238E27FC236}">
                <a16:creationId xmlns:a16="http://schemas.microsoft.com/office/drawing/2014/main" id="{E0B37EFE-7F1F-FDBA-3498-36F379FC0503}"/>
              </a:ext>
            </a:extLst>
          </p:cNvPr>
          <p:cNvPicPr>
            <a:picLocks noChangeAspect="1"/>
          </p:cNvPicPr>
          <p:nvPr userDrawn="1"/>
        </p:nvPicPr>
        <p:blipFill>
          <a:blip r:embed="rId3"/>
          <a:stretch>
            <a:fillRect/>
          </a:stretch>
        </p:blipFill>
        <p:spPr>
          <a:xfrm>
            <a:off x="808927" y="4015606"/>
            <a:ext cx="2193020" cy="950771"/>
          </a:xfrm>
          <a:prstGeom prst="rect">
            <a:avLst/>
          </a:prstGeom>
        </p:spPr>
      </p:pic>
    </p:spTree>
    <p:extLst>
      <p:ext uri="{BB962C8B-B14F-4D97-AF65-F5344CB8AC3E}">
        <p14:creationId xmlns:p14="http://schemas.microsoft.com/office/powerpoint/2010/main" val="420102656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Content 2">
    <p:bg>
      <p:bgPr>
        <a:blipFill>
          <a:blip r:embed="rId2"/>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7BAC425E-BF59-5353-DCB1-6FBEA6CF748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4">
            <a:extLst>
              <a:ext uri="{FF2B5EF4-FFF2-40B4-BE49-F238E27FC236}">
                <a16:creationId xmlns:a16="http://schemas.microsoft.com/office/drawing/2014/main" id="{2596C453-7B12-ABA4-64E1-F2428F894039}"/>
              </a:ext>
            </a:extLst>
          </p:cNvPr>
          <p:cNvSpPr txBox="1">
            <a:spLocks noGrp="1"/>
          </p:cNvSpPr>
          <p:nvPr>
            <p:ph idx="4294967295"/>
          </p:nvPr>
        </p:nvSpPr>
        <p:spPr>
          <a:xfrm>
            <a:off x="838203" y="1607039"/>
            <a:ext cx="4909459" cy="3931609"/>
          </a:xfrm>
        </p:spPr>
        <p:txBody>
          <a:bodyPr/>
          <a:lstStyle>
            <a:lvl1pPr>
              <a:defRPr/>
            </a:lvl1pPr>
          </a:lstStyle>
          <a:p>
            <a:pPr lvl="0"/>
            <a:r>
              <a:rPr lang="en-US"/>
              <a:t>Click to edit Master text styles</a:t>
            </a:r>
          </a:p>
        </p:txBody>
      </p:sp>
      <p:sp>
        <p:nvSpPr>
          <p:cNvPr id="4" name="Content Placeholder 4">
            <a:extLst>
              <a:ext uri="{FF2B5EF4-FFF2-40B4-BE49-F238E27FC236}">
                <a16:creationId xmlns:a16="http://schemas.microsoft.com/office/drawing/2014/main" id="{B1FB529E-A1FF-ED3C-5A5C-3AACB19AEED1}"/>
              </a:ext>
            </a:extLst>
          </p:cNvPr>
          <p:cNvSpPr txBox="1">
            <a:spLocks noGrp="1"/>
          </p:cNvSpPr>
          <p:nvPr>
            <p:ph idx="4294967295"/>
          </p:nvPr>
        </p:nvSpPr>
        <p:spPr>
          <a:xfrm>
            <a:off x="6455225" y="1607039"/>
            <a:ext cx="4909459" cy="3931609"/>
          </a:xfrm>
        </p:spPr>
        <p:txBody>
          <a:bodyPr/>
          <a:lstStyle>
            <a:lvl1pPr>
              <a:defRPr/>
            </a:lvl1pPr>
          </a:lstStyle>
          <a:p>
            <a:pPr lvl="0"/>
            <a:r>
              <a:rPr lang="en-US"/>
              <a:t>Click to edit Master text styles</a:t>
            </a:r>
          </a:p>
        </p:txBody>
      </p:sp>
      <p:pic>
        <p:nvPicPr>
          <p:cNvPr id="5" name="Picture 8">
            <a:extLst>
              <a:ext uri="{FF2B5EF4-FFF2-40B4-BE49-F238E27FC236}">
                <a16:creationId xmlns:a16="http://schemas.microsoft.com/office/drawing/2014/main" id="{D1589615-E8B3-FE88-4229-6047EBC5E936}"/>
              </a:ext>
            </a:extLst>
          </p:cNvPr>
          <p:cNvPicPr>
            <a:picLocks noChangeAspect="1"/>
          </p:cNvPicPr>
          <p:nvPr/>
        </p:nvPicPr>
        <p:blipFill>
          <a:blip r:embed="rId3"/>
          <a:stretch>
            <a:fillRect/>
          </a:stretch>
        </p:blipFill>
        <p:spPr>
          <a:xfrm>
            <a:off x="894758" y="6205328"/>
            <a:ext cx="1358240" cy="588864"/>
          </a:xfrm>
          <a:prstGeom prst="rect">
            <a:avLst/>
          </a:prstGeom>
          <a:noFill/>
          <a:ln cap="flat">
            <a:noFill/>
          </a:ln>
        </p:spPr>
      </p:pic>
      <p:sp>
        <p:nvSpPr>
          <p:cNvPr id="6" name="TextBox 9">
            <a:extLst>
              <a:ext uri="{FF2B5EF4-FFF2-40B4-BE49-F238E27FC236}">
                <a16:creationId xmlns:a16="http://schemas.microsoft.com/office/drawing/2014/main" id="{4C0A2C23-5D54-0E3A-5CC3-089D412C64BF}"/>
              </a:ext>
            </a:extLst>
          </p:cNvPr>
          <p:cNvSpPr txBox="1"/>
          <p:nvPr/>
        </p:nvSpPr>
        <p:spPr>
          <a:xfrm>
            <a:off x="9460537" y="6292818"/>
            <a:ext cx="2008589" cy="400114"/>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APH Beta 2" pitchFamily="2"/>
              </a:rPr>
              <a:t>Annual Meeting</a:t>
            </a:r>
          </a:p>
        </p:txBody>
      </p:sp>
    </p:spTree>
    <p:extLst>
      <p:ext uri="{BB962C8B-B14F-4D97-AF65-F5344CB8AC3E}">
        <p14:creationId xmlns:p14="http://schemas.microsoft.com/office/powerpoint/2010/main" val="315144296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ransition Slide left align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1770845" y="2771331"/>
            <a:ext cx="8810069" cy="657669"/>
          </a:xfrm>
        </p:spPr>
        <p:txBody>
          <a:bodyPr anchor="t">
            <a:noAutofit/>
          </a:bodyPr>
          <a:lstStyle>
            <a:lvl1pPr algn="l">
              <a:defRPr sz="4400" b="1" cap="all" spc="250" baseline="0">
                <a:solidFill>
                  <a:schemeClr val="bg1"/>
                </a:solidFill>
                <a:latin typeface="Helvetica" pitchFamily="2" charset="0"/>
              </a:defRPr>
            </a:lvl1pPr>
          </a:lstStyle>
          <a:p>
            <a:r>
              <a:rPr lang="en-US" dirty="0"/>
              <a:t>transition SLIDE TITLE.</a:t>
            </a:r>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1770845" y="3459176"/>
            <a:ext cx="8810069" cy="305498"/>
          </a:xfrm>
        </p:spPr>
        <p:txBody>
          <a:bodyPr>
            <a:noAutofit/>
          </a:bodyPr>
          <a:lstStyle>
            <a:lvl1pPr marL="0" indent="0" algn="l">
              <a:buNone/>
              <a:defRPr sz="3000" spc="150" baseline="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on transition slide.</a:t>
            </a:r>
          </a:p>
        </p:txBody>
      </p:sp>
      <p:pic>
        <p:nvPicPr>
          <p:cNvPr id="4" name="Picture 3">
            <a:extLst>
              <a:ext uri="{FF2B5EF4-FFF2-40B4-BE49-F238E27FC236}">
                <a16:creationId xmlns:a16="http://schemas.microsoft.com/office/drawing/2014/main" id="{AA5E7718-8A3E-4A24-727A-44CCAAFAC610}"/>
              </a:ext>
            </a:extLst>
          </p:cNvPr>
          <p:cNvPicPr>
            <a:picLocks noChangeAspect="1"/>
          </p:cNvPicPr>
          <p:nvPr userDrawn="1"/>
        </p:nvPicPr>
        <p:blipFill>
          <a:blip r:embed="rId3"/>
          <a:stretch>
            <a:fillRect/>
          </a:stretch>
        </p:blipFill>
        <p:spPr>
          <a:xfrm>
            <a:off x="1770845" y="5631043"/>
            <a:ext cx="2193020" cy="950771"/>
          </a:xfrm>
          <a:prstGeom prst="rect">
            <a:avLst/>
          </a:prstGeom>
        </p:spPr>
      </p:pic>
    </p:spTree>
    <p:extLst>
      <p:ext uri="{BB962C8B-B14F-4D97-AF65-F5344CB8AC3E}">
        <p14:creationId xmlns:p14="http://schemas.microsoft.com/office/powerpoint/2010/main" val="16829989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ransition Slide right align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1770845" y="2771331"/>
            <a:ext cx="8810069" cy="657669"/>
          </a:xfrm>
        </p:spPr>
        <p:txBody>
          <a:bodyPr anchor="t">
            <a:noAutofit/>
          </a:bodyPr>
          <a:lstStyle>
            <a:lvl1pPr algn="l">
              <a:defRPr sz="4400" b="1" cap="all" spc="250" baseline="0">
                <a:solidFill>
                  <a:schemeClr val="bg1"/>
                </a:solidFill>
                <a:latin typeface="Helvetica" pitchFamily="2" charset="0"/>
              </a:defRPr>
            </a:lvl1pPr>
          </a:lstStyle>
          <a:p>
            <a:r>
              <a:rPr lang="en-US" dirty="0"/>
              <a:t>transition SLIDE TITLE.</a:t>
            </a:r>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1770845" y="3459176"/>
            <a:ext cx="8810069" cy="305498"/>
          </a:xfrm>
        </p:spPr>
        <p:txBody>
          <a:bodyPr>
            <a:noAutofit/>
          </a:bodyPr>
          <a:lstStyle>
            <a:lvl1pPr marL="0" indent="0" algn="l">
              <a:buNone/>
              <a:defRPr sz="3000" spc="150" baseline="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on transition slide.</a:t>
            </a:r>
          </a:p>
        </p:txBody>
      </p:sp>
      <p:pic>
        <p:nvPicPr>
          <p:cNvPr id="6" name="Picture 5">
            <a:extLst>
              <a:ext uri="{FF2B5EF4-FFF2-40B4-BE49-F238E27FC236}">
                <a16:creationId xmlns:a16="http://schemas.microsoft.com/office/drawing/2014/main" id="{8AB725BC-7B1E-3C1B-6358-F7C08BD2CA69}"/>
              </a:ext>
            </a:extLst>
          </p:cNvPr>
          <p:cNvPicPr>
            <a:picLocks noChangeAspect="1"/>
          </p:cNvPicPr>
          <p:nvPr userDrawn="1"/>
        </p:nvPicPr>
        <p:blipFill>
          <a:blip r:embed="rId3"/>
          <a:stretch>
            <a:fillRect/>
          </a:stretch>
        </p:blipFill>
        <p:spPr>
          <a:xfrm>
            <a:off x="1770845" y="5631043"/>
            <a:ext cx="2193020" cy="950771"/>
          </a:xfrm>
          <a:prstGeom prst="rect">
            <a:avLst/>
          </a:prstGeom>
        </p:spPr>
      </p:pic>
    </p:spTree>
    <p:extLst>
      <p:ext uri="{BB962C8B-B14F-4D97-AF65-F5344CB8AC3E}">
        <p14:creationId xmlns:p14="http://schemas.microsoft.com/office/powerpoint/2010/main" val="14956467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CE9F-C492-4A36-8032-BDA58618282F}"/>
              </a:ext>
            </a:extLst>
          </p:cNvPr>
          <p:cNvSpPr>
            <a:spLocks noGrp="1"/>
          </p:cNvSpPr>
          <p:nvPr>
            <p:ph type="title" hasCustomPrompt="1"/>
          </p:nvPr>
        </p:nvSpPr>
        <p:spPr/>
        <p:txBody>
          <a:bodyPr/>
          <a:lstStyle/>
          <a:p>
            <a:pPr lvl="0"/>
            <a:r>
              <a:rPr lang="en-US" dirty="0"/>
              <a:t>Title Helvetica bold 44 pt.</a:t>
            </a:r>
          </a:p>
        </p:txBody>
      </p:sp>
      <p:sp>
        <p:nvSpPr>
          <p:cNvPr id="10" name="Content Placeholder 4">
            <a:extLst>
              <a:ext uri="{FF2B5EF4-FFF2-40B4-BE49-F238E27FC236}">
                <a16:creationId xmlns:a16="http://schemas.microsoft.com/office/drawing/2014/main" id="{5F5FAD1D-151C-DD4E-A0D5-983A6E271CC6}"/>
              </a:ext>
            </a:extLst>
          </p:cNvPr>
          <p:cNvSpPr>
            <a:spLocks noGrp="1"/>
          </p:cNvSpPr>
          <p:nvPr>
            <p:ph idx="1"/>
          </p:nvPr>
        </p:nvSpPr>
        <p:spPr>
          <a:xfrm>
            <a:off x="838200" y="1607040"/>
            <a:ext cx="10515600" cy="3931611"/>
          </a:xfrm>
        </p:spPr>
        <p:txBody>
          <a:bodyPr>
            <a:normAutofit/>
          </a:bodyPr>
          <a:lstStyle/>
          <a:p>
            <a:pPr marL="0" lvl="0" indent="0">
              <a:buNone/>
            </a:pPr>
            <a:r>
              <a:rPr lang="en-US" sz="3000"/>
              <a:t>Click to edit Master text styles</a:t>
            </a:r>
          </a:p>
        </p:txBody>
      </p:sp>
      <p:pic>
        <p:nvPicPr>
          <p:cNvPr id="6" name="Picture 5">
            <a:extLst>
              <a:ext uri="{FF2B5EF4-FFF2-40B4-BE49-F238E27FC236}">
                <a16:creationId xmlns:a16="http://schemas.microsoft.com/office/drawing/2014/main" id="{336D7C33-D9BF-ADE7-94A2-124017269C42}"/>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8" name="TextBox 7">
            <a:extLst>
              <a:ext uri="{FF2B5EF4-FFF2-40B4-BE49-F238E27FC236}">
                <a16:creationId xmlns:a16="http://schemas.microsoft.com/office/drawing/2014/main" id="{E37FDA70-DDDD-DE99-4074-238C64F17414}"/>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291753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5F5FAD1D-151C-DD4E-A0D5-983A6E271CC6}"/>
              </a:ext>
            </a:extLst>
          </p:cNvPr>
          <p:cNvSpPr>
            <a:spLocks noGrp="1"/>
          </p:cNvSpPr>
          <p:nvPr>
            <p:ph idx="1" hasCustomPrompt="1"/>
          </p:nvPr>
        </p:nvSpPr>
        <p:spPr>
          <a:xfrm>
            <a:off x="0" y="0"/>
            <a:ext cx="12192000" cy="6131859"/>
          </a:xfrm>
        </p:spPr>
        <p:txBody>
          <a:bodyPr>
            <a:normAutofit/>
          </a:bodyPr>
          <a:lstStyle/>
          <a:p>
            <a:pPr marL="0" lvl="0" indent="0">
              <a:buNone/>
            </a:pPr>
            <a:r>
              <a:rPr lang="en-US" sz="3000" dirty="0"/>
              <a:t>Click to add full page photo only</a:t>
            </a:r>
          </a:p>
        </p:txBody>
      </p:sp>
      <p:pic>
        <p:nvPicPr>
          <p:cNvPr id="6" name="Picture 5">
            <a:extLst>
              <a:ext uri="{FF2B5EF4-FFF2-40B4-BE49-F238E27FC236}">
                <a16:creationId xmlns:a16="http://schemas.microsoft.com/office/drawing/2014/main" id="{336D7C33-D9BF-ADE7-94A2-124017269C42}"/>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8" name="TextBox 7">
            <a:extLst>
              <a:ext uri="{FF2B5EF4-FFF2-40B4-BE49-F238E27FC236}">
                <a16:creationId xmlns:a16="http://schemas.microsoft.com/office/drawing/2014/main" id="{E37FDA70-DDDD-DE99-4074-238C64F17414}"/>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267722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335116-AA61-48FC-AE89-8E15FFADD555}"/>
              </a:ext>
            </a:extLst>
          </p:cNvPr>
          <p:cNvSpPr>
            <a:spLocks noGrp="1"/>
          </p:cNvSpPr>
          <p:nvPr>
            <p:ph type="title" hasCustomPrompt="1"/>
          </p:nvPr>
        </p:nvSpPr>
        <p:spPr/>
        <p:txBody>
          <a:bodyPr/>
          <a:lstStyle/>
          <a:p>
            <a:pPr lvl="0"/>
            <a:r>
              <a:rPr lang="en-US" dirty="0"/>
              <a:t>Title Helvetica bold 44 pt.</a:t>
            </a:r>
          </a:p>
        </p:txBody>
      </p:sp>
      <p:sp>
        <p:nvSpPr>
          <p:cNvPr id="11" name="Content Placeholder 4">
            <a:extLst>
              <a:ext uri="{FF2B5EF4-FFF2-40B4-BE49-F238E27FC236}">
                <a16:creationId xmlns:a16="http://schemas.microsoft.com/office/drawing/2014/main" id="{A3623811-8EFD-5E48-99DB-15C7655A9F47}"/>
              </a:ext>
            </a:extLst>
          </p:cNvPr>
          <p:cNvSpPr>
            <a:spLocks noGrp="1"/>
          </p:cNvSpPr>
          <p:nvPr>
            <p:ph idx="1"/>
          </p:nvPr>
        </p:nvSpPr>
        <p:spPr>
          <a:xfrm>
            <a:off x="838200" y="1607040"/>
            <a:ext cx="4909457" cy="3931611"/>
          </a:xfrm>
        </p:spPr>
        <p:txBody>
          <a:bodyPr>
            <a:normAutofit/>
          </a:bodyPr>
          <a:lstStyle>
            <a:lvl1pPr>
              <a:buFontTx/>
              <a:buNone/>
              <a:defRPr/>
            </a:lvl1pPr>
          </a:lstStyle>
          <a:p>
            <a:pPr marL="0" lvl="0" indent="0">
              <a:buNone/>
            </a:pPr>
            <a:r>
              <a:rPr lang="en-US" sz="3000"/>
              <a:t>Click to edit Master text styles</a:t>
            </a:r>
          </a:p>
        </p:txBody>
      </p:sp>
      <p:sp>
        <p:nvSpPr>
          <p:cNvPr id="12" name="Content Placeholder 4">
            <a:extLst>
              <a:ext uri="{FF2B5EF4-FFF2-40B4-BE49-F238E27FC236}">
                <a16:creationId xmlns:a16="http://schemas.microsoft.com/office/drawing/2014/main" id="{ACE185C7-ADE2-D64E-992F-8DF9C837365A}"/>
              </a:ext>
            </a:extLst>
          </p:cNvPr>
          <p:cNvSpPr>
            <a:spLocks noGrp="1"/>
          </p:cNvSpPr>
          <p:nvPr>
            <p:ph idx="13"/>
          </p:nvPr>
        </p:nvSpPr>
        <p:spPr>
          <a:xfrm>
            <a:off x="6455229" y="1607040"/>
            <a:ext cx="4909457" cy="3931611"/>
          </a:xfrm>
        </p:spPr>
        <p:txBody>
          <a:bodyPr>
            <a:normAutofit/>
          </a:bodyPr>
          <a:lstStyle/>
          <a:p>
            <a:pPr marL="0" lvl="0" indent="0">
              <a:buNone/>
            </a:pPr>
            <a:r>
              <a:rPr lang="en-US" sz="3000"/>
              <a:t>Click to edit Master text styles</a:t>
            </a:r>
          </a:p>
        </p:txBody>
      </p:sp>
      <p:pic>
        <p:nvPicPr>
          <p:cNvPr id="9" name="Picture 8">
            <a:extLst>
              <a:ext uri="{FF2B5EF4-FFF2-40B4-BE49-F238E27FC236}">
                <a16:creationId xmlns:a16="http://schemas.microsoft.com/office/drawing/2014/main" id="{65F48217-044D-E11F-FDA8-1D2BCE27DC8B}"/>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20B35446-87DF-0C07-8B8A-59E55B4BC59D}"/>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162148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87374B-093F-4933-ADED-952303714015}"/>
              </a:ext>
            </a:extLst>
          </p:cNvPr>
          <p:cNvSpPr>
            <a:spLocks noGrp="1"/>
          </p:cNvSpPr>
          <p:nvPr>
            <p:ph type="title" hasCustomPrompt="1"/>
          </p:nvPr>
        </p:nvSpPr>
        <p:spPr>
          <a:xfrm>
            <a:off x="838200" y="365125"/>
            <a:ext cx="10515600" cy="1044179"/>
          </a:xfrm>
        </p:spPr>
        <p:txBody>
          <a:bodyPr/>
          <a:lstStyle/>
          <a:p>
            <a:pPr lvl="0"/>
            <a:r>
              <a:rPr lang="en-US" dirty="0"/>
              <a:t>Title Helvetica bold 44 pt.</a:t>
            </a:r>
          </a:p>
        </p:txBody>
      </p:sp>
      <p:sp>
        <p:nvSpPr>
          <p:cNvPr id="5" name="Content Placeholder 4">
            <a:extLst>
              <a:ext uri="{FF2B5EF4-FFF2-40B4-BE49-F238E27FC236}">
                <a16:creationId xmlns:a16="http://schemas.microsoft.com/office/drawing/2014/main" id="{345B22B1-853A-6913-1DAA-2CE73A7E66B3}"/>
              </a:ext>
            </a:extLst>
          </p:cNvPr>
          <p:cNvSpPr>
            <a:spLocks noGrp="1"/>
          </p:cNvSpPr>
          <p:nvPr>
            <p:ph idx="1"/>
          </p:nvPr>
        </p:nvSpPr>
        <p:spPr>
          <a:xfrm>
            <a:off x="838201" y="1607040"/>
            <a:ext cx="3189514" cy="3931611"/>
          </a:xfrm>
        </p:spPr>
        <p:txBody>
          <a:bodyPr>
            <a:normAutofit/>
          </a:bodyPr>
          <a:lstStyle>
            <a:lvl1pPr>
              <a:buFontTx/>
              <a:buNone/>
              <a:defRPr/>
            </a:lvl1pPr>
          </a:lstStyle>
          <a:p>
            <a:pPr marL="0" lvl="0" indent="0">
              <a:buNone/>
            </a:pPr>
            <a:r>
              <a:rPr lang="en-US" sz="3000"/>
              <a:t>Click to edit Master text styles</a:t>
            </a:r>
          </a:p>
        </p:txBody>
      </p:sp>
      <p:sp>
        <p:nvSpPr>
          <p:cNvPr id="6" name="Content Placeholder 4">
            <a:extLst>
              <a:ext uri="{FF2B5EF4-FFF2-40B4-BE49-F238E27FC236}">
                <a16:creationId xmlns:a16="http://schemas.microsoft.com/office/drawing/2014/main" id="{51B3A213-4E3E-8085-382C-710A3279DB61}"/>
              </a:ext>
            </a:extLst>
          </p:cNvPr>
          <p:cNvSpPr>
            <a:spLocks noGrp="1"/>
          </p:cNvSpPr>
          <p:nvPr>
            <p:ph idx="13"/>
          </p:nvPr>
        </p:nvSpPr>
        <p:spPr>
          <a:xfrm>
            <a:off x="4501243" y="1607037"/>
            <a:ext cx="3189514" cy="3931611"/>
          </a:xfrm>
        </p:spPr>
        <p:txBody>
          <a:bodyPr>
            <a:normAutofit/>
          </a:bodyPr>
          <a:lstStyle/>
          <a:p>
            <a:pPr marL="0" lvl="0" indent="0">
              <a:buNone/>
            </a:pPr>
            <a:r>
              <a:rPr lang="en-US" sz="3000"/>
              <a:t>Click to edit Master text styles</a:t>
            </a:r>
          </a:p>
        </p:txBody>
      </p:sp>
      <p:sp>
        <p:nvSpPr>
          <p:cNvPr id="8" name="Content Placeholder 4">
            <a:extLst>
              <a:ext uri="{FF2B5EF4-FFF2-40B4-BE49-F238E27FC236}">
                <a16:creationId xmlns:a16="http://schemas.microsoft.com/office/drawing/2014/main" id="{C90BBF75-D7E1-6BF4-9365-319E3479866F}"/>
              </a:ext>
            </a:extLst>
          </p:cNvPr>
          <p:cNvSpPr>
            <a:spLocks noGrp="1"/>
          </p:cNvSpPr>
          <p:nvPr>
            <p:ph idx="15"/>
          </p:nvPr>
        </p:nvSpPr>
        <p:spPr>
          <a:xfrm>
            <a:off x="8164285" y="1607038"/>
            <a:ext cx="3189514" cy="3931611"/>
          </a:xfrm>
        </p:spPr>
        <p:txBody>
          <a:bodyPr>
            <a:normAutofit/>
          </a:bodyPr>
          <a:lstStyle/>
          <a:p>
            <a:pPr marL="0" lvl="0" indent="0">
              <a:buNone/>
            </a:pPr>
            <a:r>
              <a:rPr lang="en-US" sz="3000"/>
              <a:t>Click to edit Master text styles</a:t>
            </a:r>
          </a:p>
        </p:txBody>
      </p:sp>
      <p:pic>
        <p:nvPicPr>
          <p:cNvPr id="12" name="Picture 11">
            <a:extLst>
              <a:ext uri="{FF2B5EF4-FFF2-40B4-BE49-F238E27FC236}">
                <a16:creationId xmlns:a16="http://schemas.microsoft.com/office/drawing/2014/main" id="{63EDA8F6-11D4-771D-8D96-50BB0071E0A2}"/>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3" name="TextBox 12">
            <a:extLst>
              <a:ext uri="{FF2B5EF4-FFF2-40B4-BE49-F238E27FC236}">
                <a16:creationId xmlns:a16="http://schemas.microsoft.com/office/drawing/2014/main" id="{F46CC122-B8AB-1E90-D88E-866A376C33C5}"/>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165063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eople Photo+Content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4962144" y="741641"/>
            <a:ext cx="5587746" cy="573659"/>
          </a:xfrm>
        </p:spPr>
        <p:txBody>
          <a:bodyPr>
            <a:noAutofit/>
          </a:bodyPr>
          <a:lstStyle>
            <a:lvl1pPr>
              <a:defRPr sz="3800" b="1"/>
            </a:lvl1pPr>
          </a:lstStyle>
          <a:p>
            <a:r>
              <a:rPr lang="en-US" dirty="0"/>
              <a:t>Title Helvetica 38 pt.</a:t>
            </a:r>
          </a:p>
        </p:txBody>
      </p:sp>
      <p:sp>
        <p:nvSpPr>
          <p:cNvPr id="4" name="Picture Placeholder 3">
            <a:extLst>
              <a:ext uri="{FF2B5EF4-FFF2-40B4-BE49-F238E27FC236}">
                <a16:creationId xmlns:a16="http://schemas.microsoft.com/office/drawing/2014/main" id="{69A72DE0-EB9D-7C48-B7B2-0B9701BC4850}"/>
              </a:ext>
            </a:extLst>
          </p:cNvPr>
          <p:cNvSpPr>
            <a:spLocks noGrp="1"/>
          </p:cNvSpPr>
          <p:nvPr>
            <p:ph type="pic" sz="quarter" idx="14"/>
          </p:nvPr>
        </p:nvSpPr>
        <p:spPr>
          <a:xfrm>
            <a:off x="742941" y="741642"/>
            <a:ext cx="3020131" cy="4475818"/>
          </a:xfrm>
        </p:spPr>
        <p:txBody>
          <a:bodyPr>
            <a:normAutofit/>
          </a:bodyPr>
          <a:lstStyle>
            <a:lvl1pPr marL="0" indent="0">
              <a:buNone/>
              <a:defRPr sz="2000">
                <a:solidFill>
                  <a:schemeClr val="accent1"/>
                </a:solidFill>
              </a:defRPr>
            </a:lvl1pPr>
          </a:lstStyle>
          <a:p>
            <a:r>
              <a:rPr lang="en-US" dirty="0"/>
              <a:t>Click icon to add picture</a:t>
            </a:r>
          </a:p>
        </p:txBody>
      </p:sp>
      <p:sp>
        <p:nvSpPr>
          <p:cNvPr id="15" name="Content Placeholder 2">
            <a:extLst>
              <a:ext uri="{FF2B5EF4-FFF2-40B4-BE49-F238E27FC236}">
                <a16:creationId xmlns:a16="http://schemas.microsoft.com/office/drawing/2014/main" id="{68AD4155-B02F-E748-ABE5-7DC0D1C41352}"/>
              </a:ext>
            </a:extLst>
          </p:cNvPr>
          <p:cNvSpPr>
            <a:spLocks noGrp="1"/>
          </p:cNvSpPr>
          <p:nvPr>
            <p:ph idx="13"/>
          </p:nvPr>
        </p:nvSpPr>
        <p:spPr>
          <a:xfrm>
            <a:off x="4962144" y="1604733"/>
            <a:ext cx="5587746" cy="3612726"/>
          </a:xfrm>
        </p:spPr>
        <p:txBody>
          <a:bodyPr>
            <a:normAutofit/>
          </a:bodyPr>
          <a:lstStyle>
            <a:lvl1pPr>
              <a:defRPr sz="2600"/>
            </a:lvl1pPr>
            <a:lvl2pPr>
              <a:defRPr sz="2600"/>
            </a:lvl2pPr>
            <a:lvl3pPr>
              <a:defRPr sz="2600"/>
            </a:lvl3pPr>
            <a:lvl4pPr>
              <a:defRPr sz="3000"/>
            </a:lvl4pPr>
            <a:lvl5pPr>
              <a:defRPr sz="3000"/>
            </a:lvl5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3316476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eople Photo+Content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894762" y="777449"/>
            <a:ext cx="5587746" cy="573659"/>
          </a:xfrm>
        </p:spPr>
        <p:txBody>
          <a:bodyPr>
            <a:noAutofit/>
          </a:bodyPr>
          <a:lstStyle>
            <a:lvl1pPr algn="r">
              <a:defRPr sz="3800" b="1"/>
            </a:lvl1pPr>
          </a:lstStyle>
          <a:p>
            <a:r>
              <a:rPr lang="en-US" dirty="0"/>
              <a:t>Title Helvetica 38 pt.</a:t>
            </a:r>
          </a:p>
        </p:txBody>
      </p:sp>
      <p:sp>
        <p:nvSpPr>
          <p:cNvPr id="4" name="Picture Placeholder 3">
            <a:extLst>
              <a:ext uri="{FF2B5EF4-FFF2-40B4-BE49-F238E27FC236}">
                <a16:creationId xmlns:a16="http://schemas.microsoft.com/office/drawing/2014/main" id="{69A72DE0-EB9D-7C48-B7B2-0B9701BC4850}"/>
              </a:ext>
            </a:extLst>
          </p:cNvPr>
          <p:cNvSpPr>
            <a:spLocks noGrp="1"/>
          </p:cNvSpPr>
          <p:nvPr>
            <p:ph type="pic" sz="quarter" idx="14"/>
          </p:nvPr>
        </p:nvSpPr>
        <p:spPr>
          <a:xfrm>
            <a:off x="7529759" y="777449"/>
            <a:ext cx="3020131" cy="4475818"/>
          </a:xfrm>
        </p:spPr>
        <p:txBody>
          <a:bodyPr>
            <a:normAutofit/>
          </a:bodyPr>
          <a:lstStyle>
            <a:lvl1pPr marL="0" indent="0">
              <a:buNone/>
              <a:defRPr sz="2000">
                <a:solidFill>
                  <a:schemeClr val="accent1"/>
                </a:solidFill>
              </a:defRPr>
            </a:lvl1pPr>
          </a:lstStyle>
          <a:p>
            <a:r>
              <a:rPr lang="en-US" dirty="0"/>
              <a:t>Click icon to add picture</a:t>
            </a:r>
          </a:p>
        </p:txBody>
      </p:sp>
      <p:sp>
        <p:nvSpPr>
          <p:cNvPr id="15" name="Content Placeholder 2">
            <a:extLst>
              <a:ext uri="{FF2B5EF4-FFF2-40B4-BE49-F238E27FC236}">
                <a16:creationId xmlns:a16="http://schemas.microsoft.com/office/drawing/2014/main" id="{68AD4155-B02F-E748-ABE5-7DC0D1C41352}"/>
              </a:ext>
            </a:extLst>
          </p:cNvPr>
          <p:cNvSpPr>
            <a:spLocks noGrp="1"/>
          </p:cNvSpPr>
          <p:nvPr>
            <p:ph idx="13"/>
          </p:nvPr>
        </p:nvSpPr>
        <p:spPr>
          <a:xfrm>
            <a:off x="894762" y="1640541"/>
            <a:ext cx="5587746" cy="3612726"/>
          </a:xfrm>
        </p:spPr>
        <p:txBody>
          <a:bodyPr>
            <a:normAutofit/>
          </a:bodyPr>
          <a:lstStyle>
            <a:lvl1pPr algn="r">
              <a:defRPr sz="2600"/>
            </a:lvl1pPr>
            <a:lvl2pPr algn="r">
              <a:defRPr sz="2600"/>
            </a:lvl2pPr>
            <a:lvl3pPr algn="r">
              <a:defRPr sz="2600"/>
            </a:lvl3pPr>
            <a:lvl4pPr>
              <a:defRPr sz="3000"/>
            </a:lvl4pPr>
            <a:lvl5pPr>
              <a:defRPr sz="3000"/>
            </a:lvl5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192713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CC6617-D2E5-5B4D-9F87-40E8B531C39A}"/>
              </a:ext>
            </a:extLst>
          </p:cNvPr>
          <p:cNvSpPr>
            <a:spLocks noGrp="1"/>
          </p:cNvSpPr>
          <p:nvPr>
            <p:ph type="title"/>
          </p:nvPr>
        </p:nvSpPr>
        <p:spPr>
          <a:xfrm>
            <a:off x="838200" y="365125"/>
            <a:ext cx="10515600" cy="1044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3B6536-045E-DC4D-BC2D-AE7ADCF26B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B2B32E42-3F79-344B-B9F5-44B08F43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0490ADEA-530E-7F42-B7F3-C65A56F36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2" charset="0"/>
              </a:defRPr>
            </a:lvl1pPr>
          </a:lstStyle>
          <a:p>
            <a:fld id="{9AB133FE-E6F7-EC46-8519-564ACF30934E}" type="slidenum">
              <a:rPr lang="en-US" smtClean="0"/>
              <a:pPr/>
              <a:t>‹#›</a:t>
            </a:fld>
            <a:endParaRPr lang="en-US" dirty="0"/>
          </a:p>
        </p:txBody>
      </p:sp>
    </p:spTree>
    <p:extLst>
      <p:ext uri="{BB962C8B-B14F-4D97-AF65-F5344CB8AC3E}">
        <p14:creationId xmlns:p14="http://schemas.microsoft.com/office/powerpoint/2010/main" val="4289351064"/>
      </p:ext>
    </p:extLst>
  </p:cSld>
  <p:clrMap bg1="lt1" tx1="dk1" bg2="lt2" tx2="dk2" accent1="accent1" accent2="accent2" accent3="accent3" accent4="accent4" accent5="accent5" accent6="accent6" hlink="hlink" folHlink="folHlink"/>
  <p:sldLayoutIdLst>
    <p:sldLayoutId id="2147483660" r:id="rId1"/>
    <p:sldLayoutId id="2147483652" r:id="rId2"/>
    <p:sldLayoutId id="2147483661" r:id="rId3"/>
    <p:sldLayoutId id="2147483650" r:id="rId4"/>
    <p:sldLayoutId id="2147483667" r:id="rId5"/>
    <p:sldLayoutId id="2147483654" r:id="rId6"/>
    <p:sldLayoutId id="2147483657" r:id="rId7"/>
    <p:sldLayoutId id="2147483662" r:id="rId8"/>
    <p:sldLayoutId id="2147483663" r:id="rId9"/>
    <p:sldLayoutId id="2147483664" r:id="rId10"/>
    <p:sldLayoutId id="2147483668" r:id="rId11"/>
    <p:sldLayoutId id="2147483651" r:id="rId12"/>
  </p:sldLayoutIdLst>
  <p:hf hdr="0" dt="0"/>
  <p:txStyles>
    <p:titleStyle>
      <a:lvl1pPr algn="l" defTabSz="914400" rtl="0" eaLnBrk="1" latinLnBrk="0" hangingPunct="1">
        <a:lnSpc>
          <a:spcPct val="90000"/>
        </a:lnSpc>
        <a:spcBef>
          <a:spcPct val="0"/>
        </a:spcBef>
        <a:buNone/>
        <a:defRPr sz="4400" b="1" kern="1200">
          <a:solidFill>
            <a:schemeClr val="tx1"/>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Helvetica"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Helvetica"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73F35-4D31-3222-BB47-BA15C3D74F7D}"/>
              </a:ext>
            </a:extLst>
          </p:cNvPr>
          <p:cNvSpPr txBox="1">
            <a:spLocks noGrp="1"/>
          </p:cNvSpPr>
          <p:nvPr>
            <p:ph type="title"/>
          </p:nvPr>
        </p:nvSpPr>
        <p:spPr>
          <a:xfrm>
            <a:off x="838203" y="365129"/>
            <a:ext cx="10515600" cy="1044180"/>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D11B80C2-685F-8E99-E641-71212F0DC76D}"/>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p:txBody>
      </p:sp>
      <p:sp>
        <p:nvSpPr>
          <p:cNvPr id="4" name="Footer Placeholder 4">
            <a:extLst>
              <a:ext uri="{FF2B5EF4-FFF2-40B4-BE49-F238E27FC236}">
                <a16:creationId xmlns:a16="http://schemas.microsoft.com/office/drawing/2014/main" id="{53AA6401-80EC-E912-E7E3-A4B41419E5F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Helvetica" pitchFamily="2"/>
              </a:defRPr>
            </a:lvl1pPr>
          </a:lstStyle>
          <a:p>
            <a:pPr lvl="0"/>
            <a:endParaRPr lang="en-US"/>
          </a:p>
        </p:txBody>
      </p:sp>
      <p:sp>
        <p:nvSpPr>
          <p:cNvPr id="5" name="Slide Number Placeholder 5">
            <a:extLst>
              <a:ext uri="{FF2B5EF4-FFF2-40B4-BE49-F238E27FC236}">
                <a16:creationId xmlns:a16="http://schemas.microsoft.com/office/drawing/2014/main" id="{9D9A72BF-F0E2-6FFE-8E01-06761B2B04BF}"/>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Helvetica" pitchFamily="2"/>
              </a:defRPr>
            </a:lvl1pPr>
          </a:lstStyle>
          <a:p>
            <a:fld id="{339BE2C8-4BD9-4694-8068-4ADC2E4BD582}" type="slidenum">
              <a:rPr lang="en-US" smtClean="0"/>
              <a:t>‹#›</a:t>
            </a:fld>
            <a:endParaRPr lang="en-US"/>
          </a:p>
        </p:txBody>
      </p:sp>
    </p:spTree>
    <p:extLst>
      <p:ext uri="{BB962C8B-B14F-4D97-AF65-F5344CB8AC3E}">
        <p14:creationId xmlns:p14="http://schemas.microsoft.com/office/powerpoint/2010/main" val="869091061"/>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marL="0" marR="0" lvl="0" indent="0" algn="l" defTabSz="914400" rtl="0" eaLnBrk="1" fontAlgn="auto" hangingPunct="1">
        <a:lnSpc>
          <a:spcPct val="90000"/>
        </a:lnSpc>
        <a:spcBef>
          <a:spcPts val="0"/>
        </a:spcBef>
        <a:spcAft>
          <a:spcPts val="0"/>
        </a:spcAft>
        <a:buNone/>
        <a:tabLst/>
        <a:defRPr lang="en-US" sz="4400" b="1" i="0" u="none" strike="noStrike" kern="1200" cap="none" spc="0" baseline="0">
          <a:solidFill>
            <a:srgbClr val="000000"/>
          </a:solidFill>
          <a:uFillTx/>
          <a:latin typeface="Helvetica" pitchFamily="2"/>
        </a:defRPr>
      </a:lvl1pPr>
    </p:titleStyle>
    <p:bodyStyle>
      <a:lvl1pPr marL="0" marR="0" lvl="0" indent="0" algn="l" defTabSz="914400" rtl="0" eaLnBrk="1" fontAlgn="auto" hangingPunct="1">
        <a:lnSpc>
          <a:spcPct val="90000"/>
        </a:lnSpc>
        <a:spcBef>
          <a:spcPts val="1000"/>
        </a:spcBef>
        <a:spcAft>
          <a:spcPts val="0"/>
        </a:spcAft>
        <a:buNone/>
        <a:tabLst/>
        <a:defRPr lang="en-US" sz="3000" b="0" i="0" u="none" strike="noStrike" kern="1200" cap="none" spc="0" baseline="0">
          <a:solidFill>
            <a:srgbClr val="000000"/>
          </a:solidFill>
          <a:uFillTx/>
          <a:latin typeface="Helvetica" pitchFamily="2"/>
        </a:defRPr>
      </a:lvl1pPr>
      <a:lvl2pPr marL="457200" marR="0" lvl="1" indent="0" algn="l" defTabSz="914400" rtl="0" eaLnBrk="1" fontAlgn="auto" hangingPunct="1">
        <a:lnSpc>
          <a:spcPct val="90000"/>
        </a:lnSpc>
        <a:spcBef>
          <a:spcPts val="500"/>
        </a:spcBef>
        <a:spcAft>
          <a:spcPts val="0"/>
        </a:spcAft>
        <a:buNone/>
        <a:tabLst/>
        <a:defRPr lang="en-US" sz="3000" b="0" i="0" u="none" strike="noStrike" kern="1200" cap="none" spc="0" baseline="0">
          <a:solidFill>
            <a:srgbClr val="000000"/>
          </a:solidFill>
          <a:uFillTx/>
          <a:latin typeface="Helvetica" pitchFamily="2"/>
        </a:defRPr>
      </a:lvl2pPr>
      <a:lvl3pPr marL="914400" marR="0" lvl="2" indent="0" algn="l" defTabSz="914400" rtl="0" eaLnBrk="1" fontAlgn="auto" hangingPunct="1">
        <a:lnSpc>
          <a:spcPct val="90000"/>
        </a:lnSpc>
        <a:spcBef>
          <a:spcPts val="500"/>
        </a:spcBef>
        <a:spcAft>
          <a:spcPts val="0"/>
        </a:spcAft>
        <a:buNone/>
        <a:tabLst/>
        <a:defRPr lang="en-US" sz="3000" b="0" i="0" u="none" strike="noStrike" kern="1200" cap="none" spc="0" baseline="0">
          <a:solidFill>
            <a:srgbClr val="000000"/>
          </a:solidFill>
          <a:uFillTx/>
          <a:latin typeface="Helvetica" pitchFamily="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aphhive.or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3BDB-07B9-745F-D27C-B156F5AE5116}"/>
              </a:ext>
            </a:extLst>
          </p:cNvPr>
          <p:cNvSpPr>
            <a:spLocks noGrp="1"/>
          </p:cNvSpPr>
          <p:nvPr>
            <p:ph type="ctrTitle"/>
          </p:nvPr>
        </p:nvSpPr>
        <p:spPr/>
        <p:txBody>
          <a:bodyPr>
            <a:normAutofit fontScale="90000"/>
          </a:bodyPr>
          <a:lstStyle/>
          <a:p>
            <a:r>
              <a:rPr lang="en-US" dirty="0"/>
              <a:t>A Deep Dive into User Stories and Consumer Perspectives</a:t>
            </a:r>
          </a:p>
        </p:txBody>
      </p:sp>
      <p:pic>
        <p:nvPicPr>
          <p:cNvPr id="7" name="Picture 6" descr="Annual Meeting Thrive theme logo">
            <a:extLst>
              <a:ext uri="{FF2B5EF4-FFF2-40B4-BE49-F238E27FC236}">
                <a16:creationId xmlns:a16="http://schemas.microsoft.com/office/drawing/2014/main" id="{6D050A5F-4A69-DFF8-5B7C-5639D9383FDF}"/>
              </a:ext>
            </a:extLst>
          </p:cNvPr>
          <p:cNvPicPr>
            <a:picLocks noChangeAspect="1"/>
          </p:cNvPicPr>
          <p:nvPr/>
        </p:nvPicPr>
        <p:blipFill>
          <a:blip r:embed="rId2"/>
          <a:srcRect/>
          <a:stretch/>
        </p:blipFill>
        <p:spPr>
          <a:xfrm>
            <a:off x="7683718" y="4162522"/>
            <a:ext cx="2469275" cy="2469275"/>
          </a:xfrm>
          <a:prstGeom prst="rect">
            <a:avLst/>
          </a:prstGeom>
        </p:spPr>
      </p:pic>
    </p:spTree>
    <p:extLst>
      <p:ext uri="{BB962C8B-B14F-4D97-AF65-F5344CB8AC3E}">
        <p14:creationId xmlns:p14="http://schemas.microsoft.com/office/powerpoint/2010/main" val="34281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985F-2A29-2E16-0E71-C1DF912EC12E}"/>
              </a:ext>
            </a:extLst>
          </p:cNvPr>
          <p:cNvSpPr>
            <a:spLocks noGrp="1"/>
          </p:cNvSpPr>
          <p:nvPr>
            <p:ph type="ctrTitle"/>
          </p:nvPr>
        </p:nvSpPr>
        <p:spPr>
          <a:xfrm>
            <a:off x="1538087" y="310764"/>
            <a:ext cx="9817097" cy="657669"/>
          </a:xfrm>
        </p:spPr>
        <p:txBody>
          <a:bodyPr/>
          <a:lstStyle/>
          <a:p>
            <a:r>
              <a:rPr lang="en-US" dirty="0"/>
              <a:t>Lets drill down and refine</a:t>
            </a:r>
          </a:p>
        </p:txBody>
      </p:sp>
      <p:sp>
        <p:nvSpPr>
          <p:cNvPr id="3" name="Subtitle 2">
            <a:extLst>
              <a:ext uri="{FF2B5EF4-FFF2-40B4-BE49-F238E27FC236}">
                <a16:creationId xmlns:a16="http://schemas.microsoft.com/office/drawing/2014/main" id="{C762A8B2-9A3A-2E09-0096-A8BAF5D8A681}"/>
              </a:ext>
            </a:extLst>
          </p:cNvPr>
          <p:cNvSpPr>
            <a:spLocks noGrp="1"/>
          </p:cNvSpPr>
          <p:nvPr>
            <p:ph type="subTitle" idx="1"/>
          </p:nvPr>
        </p:nvSpPr>
        <p:spPr>
          <a:xfrm>
            <a:off x="1538088" y="1176792"/>
            <a:ext cx="9734859" cy="2725114"/>
          </a:xfrm>
        </p:spPr>
        <p:txBody>
          <a:bodyPr/>
          <a:lstStyle/>
          <a:p>
            <a:pPr marL="342900" indent="-342900">
              <a:lnSpc>
                <a:spcPct val="100000"/>
              </a:lnSpc>
              <a:spcBef>
                <a:spcPts val="0"/>
              </a:spcBef>
              <a:spcAft>
                <a:spcPts val="600"/>
              </a:spcAft>
              <a:buFont typeface="Arial" panose="020B0604020202020204" pitchFamily="34" charset="0"/>
              <a:buChar char="•"/>
            </a:pPr>
            <a:r>
              <a:rPr lang="en-US" sz="2400" dirty="0"/>
              <a:t>As a member of Dot 6, I want to create beautiful communications so that my target audience can enjoy them.</a:t>
            </a:r>
          </a:p>
          <a:p>
            <a:pPr marL="342900" indent="-342900">
              <a:lnSpc>
                <a:spcPct val="100000"/>
              </a:lnSpc>
              <a:spcBef>
                <a:spcPts val="0"/>
              </a:spcBef>
              <a:spcAft>
                <a:spcPts val="600"/>
              </a:spcAft>
              <a:buFont typeface="Arial" panose="020B0604020202020204" pitchFamily="34" charset="0"/>
              <a:buChar char="•"/>
            </a:pPr>
            <a:r>
              <a:rPr lang="en-US" sz="2400" dirty="0"/>
              <a:t>How can we refine this story?</a:t>
            </a:r>
          </a:p>
          <a:p>
            <a:pPr marL="342900" indent="-342900">
              <a:lnSpc>
                <a:spcPct val="100000"/>
              </a:lnSpc>
              <a:spcBef>
                <a:spcPts val="0"/>
              </a:spcBef>
              <a:spcAft>
                <a:spcPts val="600"/>
              </a:spcAft>
              <a:buFont typeface="Arial" panose="020B0604020202020204" pitchFamily="34" charset="0"/>
              <a:buChar char="•"/>
            </a:pPr>
            <a:r>
              <a:rPr lang="en-US" sz="2400" dirty="0"/>
              <a:t>As a member of EPI, I want to create amazing products, so that my consumers can use them.</a:t>
            </a:r>
          </a:p>
          <a:p>
            <a:pPr marL="342900" indent="-342900">
              <a:lnSpc>
                <a:spcPct val="100000"/>
              </a:lnSpc>
              <a:spcBef>
                <a:spcPts val="0"/>
              </a:spcBef>
              <a:spcAft>
                <a:spcPts val="600"/>
              </a:spcAft>
              <a:buFont typeface="Arial" panose="020B0604020202020204" pitchFamily="34" charset="0"/>
              <a:buChar char="•"/>
            </a:pPr>
            <a:r>
              <a:rPr lang="en-US" sz="2400" dirty="0"/>
              <a:t>How can we refine this story?</a:t>
            </a:r>
          </a:p>
        </p:txBody>
      </p:sp>
    </p:spTree>
    <p:extLst>
      <p:ext uri="{BB962C8B-B14F-4D97-AF65-F5344CB8AC3E}">
        <p14:creationId xmlns:p14="http://schemas.microsoft.com/office/powerpoint/2010/main" val="34014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47FF-E319-01EF-F1C8-750E41FC4298}"/>
              </a:ext>
            </a:extLst>
          </p:cNvPr>
          <p:cNvSpPr>
            <a:spLocks noGrp="1"/>
          </p:cNvSpPr>
          <p:nvPr>
            <p:ph type="ctrTitle"/>
          </p:nvPr>
        </p:nvSpPr>
        <p:spPr>
          <a:xfrm>
            <a:off x="1937099" y="1923433"/>
            <a:ext cx="8810069" cy="657669"/>
          </a:xfrm>
        </p:spPr>
        <p:txBody>
          <a:bodyPr/>
          <a:lstStyle/>
          <a:p>
            <a:r>
              <a:rPr lang="en-US" dirty="0"/>
              <a:t>Break time!</a:t>
            </a:r>
          </a:p>
        </p:txBody>
      </p:sp>
    </p:spTree>
    <p:extLst>
      <p:ext uri="{BB962C8B-B14F-4D97-AF65-F5344CB8AC3E}">
        <p14:creationId xmlns:p14="http://schemas.microsoft.com/office/powerpoint/2010/main" val="175583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47FF-E319-01EF-F1C8-750E41FC4298}"/>
              </a:ext>
            </a:extLst>
          </p:cNvPr>
          <p:cNvSpPr>
            <a:spLocks noGrp="1"/>
          </p:cNvSpPr>
          <p:nvPr>
            <p:ph type="ctrTitle"/>
          </p:nvPr>
        </p:nvSpPr>
        <p:spPr>
          <a:xfrm>
            <a:off x="1937099" y="1923433"/>
            <a:ext cx="8810069" cy="657669"/>
          </a:xfrm>
        </p:spPr>
        <p:txBody>
          <a:bodyPr/>
          <a:lstStyle/>
          <a:p>
            <a:r>
              <a:rPr lang="en-US" dirty="0"/>
              <a:t>Now let’s hear how user stories are used in software development</a:t>
            </a:r>
          </a:p>
        </p:txBody>
      </p:sp>
    </p:spTree>
    <p:extLst>
      <p:ext uri="{BB962C8B-B14F-4D97-AF65-F5344CB8AC3E}">
        <p14:creationId xmlns:p14="http://schemas.microsoft.com/office/powerpoint/2010/main" val="3870725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90B5-939C-EC65-027E-1051B118600C}"/>
              </a:ext>
            </a:extLst>
          </p:cNvPr>
          <p:cNvSpPr>
            <a:spLocks noGrp="1"/>
          </p:cNvSpPr>
          <p:nvPr>
            <p:ph type="ctrTitle"/>
          </p:nvPr>
        </p:nvSpPr>
        <p:spPr>
          <a:xfrm>
            <a:off x="1770844" y="298719"/>
            <a:ext cx="8810069" cy="657669"/>
          </a:xfrm>
        </p:spPr>
        <p:txBody>
          <a:bodyPr/>
          <a:lstStyle/>
          <a:p>
            <a:r>
              <a:rPr lang="en-US" dirty="0"/>
              <a:t>What We will cover</a:t>
            </a:r>
          </a:p>
        </p:txBody>
      </p:sp>
      <p:sp>
        <p:nvSpPr>
          <p:cNvPr id="3" name="Subtitle 2">
            <a:extLst>
              <a:ext uri="{FF2B5EF4-FFF2-40B4-BE49-F238E27FC236}">
                <a16:creationId xmlns:a16="http://schemas.microsoft.com/office/drawing/2014/main" id="{5D9059CB-236A-0008-B8A4-76FEBAB73398}"/>
              </a:ext>
            </a:extLst>
          </p:cNvPr>
          <p:cNvSpPr>
            <a:spLocks noGrp="1"/>
          </p:cNvSpPr>
          <p:nvPr>
            <p:ph type="subTitle" idx="1"/>
          </p:nvPr>
        </p:nvSpPr>
        <p:spPr>
          <a:xfrm>
            <a:off x="1690965" y="1307995"/>
            <a:ext cx="9554061" cy="3661873"/>
          </a:xfrm>
        </p:spPr>
        <p:txBody>
          <a:bodyPr/>
          <a:lstStyle/>
          <a:p>
            <a:pPr marL="457200" indent="-457200">
              <a:lnSpc>
                <a:spcPct val="100000"/>
              </a:lnSpc>
              <a:spcBef>
                <a:spcPts val="0"/>
              </a:spcBef>
              <a:spcAft>
                <a:spcPts val="1800"/>
              </a:spcAft>
              <a:buFont typeface="Arial" panose="020B0604020202020204" pitchFamily="34" charset="0"/>
              <a:buChar char="•"/>
            </a:pPr>
            <a:r>
              <a:rPr lang="en-US" sz="2600" dirty="0"/>
              <a:t>What is Agile?</a:t>
            </a:r>
          </a:p>
          <a:p>
            <a:pPr marL="457200" indent="-457200">
              <a:lnSpc>
                <a:spcPct val="100000"/>
              </a:lnSpc>
              <a:spcBef>
                <a:spcPts val="0"/>
              </a:spcBef>
              <a:spcAft>
                <a:spcPts val="1800"/>
              </a:spcAft>
              <a:buFont typeface="Arial" panose="020B0604020202020204" pitchFamily="34" charset="0"/>
              <a:buChar char="•"/>
            </a:pPr>
            <a:r>
              <a:rPr lang="en-US" sz="2600" dirty="0"/>
              <a:t>What is the Software Development Life Cycle?</a:t>
            </a:r>
          </a:p>
          <a:p>
            <a:pPr marL="457200" indent="-457200">
              <a:lnSpc>
                <a:spcPct val="100000"/>
              </a:lnSpc>
              <a:spcBef>
                <a:spcPts val="0"/>
              </a:spcBef>
              <a:spcAft>
                <a:spcPts val="1800"/>
              </a:spcAft>
              <a:buFont typeface="Arial" panose="020B0604020202020204" pitchFamily="34" charset="0"/>
              <a:buChar char="•"/>
            </a:pPr>
            <a:r>
              <a:rPr lang="en-US" sz="2600" dirty="0"/>
              <a:t>Why Agile &amp; Software Development Life Cycle Matter</a:t>
            </a:r>
          </a:p>
          <a:p>
            <a:pPr marL="457200" indent="-457200">
              <a:lnSpc>
                <a:spcPct val="100000"/>
              </a:lnSpc>
              <a:spcBef>
                <a:spcPts val="0"/>
              </a:spcBef>
              <a:spcAft>
                <a:spcPts val="1800"/>
              </a:spcAft>
              <a:buFont typeface="Arial" panose="020B0604020202020204" pitchFamily="34" charset="0"/>
              <a:buChar char="•"/>
            </a:pPr>
            <a:r>
              <a:rPr lang="en-US" sz="2600" dirty="0"/>
              <a:t>Project Scope</a:t>
            </a:r>
          </a:p>
          <a:p>
            <a:pPr marL="457200" indent="-457200">
              <a:lnSpc>
                <a:spcPct val="100000"/>
              </a:lnSpc>
              <a:spcBef>
                <a:spcPts val="0"/>
              </a:spcBef>
              <a:spcAft>
                <a:spcPts val="1800"/>
              </a:spcAft>
              <a:buFont typeface="Arial" panose="020B0604020202020204" pitchFamily="34" charset="0"/>
              <a:buChar char="•"/>
            </a:pPr>
            <a:r>
              <a:rPr lang="en-US" sz="2600" dirty="0"/>
              <a:t>Why Project Scopes &amp; User Stories Matter</a:t>
            </a:r>
          </a:p>
          <a:p>
            <a:pPr marL="457200" indent="-457200">
              <a:lnSpc>
                <a:spcPct val="100000"/>
              </a:lnSpc>
              <a:spcBef>
                <a:spcPts val="0"/>
              </a:spcBef>
              <a:spcAft>
                <a:spcPts val="1800"/>
              </a:spcAft>
              <a:buFont typeface="Arial" panose="020B0604020202020204" pitchFamily="34" charset="0"/>
              <a:buChar char="•"/>
            </a:pPr>
            <a:r>
              <a:rPr lang="en-US" sz="2600" dirty="0"/>
              <a:t>Key Takeaways</a:t>
            </a:r>
          </a:p>
          <a:p>
            <a:endParaRPr lang="en-US" dirty="0"/>
          </a:p>
        </p:txBody>
      </p:sp>
    </p:spTree>
    <p:extLst>
      <p:ext uri="{BB962C8B-B14F-4D97-AF65-F5344CB8AC3E}">
        <p14:creationId xmlns:p14="http://schemas.microsoft.com/office/powerpoint/2010/main" val="32480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Agile?</a:t>
            </a:r>
          </a:p>
        </p:txBody>
      </p:sp>
      <p:sp>
        <p:nvSpPr>
          <p:cNvPr id="3" name="TextBox 2"/>
          <p:cNvSpPr txBox="1"/>
          <p:nvPr/>
        </p:nvSpPr>
        <p:spPr>
          <a:xfrm>
            <a:off x="912286" y="1521451"/>
            <a:ext cx="9696620" cy="3647152"/>
          </a:xfrm>
          <a:prstGeom prst="rect">
            <a:avLst/>
          </a:prstGeom>
          <a:noFill/>
        </p:spPr>
        <p:txBody>
          <a:bodyPr wrap="square">
            <a:spAutoFit/>
          </a:bodyPr>
          <a:lstStyle/>
          <a:p>
            <a:pPr>
              <a:spcAft>
                <a:spcPts val="1800"/>
              </a:spcAft>
            </a:pPr>
            <a:r>
              <a:rPr sz="2600" dirty="0"/>
              <a:t>Agile is a way of working that focuses on:</a:t>
            </a:r>
          </a:p>
          <a:p>
            <a:pPr marL="460375" indent="-230188">
              <a:spcAft>
                <a:spcPts val="1800"/>
              </a:spcAft>
            </a:pPr>
            <a:r>
              <a:rPr sz="2600" dirty="0"/>
              <a:t>• Flexibility &amp; collaboration</a:t>
            </a:r>
          </a:p>
          <a:p>
            <a:pPr marL="460375" indent="-230188">
              <a:spcAft>
                <a:spcPts val="1800"/>
              </a:spcAft>
            </a:pPr>
            <a:r>
              <a:rPr sz="2600" dirty="0"/>
              <a:t>• Working in small steps (iterations)</a:t>
            </a:r>
          </a:p>
          <a:p>
            <a:pPr marL="460375" indent="-230188">
              <a:spcAft>
                <a:spcPts val="1800"/>
              </a:spcAft>
            </a:pPr>
            <a:r>
              <a:rPr sz="2600" dirty="0"/>
              <a:t>• Delivering usable pieces quickly</a:t>
            </a:r>
          </a:p>
          <a:p>
            <a:pPr marL="460375" indent="-230188">
              <a:spcAft>
                <a:spcPts val="1800"/>
              </a:spcAft>
            </a:pPr>
            <a:r>
              <a:rPr sz="2600" dirty="0"/>
              <a:t>• Improving with feedback</a:t>
            </a:r>
          </a:p>
          <a:p>
            <a:pPr marL="460375" indent="-230188">
              <a:spcAft>
                <a:spcPts val="1800"/>
              </a:spcAft>
            </a:pPr>
            <a:r>
              <a:rPr sz="2600" dirty="0"/>
              <a:t>• Clear communication across teams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howing the Agile cycle from plan to launch">
            <a:extLst>
              <a:ext uri="{FF2B5EF4-FFF2-40B4-BE49-F238E27FC236}">
                <a16:creationId xmlns:a16="http://schemas.microsoft.com/office/drawing/2014/main" id="{9EB75140-04D8-F870-F24F-EADE47C4A11A}"/>
              </a:ext>
            </a:extLst>
          </p:cNvPr>
          <p:cNvPicPr>
            <a:picLocks noChangeAspect="1"/>
          </p:cNvPicPr>
          <p:nvPr/>
        </p:nvPicPr>
        <p:blipFill rotWithShape="1">
          <a:blip r:embed="rId2"/>
          <a:srcRect l="17461" t="16241" r="19906" b="9973"/>
          <a:stretch>
            <a:fillRect/>
          </a:stretch>
        </p:blipFill>
        <p:spPr>
          <a:xfrm>
            <a:off x="2561063" y="1268963"/>
            <a:ext cx="7069873" cy="4684898"/>
          </a:xfrm>
          <a:prstGeom prst="rect">
            <a:avLst/>
          </a:prstGeom>
        </p:spPr>
      </p:pic>
      <p:sp>
        <p:nvSpPr>
          <p:cNvPr id="2" name="Title 1">
            <a:extLst>
              <a:ext uri="{FF2B5EF4-FFF2-40B4-BE49-F238E27FC236}">
                <a16:creationId xmlns:a16="http://schemas.microsoft.com/office/drawing/2014/main" id="{28884010-8653-3BC8-8380-3CEA76220866}"/>
              </a:ext>
            </a:extLst>
          </p:cNvPr>
          <p:cNvSpPr>
            <a:spLocks noGrp="1"/>
          </p:cNvSpPr>
          <p:nvPr>
            <p:ph type="title"/>
          </p:nvPr>
        </p:nvSpPr>
        <p:spPr>
          <a:xfrm>
            <a:off x="838200" y="365125"/>
            <a:ext cx="10515600" cy="1044179"/>
          </a:xfrm>
        </p:spPr>
        <p:txBody>
          <a:bodyPr/>
          <a:lstStyle/>
          <a:p>
            <a:r>
              <a:rPr lang="en-US" dirty="0"/>
              <a:t>Agile Lifecycle</a:t>
            </a:r>
          </a:p>
        </p:txBody>
      </p:sp>
    </p:spTree>
    <p:extLst>
      <p:ext uri="{BB962C8B-B14F-4D97-AF65-F5344CB8AC3E}">
        <p14:creationId xmlns:p14="http://schemas.microsoft.com/office/powerpoint/2010/main" val="995083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024D-8632-543D-E77F-E02DF4F92083}"/>
              </a:ext>
            </a:extLst>
          </p:cNvPr>
          <p:cNvSpPr>
            <a:spLocks noGrp="1"/>
          </p:cNvSpPr>
          <p:nvPr>
            <p:ph type="title"/>
          </p:nvPr>
        </p:nvSpPr>
        <p:spPr>
          <a:xfrm>
            <a:off x="419099" y="365125"/>
            <a:ext cx="11353801" cy="668221"/>
          </a:xfrm>
        </p:spPr>
        <p:txBody>
          <a:bodyPr vert="horz" lIns="91440" tIns="45720" rIns="91440" bIns="45720" rtlCol="0" anchor="ctr">
            <a:normAutofit/>
          </a:bodyPr>
          <a:lstStyle/>
          <a:p>
            <a:r>
              <a:rPr lang="en-US" sz="3400" b="1" kern="1200" dirty="0">
                <a:latin typeface="Helvetica" pitchFamily="2" charset="0"/>
                <a:ea typeface="+mj-ea"/>
                <a:cs typeface="+mj-cs"/>
              </a:rPr>
              <a:t>What is the Software Development Life Cycle (SDLC)?</a:t>
            </a:r>
          </a:p>
        </p:txBody>
      </p:sp>
      <p:sp>
        <p:nvSpPr>
          <p:cNvPr id="7" name="TextBox 6">
            <a:extLst>
              <a:ext uri="{FF2B5EF4-FFF2-40B4-BE49-F238E27FC236}">
                <a16:creationId xmlns:a16="http://schemas.microsoft.com/office/drawing/2014/main" id="{8079608B-B08F-DD31-6E3F-D4142E1386CE}"/>
              </a:ext>
            </a:extLst>
          </p:cNvPr>
          <p:cNvSpPr txBox="1"/>
          <p:nvPr/>
        </p:nvSpPr>
        <p:spPr>
          <a:xfrm>
            <a:off x="557561" y="1152293"/>
            <a:ext cx="7939668" cy="4727807"/>
          </a:xfrm>
          <a:prstGeom prst="rect">
            <a:avLst/>
          </a:prstGeom>
        </p:spPr>
        <p:txBody>
          <a:bodyPr vert="horz" lIns="91440" tIns="45720" rIns="91440" bIns="45720" rtlCol="0">
            <a:noAutofit/>
          </a:bodyPr>
          <a:lstStyle/>
          <a:p>
            <a:pPr marL="342900" indent="-342900">
              <a:spcAft>
                <a:spcPts val="1200"/>
              </a:spcAft>
              <a:buFont typeface="Arial" panose="020B0604020202020204" pitchFamily="34" charset="0"/>
              <a:buChar char="•"/>
            </a:pPr>
            <a:r>
              <a:rPr lang="en-US" sz="2400" kern="1200" dirty="0">
                <a:latin typeface="Helvetica" pitchFamily="2" charset="0"/>
                <a:ea typeface="+mn-ea"/>
                <a:cs typeface="+mn-cs"/>
              </a:rPr>
              <a:t>SDLC is a step-by-step process for building software.</a:t>
            </a:r>
          </a:p>
          <a:p>
            <a:pPr marL="342900" indent="-342900">
              <a:spcAft>
                <a:spcPts val="1200"/>
              </a:spcAft>
              <a:buFont typeface="Arial" panose="020B0604020202020204" pitchFamily="34" charset="0"/>
              <a:buChar char="•"/>
            </a:pPr>
            <a:r>
              <a:rPr lang="en-US" sz="2400" kern="1200" dirty="0">
                <a:latin typeface="Helvetica" pitchFamily="2" charset="0"/>
                <a:ea typeface="+mn-ea"/>
                <a:cs typeface="+mn-cs"/>
              </a:rPr>
              <a:t>Helps teams stay organized and structured.</a:t>
            </a:r>
          </a:p>
          <a:p>
            <a:pPr marL="342900" indent="-342900">
              <a:spcAft>
                <a:spcPts val="600"/>
              </a:spcAft>
              <a:buFont typeface="Arial" panose="020B0604020202020204" pitchFamily="34" charset="0"/>
              <a:buChar char="•"/>
            </a:pPr>
            <a:r>
              <a:rPr lang="en-US" sz="2400" kern="1200" dirty="0">
                <a:latin typeface="Helvetica" pitchFamily="2" charset="0"/>
                <a:ea typeface="+mn-ea"/>
                <a:cs typeface="+mn-cs"/>
              </a:rPr>
              <a:t>Common stages:</a:t>
            </a:r>
          </a:p>
          <a:p>
            <a:pPr marL="914400" lvl="1" indent="-457200">
              <a:spcAft>
                <a:spcPts val="600"/>
              </a:spcAft>
              <a:buFont typeface="+mj-lt"/>
              <a:buAutoNum type="arabicPeriod"/>
            </a:pPr>
            <a:r>
              <a:rPr lang="en-US" sz="2400" kern="1200" dirty="0">
                <a:latin typeface="Helvetica" pitchFamily="2" charset="0"/>
                <a:ea typeface="+mn-ea"/>
                <a:cs typeface="+mn-cs"/>
              </a:rPr>
              <a:t>Plan – Understand the problem and goals.</a:t>
            </a:r>
          </a:p>
          <a:p>
            <a:pPr marL="914400" lvl="1" indent="-457200">
              <a:spcAft>
                <a:spcPts val="600"/>
              </a:spcAft>
              <a:buFont typeface="+mj-lt"/>
              <a:buAutoNum type="arabicPeriod"/>
            </a:pPr>
            <a:r>
              <a:rPr lang="en-US" sz="2400" kern="1200" dirty="0">
                <a:latin typeface="Helvetica" pitchFamily="2" charset="0"/>
                <a:ea typeface="+mn-ea"/>
                <a:cs typeface="+mn-cs"/>
              </a:rPr>
              <a:t>Design – Create solutions and prototypes.</a:t>
            </a:r>
          </a:p>
          <a:p>
            <a:pPr marL="914400" lvl="1" indent="-457200">
              <a:spcAft>
                <a:spcPts val="600"/>
              </a:spcAft>
              <a:buFont typeface="+mj-lt"/>
              <a:buAutoNum type="arabicPeriod"/>
            </a:pPr>
            <a:r>
              <a:rPr lang="en-US" sz="2400" kern="1200" dirty="0">
                <a:latin typeface="Helvetica" pitchFamily="2" charset="0"/>
                <a:ea typeface="+mn-ea"/>
                <a:cs typeface="+mn-cs"/>
              </a:rPr>
              <a:t>Build – Write and test the code.</a:t>
            </a:r>
          </a:p>
          <a:p>
            <a:pPr marL="914400" lvl="1" indent="-457200">
              <a:spcAft>
                <a:spcPts val="600"/>
              </a:spcAft>
              <a:buFont typeface="+mj-lt"/>
              <a:buAutoNum type="arabicPeriod"/>
            </a:pPr>
            <a:r>
              <a:rPr lang="en-US" sz="2400" kern="1200" dirty="0">
                <a:latin typeface="Helvetica" pitchFamily="2" charset="0"/>
                <a:ea typeface="+mn-ea"/>
                <a:cs typeface="+mn-cs"/>
              </a:rPr>
              <a:t>Test – Check if it works correctly.</a:t>
            </a:r>
          </a:p>
          <a:p>
            <a:pPr marL="914400" lvl="1" indent="-457200">
              <a:spcAft>
                <a:spcPts val="600"/>
              </a:spcAft>
              <a:buFont typeface="+mj-lt"/>
              <a:buAutoNum type="arabicPeriod"/>
            </a:pPr>
            <a:r>
              <a:rPr lang="en-US" sz="2400" kern="1200" dirty="0">
                <a:latin typeface="Helvetica" pitchFamily="2" charset="0"/>
                <a:ea typeface="+mn-ea"/>
                <a:cs typeface="+mn-cs"/>
              </a:rPr>
              <a:t>Deploy – Release to users.</a:t>
            </a:r>
          </a:p>
          <a:p>
            <a:pPr marL="914400" lvl="1" indent="-457200">
              <a:spcAft>
                <a:spcPts val="600"/>
              </a:spcAft>
              <a:buFont typeface="+mj-lt"/>
              <a:buAutoNum type="arabicPeriod"/>
            </a:pPr>
            <a:r>
              <a:rPr lang="en-US" sz="2400" kern="1200" dirty="0">
                <a:latin typeface="Helvetica" pitchFamily="2" charset="0"/>
                <a:ea typeface="+mn-ea"/>
                <a:cs typeface="+mn-cs"/>
              </a:rPr>
              <a:t>Maintain – Fix issues and improve.</a:t>
            </a:r>
          </a:p>
        </p:txBody>
      </p:sp>
      <p:pic>
        <p:nvPicPr>
          <p:cNvPr id="4" name="Content Placeholder 3" descr="Diagram of the SDLC with the common stages of plan, design, build, test, deploy, and maintain">
            <a:extLst>
              <a:ext uri="{FF2B5EF4-FFF2-40B4-BE49-F238E27FC236}">
                <a16:creationId xmlns:a16="http://schemas.microsoft.com/office/drawing/2014/main" id="{6D50DCD6-6DD8-B62B-FE9E-8F4E6D163FDC}"/>
              </a:ext>
            </a:extLst>
          </p:cNvPr>
          <p:cNvPicPr>
            <a:picLocks noGrp="1" noChangeAspect="1"/>
          </p:cNvPicPr>
          <p:nvPr>
            <p:ph idx="13"/>
          </p:nvPr>
        </p:nvPicPr>
        <p:blipFill>
          <a:blip r:embed="rId2"/>
          <a:stretch>
            <a:fillRect/>
          </a:stretch>
        </p:blipFill>
        <p:spPr>
          <a:xfrm>
            <a:off x="7808687" y="1725987"/>
            <a:ext cx="4283768" cy="4273060"/>
          </a:xfrm>
          <a:prstGeom prst="rect">
            <a:avLst/>
          </a:prstGeom>
          <a:noFill/>
        </p:spPr>
      </p:pic>
    </p:spTree>
    <p:extLst>
      <p:ext uri="{BB962C8B-B14F-4D97-AF65-F5344CB8AC3E}">
        <p14:creationId xmlns:p14="http://schemas.microsoft.com/office/powerpoint/2010/main" val="38295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Why Agile &amp; SDLC Matter</a:t>
            </a:r>
          </a:p>
        </p:txBody>
      </p:sp>
      <p:sp>
        <p:nvSpPr>
          <p:cNvPr id="3" name="Content Placeholder 2"/>
          <p:cNvSpPr>
            <a:spLocks noGrp="1"/>
          </p:cNvSpPr>
          <p:nvPr>
            <p:ph idx="1"/>
          </p:nvPr>
        </p:nvSpPr>
        <p:spPr>
          <a:xfrm>
            <a:off x="838200" y="1607040"/>
            <a:ext cx="11130776" cy="3931611"/>
          </a:xfrm>
        </p:spPr>
        <p:txBody>
          <a:bodyPr>
            <a:normAutofit/>
          </a:bodyPr>
          <a:lstStyle/>
          <a:p>
            <a:pPr marL="457200" indent="-457200">
              <a:lnSpc>
                <a:spcPct val="100000"/>
              </a:lnSpc>
              <a:spcBef>
                <a:spcPts val="0"/>
              </a:spcBef>
              <a:spcAft>
                <a:spcPts val="1800"/>
              </a:spcAft>
              <a:buFont typeface="Arial" panose="020B0604020202020204" pitchFamily="34" charset="0"/>
              <a:buChar char="•"/>
            </a:pPr>
            <a:r>
              <a:rPr lang="en-US" sz="2400" dirty="0"/>
              <a:t>Software Development Life Cycle (SDLC) provides structure for software projects.</a:t>
            </a:r>
          </a:p>
          <a:p>
            <a:pPr marL="457200" indent="-457200">
              <a:lnSpc>
                <a:spcPct val="100000"/>
              </a:lnSpc>
              <a:spcBef>
                <a:spcPts val="0"/>
              </a:spcBef>
              <a:spcAft>
                <a:spcPts val="1800"/>
              </a:spcAft>
              <a:buFont typeface="Arial" panose="020B0604020202020204" pitchFamily="34" charset="0"/>
              <a:buChar char="•"/>
            </a:pPr>
            <a:r>
              <a:rPr lang="en-US" sz="2400" dirty="0"/>
              <a:t>Agile makes these steps shorter and repeatable, so teams can adapt quickly</a:t>
            </a:r>
            <a:r>
              <a:rPr sz="2400" dirty="0"/>
              <a:t>.</a:t>
            </a:r>
          </a:p>
          <a:p>
            <a:pPr marL="457200" indent="-457200">
              <a:lnSpc>
                <a:spcPct val="100000"/>
              </a:lnSpc>
              <a:spcBef>
                <a:spcPts val="0"/>
              </a:spcBef>
              <a:spcAft>
                <a:spcPts val="1800"/>
              </a:spcAft>
              <a:buFont typeface="Arial" panose="020B0604020202020204" pitchFamily="34" charset="0"/>
              <a:buChar char="•"/>
            </a:pPr>
            <a:r>
              <a:rPr sz="2400" dirty="0"/>
              <a:t>Aligns Product, Marketing, and Engineering.</a:t>
            </a:r>
          </a:p>
          <a:p>
            <a:pPr marL="457200" indent="-457200">
              <a:lnSpc>
                <a:spcPct val="100000"/>
              </a:lnSpc>
              <a:spcBef>
                <a:spcPts val="0"/>
              </a:spcBef>
              <a:spcAft>
                <a:spcPts val="1800"/>
              </a:spcAft>
              <a:buFont typeface="Arial" panose="020B0604020202020204" pitchFamily="34" charset="0"/>
              <a:buChar char="•"/>
            </a:pPr>
            <a:r>
              <a:rPr sz="2400" dirty="0"/>
              <a:t>Enables faster delivery and responsiveness.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Project Scope</a:t>
            </a:r>
          </a:p>
        </p:txBody>
      </p:sp>
      <p:sp>
        <p:nvSpPr>
          <p:cNvPr id="3" name="Content Placeholder 2"/>
          <p:cNvSpPr>
            <a:spLocks noGrp="1"/>
          </p:cNvSpPr>
          <p:nvPr>
            <p:ph idx="1"/>
          </p:nvPr>
        </p:nvSpPr>
        <p:spPr>
          <a:xfrm>
            <a:off x="838200" y="1607041"/>
            <a:ext cx="10515600" cy="2347926"/>
          </a:xfrm>
        </p:spPr>
        <p:txBody>
          <a:bodyPr vert="horz" lIns="91440" tIns="45720" rIns="91440" bIns="45720" rtlCol="0" anchor="t">
            <a:normAutofit/>
          </a:bodyPr>
          <a:lstStyle/>
          <a:p>
            <a:pPr marL="457200" indent="-457200">
              <a:lnSpc>
                <a:spcPct val="100000"/>
              </a:lnSpc>
              <a:spcBef>
                <a:spcPts val="0"/>
              </a:spcBef>
              <a:spcAft>
                <a:spcPts val="1800"/>
              </a:spcAft>
              <a:buFont typeface="Arial" panose="020B0604020202020204" pitchFamily="34" charset="0"/>
              <a:buChar char="•"/>
            </a:pPr>
            <a:r>
              <a:rPr sz="2400" dirty="0"/>
              <a:t>Defines what the team will and won’t build.</a:t>
            </a:r>
          </a:p>
          <a:p>
            <a:pPr marL="457200" indent="-457200">
              <a:lnSpc>
                <a:spcPct val="100000"/>
              </a:lnSpc>
              <a:spcBef>
                <a:spcPts val="0"/>
              </a:spcBef>
              <a:spcAft>
                <a:spcPts val="1800"/>
              </a:spcAft>
              <a:buFont typeface="Arial" panose="020B0604020202020204" pitchFamily="34" charset="0"/>
              <a:buChar char="•"/>
            </a:pPr>
            <a:r>
              <a:rPr sz="2400" dirty="0"/>
              <a:t>Scope evolves as user needs are clarified.</a:t>
            </a:r>
          </a:p>
          <a:p>
            <a:pPr marL="457200" indent="-457200">
              <a:lnSpc>
                <a:spcPct val="100000"/>
              </a:lnSpc>
              <a:spcBef>
                <a:spcPts val="0"/>
              </a:spcBef>
              <a:spcAft>
                <a:spcPts val="1800"/>
              </a:spcAft>
              <a:buFont typeface="Arial" panose="020B0604020202020204" pitchFamily="34" charset="0"/>
              <a:buChar char="•"/>
            </a:pPr>
            <a:r>
              <a:rPr sz="2400" dirty="0">
                <a:latin typeface="Helvetica"/>
                <a:cs typeface="Helvetica"/>
              </a:rPr>
              <a:t>M</a:t>
            </a:r>
            <a:r>
              <a:rPr lang="en-US" sz="2400" dirty="0">
                <a:latin typeface="Helvetica"/>
                <a:cs typeface="Helvetica"/>
              </a:rPr>
              <a:t>inimum Viable </a:t>
            </a:r>
            <a:r>
              <a:rPr sz="2400" dirty="0">
                <a:latin typeface="Helvetica"/>
                <a:cs typeface="Helvetica"/>
              </a:rPr>
              <a:t>P</a:t>
            </a:r>
            <a:r>
              <a:rPr lang="en-US" sz="2400" dirty="0">
                <a:latin typeface="Helvetica"/>
                <a:cs typeface="Helvetica"/>
              </a:rPr>
              <a:t>roduct (MVP)</a:t>
            </a:r>
            <a:r>
              <a:rPr sz="2400" dirty="0">
                <a:latin typeface="Helvetica"/>
                <a:cs typeface="Helvetica"/>
              </a:rPr>
              <a:t> first: deliver core value quickly.</a:t>
            </a:r>
          </a:p>
          <a:p>
            <a:pPr marL="457200" indent="-457200">
              <a:lnSpc>
                <a:spcPct val="100000"/>
              </a:lnSpc>
              <a:spcBef>
                <a:spcPts val="0"/>
              </a:spcBef>
              <a:spcAft>
                <a:spcPts val="1800"/>
              </a:spcAft>
              <a:buFont typeface="Arial" panose="020B0604020202020204" pitchFamily="34" charset="0"/>
              <a:buChar char="•"/>
            </a:pPr>
            <a:r>
              <a:rPr sz="2400" dirty="0"/>
              <a:t>Prevents scope creep and misaligned expectations.</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2BB0-58E4-769B-D679-707405607397}"/>
              </a:ext>
            </a:extLst>
          </p:cNvPr>
          <p:cNvSpPr>
            <a:spLocks noGrp="1"/>
          </p:cNvSpPr>
          <p:nvPr>
            <p:ph type="title"/>
          </p:nvPr>
        </p:nvSpPr>
        <p:spPr>
          <a:xfrm>
            <a:off x="557561" y="365125"/>
            <a:ext cx="10796239" cy="1044179"/>
          </a:xfrm>
        </p:spPr>
        <p:txBody>
          <a:bodyPr/>
          <a:lstStyle/>
          <a:p>
            <a:r>
              <a:rPr lang="en-US" dirty="0"/>
              <a:t>Example – Embossable Word Search</a:t>
            </a:r>
          </a:p>
        </p:txBody>
      </p:sp>
      <p:sp>
        <p:nvSpPr>
          <p:cNvPr id="3" name="Content Placeholder 2">
            <a:extLst>
              <a:ext uri="{FF2B5EF4-FFF2-40B4-BE49-F238E27FC236}">
                <a16:creationId xmlns:a16="http://schemas.microsoft.com/office/drawing/2014/main" id="{400E3FBD-8227-BBE2-6143-9F3467D8F8E4}"/>
              </a:ext>
            </a:extLst>
          </p:cNvPr>
          <p:cNvSpPr>
            <a:spLocks noGrp="1"/>
          </p:cNvSpPr>
          <p:nvPr>
            <p:ph idx="1"/>
          </p:nvPr>
        </p:nvSpPr>
        <p:spPr>
          <a:xfrm>
            <a:off x="557561" y="1607041"/>
            <a:ext cx="11374243" cy="2578384"/>
          </a:xfrm>
        </p:spPr>
        <p:txBody>
          <a:bodyPr>
            <a:normAutofit/>
          </a:bodyPr>
          <a:lstStyle/>
          <a:p>
            <a:pPr>
              <a:lnSpc>
                <a:spcPct val="100000"/>
              </a:lnSpc>
              <a:spcBef>
                <a:spcPts val="0"/>
              </a:spcBef>
              <a:spcAft>
                <a:spcPts val="1800"/>
              </a:spcAft>
            </a:pPr>
            <a:r>
              <a:rPr lang="en-US" sz="2400" b="1" dirty="0"/>
              <a:t>Project Scope Statement:</a:t>
            </a:r>
            <a:r>
              <a:rPr lang="en-US" sz="2400" dirty="0"/>
              <a:t> </a:t>
            </a:r>
            <a:br>
              <a:rPr lang="en-US" sz="2400" dirty="0"/>
            </a:br>
            <a:r>
              <a:rPr lang="en-US" sz="2400" dirty="0"/>
              <a:t>Develop a free, accessible application that allows educators to generate custom and pre-made braille word search puzzles that can be easily embossed using tools such as the </a:t>
            </a:r>
            <a:r>
              <a:rPr lang="en-US" sz="2400" dirty="0" err="1"/>
              <a:t>PixBlaster</a:t>
            </a:r>
            <a:r>
              <a:rPr lang="en-US" sz="2400" dirty="0"/>
              <a:t> and Monarch. The app will focus on supporting braille literacy, spelling, and vocabulary development in K–12 classrooms and will be accessible to both Teachers of the Visually Impaired (TVIs) and sighted educators. </a:t>
            </a:r>
          </a:p>
        </p:txBody>
      </p:sp>
    </p:spTree>
    <p:extLst>
      <p:ext uri="{BB962C8B-B14F-4D97-AF65-F5344CB8AC3E}">
        <p14:creationId xmlns:p14="http://schemas.microsoft.com/office/powerpoint/2010/main" val="102627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985F-2A29-2E16-0E71-C1DF912EC12E}"/>
              </a:ext>
            </a:extLst>
          </p:cNvPr>
          <p:cNvSpPr>
            <a:spLocks noGrp="1"/>
          </p:cNvSpPr>
          <p:nvPr>
            <p:ph type="ctrTitle"/>
          </p:nvPr>
        </p:nvSpPr>
        <p:spPr>
          <a:xfrm>
            <a:off x="1538088" y="493644"/>
            <a:ext cx="8810069" cy="657669"/>
          </a:xfrm>
        </p:spPr>
        <p:txBody>
          <a:bodyPr/>
          <a:lstStyle/>
          <a:p>
            <a:r>
              <a:rPr lang="en-US" dirty="0"/>
              <a:t>Your Presenters</a:t>
            </a:r>
          </a:p>
        </p:txBody>
      </p:sp>
      <p:sp>
        <p:nvSpPr>
          <p:cNvPr id="3" name="Subtitle 2">
            <a:extLst>
              <a:ext uri="{FF2B5EF4-FFF2-40B4-BE49-F238E27FC236}">
                <a16:creationId xmlns:a16="http://schemas.microsoft.com/office/drawing/2014/main" id="{C762A8B2-9A3A-2E09-0096-A8BAF5D8A681}"/>
              </a:ext>
            </a:extLst>
          </p:cNvPr>
          <p:cNvSpPr>
            <a:spLocks noGrp="1"/>
          </p:cNvSpPr>
          <p:nvPr>
            <p:ph type="subTitle" idx="1"/>
          </p:nvPr>
        </p:nvSpPr>
        <p:spPr>
          <a:xfrm>
            <a:off x="1690965" y="1530623"/>
            <a:ext cx="9337676" cy="3062318"/>
          </a:xfrm>
        </p:spPr>
        <p:txBody>
          <a:bodyPr/>
          <a:lstStyle/>
          <a:p>
            <a:pPr>
              <a:lnSpc>
                <a:spcPct val="100000"/>
              </a:lnSpc>
              <a:spcBef>
                <a:spcPts val="0"/>
              </a:spcBef>
              <a:spcAft>
                <a:spcPts val="1800"/>
              </a:spcAft>
            </a:pPr>
            <a:r>
              <a:rPr lang="en-US" dirty="0"/>
              <a:t>Daniel Loy, Project Manager, Product Operations</a:t>
            </a:r>
          </a:p>
          <a:p>
            <a:pPr>
              <a:lnSpc>
                <a:spcPct val="100000"/>
              </a:lnSpc>
              <a:spcBef>
                <a:spcPts val="0"/>
              </a:spcBef>
              <a:spcAft>
                <a:spcPts val="1800"/>
              </a:spcAft>
            </a:pPr>
            <a:r>
              <a:rPr lang="en-US" dirty="0"/>
              <a:t>Heather Kennedy-MacKenzie, Director, Global Technology Innovations</a:t>
            </a:r>
          </a:p>
          <a:p>
            <a:pPr>
              <a:lnSpc>
                <a:spcPct val="100000"/>
              </a:lnSpc>
              <a:spcBef>
                <a:spcPts val="0"/>
              </a:spcBef>
              <a:spcAft>
                <a:spcPts val="1800"/>
              </a:spcAft>
            </a:pPr>
            <a:r>
              <a:rPr lang="en-US" dirty="0"/>
              <a:t>Matthew Bowdy, Head of Technology Solutions for Unified Growth Partners</a:t>
            </a:r>
          </a:p>
        </p:txBody>
      </p:sp>
    </p:spTree>
    <p:extLst>
      <p:ext uri="{BB962C8B-B14F-4D97-AF65-F5344CB8AC3E}">
        <p14:creationId xmlns:p14="http://schemas.microsoft.com/office/powerpoint/2010/main" val="2598709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AAE93-2F58-99D2-7662-499DAEB15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EAFB29-279F-EB37-691C-330D428EBD29}"/>
              </a:ext>
            </a:extLst>
          </p:cNvPr>
          <p:cNvSpPr>
            <a:spLocks noGrp="1"/>
          </p:cNvSpPr>
          <p:nvPr>
            <p:ph type="title"/>
          </p:nvPr>
        </p:nvSpPr>
        <p:spPr/>
        <p:txBody>
          <a:bodyPr/>
          <a:lstStyle/>
          <a:p>
            <a:r>
              <a:rPr lang="en-US" dirty="0"/>
              <a:t>Example (Assumptions)</a:t>
            </a:r>
          </a:p>
        </p:txBody>
      </p:sp>
      <p:sp>
        <p:nvSpPr>
          <p:cNvPr id="3" name="Content Placeholder 2">
            <a:extLst>
              <a:ext uri="{FF2B5EF4-FFF2-40B4-BE49-F238E27FC236}">
                <a16:creationId xmlns:a16="http://schemas.microsoft.com/office/drawing/2014/main" id="{7FB72807-811F-7862-926F-830E10D0F0FB}"/>
              </a:ext>
            </a:extLst>
          </p:cNvPr>
          <p:cNvSpPr>
            <a:spLocks noGrp="1"/>
          </p:cNvSpPr>
          <p:nvPr>
            <p:ph idx="1"/>
          </p:nvPr>
        </p:nvSpPr>
        <p:spPr>
          <a:xfrm>
            <a:off x="838200" y="1409304"/>
            <a:ext cx="11249722" cy="4310540"/>
          </a:xfrm>
        </p:spPr>
        <p:txBody>
          <a:bodyPr>
            <a:noAutofit/>
          </a:bodyPr>
          <a:lstStyle/>
          <a:p>
            <a:pPr fontAlgn="base">
              <a:lnSpc>
                <a:spcPct val="100000"/>
              </a:lnSpc>
              <a:spcBef>
                <a:spcPts val="0"/>
              </a:spcBef>
              <a:spcAft>
                <a:spcPts val="600"/>
              </a:spcAft>
            </a:pPr>
            <a:r>
              <a:rPr lang="en-US" sz="2400" b="1" dirty="0"/>
              <a:t>Project Assumptions and Constraints Assumptions</a:t>
            </a:r>
            <a:r>
              <a:rPr lang="en-US" sz="2400" dirty="0"/>
              <a:t> </a:t>
            </a:r>
          </a:p>
          <a:p>
            <a:pPr marL="457200" indent="-457200" fontAlgn="base">
              <a:lnSpc>
                <a:spcPct val="100000"/>
              </a:lnSpc>
              <a:spcBef>
                <a:spcPts val="0"/>
              </a:spcBef>
              <a:spcAft>
                <a:spcPts val="600"/>
              </a:spcAft>
              <a:buFont typeface="Arial" panose="020B0604020202020204" pitchFamily="34" charset="0"/>
              <a:buChar char="•"/>
            </a:pPr>
            <a:r>
              <a:rPr lang="en-US" sz="2400" dirty="0"/>
              <a:t>Most users are working on Windows machines, based on survey data and past field experience. </a:t>
            </a:r>
          </a:p>
          <a:p>
            <a:pPr marL="457200" indent="-457200" fontAlgn="base">
              <a:lnSpc>
                <a:spcPct val="100000"/>
              </a:lnSpc>
              <a:spcBef>
                <a:spcPts val="0"/>
              </a:spcBef>
              <a:spcAft>
                <a:spcPts val="600"/>
              </a:spcAft>
              <a:buFont typeface="Arial" panose="020B0604020202020204" pitchFamily="34" charset="0"/>
              <a:buChar char="•"/>
            </a:pPr>
            <a:r>
              <a:rPr lang="en-US" sz="2400" i="1" dirty="0"/>
              <a:t>Assumption: The majority of TVIs and educators will use Windows systems to generate and transfer embossable files.</a:t>
            </a:r>
            <a:r>
              <a:rPr lang="en-US" sz="2400" dirty="0"/>
              <a:t> </a:t>
            </a:r>
          </a:p>
          <a:p>
            <a:pPr marL="457200" indent="-457200" fontAlgn="base">
              <a:lnSpc>
                <a:spcPct val="100000"/>
              </a:lnSpc>
              <a:spcBef>
                <a:spcPts val="0"/>
              </a:spcBef>
              <a:spcAft>
                <a:spcPts val="600"/>
              </a:spcAft>
              <a:buFont typeface="Arial" panose="020B0604020202020204" pitchFamily="34" charset="0"/>
              <a:buChar char="•"/>
            </a:pPr>
            <a:r>
              <a:rPr lang="en-US" sz="2400" dirty="0"/>
              <a:t>TVIs or support staff (paras/sighted teachers) are trained or can be trained quickly in basic file transfer and embosser operations. </a:t>
            </a:r>
          </a:p>
          <a:p>
            <a:pPr marL="457200" indent="-457200" fontAlgn="base">
              <a:lnSpc>
                <a:spcPct val="100000"/>
              </a:lnSpc>
              <a:spcBef>
                <a:spcPts val="0"/>
              </a:spcBef>
              <a:spcAft>
                <a:spcPts val="600"/>
              </a:spcAft>
              <a:buFont typeface="Arial" panose="020B0604020202020204" pitchFamily="34" charset="0"/>
              <a:buChar char="•"/>
            </a:pPr>
            <a:r>
              <a:rPr lang="en-US" sz="2400" dirty="0"/>
              <a:t>Schools will allow the use of email or USB drives to transfer files from a computer or laptop to the embosser. </a:t>
            </a:r>
          </a:p>
          <a:p>
            <a:pPr marL="457200" indent="-457200" fontAlgn="base">
              <a:lnSpc>
                <a:spcPct val="100000"/>
              </a:lnSpc>
              <a:spcBef>
                <a:spcPts val="0"/>
              </a:spcBef>
              <a:spcAft>
                <a:spcPts val="600"/>
              </a:spcAft>
              <a:buFont typeface="Arial" panose="020B0604020202020204" pitchFamily="34" charset="0"/>
              <a:buChar char="•"/>
            </a:pPr>
            <a:r>
              <a:rPr lang="en-US" sz="2400" dirty="0"/>
              <a:t>Basic familiarity with embosser technology exists among the target audience. </a:t>
            </a:r>
          </a:p>
          <a:p>
            <a:pPr fontAlgn="base">
              <a:lnSpc>
                <a:spcPct val="100000"/>
              </a:lnSpc>
              <a:spcBef>
                <a:spcPts val="0"/>
              </a:spcBef>
              <a:spcAft>
                <a:spcPts val="600"/>
              </a:spcAft>
            </a:pPr>
            <a:r>
              <a:rPr lang="en-US" sz="2400" dirty="0"/>
              <a:t> </a:t>
            </a:r>
          </a:p>
        </p:txBody>
      </p:sp>
    </p:spTree>
    <p:extLst>
      <p:ext uri="{BB962C8B-B14F-4D97-AF65-F5344CB8AC3E}">
        <p14:creationId xmlns:p14="http://schemas.microsoft.com/office/powerpoint/2010/main" val="4246983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80106-9A54-6613-E2A9-36F33795C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F14455-70CC-3484-6593-88A62D7BFA9F}"/>
              </a:ext>
            </a:extLst>
          </p:cNvPr>
          <p:cNvSpPr>
            <a:spLocks noGrp="1"/>
          </p:cNvSpPr>
          <p:nvPr>
            <p:ph type="title"/>
          </p:nvPr>
        </p:nvSpPr>
        <p:spPr/>
        <p:txBody>
          <a:bodyPr/>
          <a:lstStyle/>
          <a:p>
            <a:r>
              <a:rPr lang="en-US" dirty="0"/>
              <a:t>Example (Constraints)</a:t>
            </a:r>
          </a:p>
        </p:txBody>
      </p:sp>
      <p:sp>
        <p:nvSpPr>
          <p:cNvPr id="3" name="Content Placeholder 2">
            <a:extLst>
              <a:ext uri="{FF2B5EF4-FFF2-40B4-BE49-F238E27FC236}">
                <a16:creationId xmlns:a16="http://schemas.microsoft.com/office/drawing/2014/main" id="{EB1CE9CA-EAC7-3DB2-FD82-810E53300B63}"/>
              </a:ext>
            </a:extLst>
          </p:cNvPr>
          <p:cNvSpPr>
            <a:spLocks noGrp="1"/>
          </p:cNvSpPr>
          <p:nvPr>
            <p:ph idx="1"/>
          </p:nvPr>
        </p:nvSpPr>
        <p:spPr>
          <a:xfrm>
            <a:off x="838199" y="1409304"/>
            <a:ext cx="11078737" cy="4448803"/>
          </a:xfrm>
        </p:spPr>
        <p:txBody>
          <a:bodyPr>
            <a:normAutofit lnSpcReduction="10000"/>
          </a:bodyPr>
          <a:lstStyle/>
          <a:p>
            <a:pPr fontAlgn="base">
              <a:lnSpc>
                <a:spcPct val="100000"/>
              </a:lnSpc>
              <a:spcBef>
                <a:spcPts val="0"/>
              </a:spcBef>
              <a:spcAft>
                <a:spcPts val="600"/>
              </a:spcAft>
            </a:pPr>
            <a:r>
              <a:rPr lang="en-US" sz="2400" b="1" dirty="0"/>
              <a:t>Constraints </a:t>
            </a:r>
          </a:p>
          <a:p>
            <a:pPr marL="342900" indent="-342900" fontAlgn="base">
              <a:lnSpc>
                <a:spcPct val="100000"/>
              </a:lnSpc>
              <a:spcBef>
                <a:spcPts val="0"/>
              </a:spcBef>
              <a:spcAft>
                <a:spcPts val="600"/>
              </a:spcAft>
              <a:buFont typeface="Arial" panose="020B0604020202020204" pitchFamily="34" charset="0"/>
              <a:buChar char="•"/>
            </a:pPr>
            <a:r>
              <a:rPr lang="en-US" sz="2400" dirty="0"/>
              <a:t>Very few embossers support </a:t>
            </a:r>
            <a:r>
              <a:rPr lang="en-US" sz="2400" dirty="0" err="1"/>
              <a:t>AirPrint</a:t>
            </a:r>
            <a:r>
              <a:rPr lang="en-US" sz="2400" dirty="0"/>
              <a:t> or direct mobile-to-embosser workflows. </a:t>
            </a:r>
            <a:r>
              <a:rPr lang="en-US" sz="2400" dirty="0" err="1"/>
              <a:t>PixBlaster</a:t>
            </a:r>
            <a:r>
              <a:rPr lang="en-US" sz="2400" dirty="0"/>
              <a:t> does, </a:t>
            </a:r>
            <a:r>
              <a:rPr lang="en-US" sz="2400" dirty="0" err="1"/>
              <a:t>PageBlaster</a:t>
            </a:r>
            <a:r>
              <a:rPr lang="en-US" sz="2400" dirty="0"/>
              <a:t> does not. </a:t>
            </a:r>
          </a:p>
          <a:p>
            <a:pPr marL="342900" indent="-342900" fontAlgn="base">
              <a:lnSpc>
                <a:spcPct val="100000"/>
              </a:lnSpc>
              <a:spcBef>
                <a:spcPts val="0"/>
              </a:spcBef>
              <a:spcAft>
                <a:spcPts val="600"/>
              </a:spcAft>
              <a:buFont typeface="Arial" panose="020B0604020202020204" pitchFamily="34" charset="0"/>
              <a:buChar char="•"/>
            </a:pPr>
            <a:r>
              <a:rPr lang="en-US" sz="2400" dirty="0"/>
              <a:t>Primary technology for interfacing with embossers will be desktop-based, particularly Windows. Monarch is self-presenting </a:t>
            </a:r>
          </a:p>
          <a:p>
            <a:pPr marL="342900" indent="-342900" fontAlgn="base">
              <a:lnSpc>
                <a:spcPct val="100000"/>
              </a:lnSpc>
              <a:spcBef>
                <a:spcPts val="0"/>
              </a:spcBef>
              <a:spcAft>
                <a:spcPts val="600"/>
              </a:spcAft>
              <a:buFont typeface="Arial" panose="020B0604020202020204" pitchFamily="34" charset="0"/>
              <a:buChar char="•"/>
            </a:pPr>
            <a:r>
              <a:rPr lang="en-US" sz="2400" dirty="0"/>
              <a:t>Some school IT policies restrict the use of thumb drives, which may limit file transfer options. Very little concern.  </a:t>
            </a:r>
          </a:p>
          <a:p>
            <a:pPr marL="342900" indent="-342900" fontAlgn="base">
              <a:lnSpc>
                <a:spcPct val="100000"/>
              </a:lnSpc>
              <a:spcBef>
                <a:spcPts val="0"/>
              </a:spcBef>
              <a:spcAft>
                <a:spcPts val="600"/>
              </a:spcAft>
              <a:buFont typeface="Arial" panose="020B0604020202020204" pitchFamily="34" charset="0"/>
              <a:buChar char="•"/>
            </a:pPr>
            <a:r>
              <a:rPr lang="en-US" sz="2400" dirty="0"/>
              <a:t>The Monarch device, while central to the project, is expensive and may limit access to certain schools or regions. </a:t>
            </a:r>
          </a:p>
          <a:p>
            <a:pPr marL="342900" indent="-342900" fontAlgn="base">
              <a:lnSpc>
                <a:spcPct val="100000"/>
              </a:lnSpc>
              <a:spcBef>
                <a:spcPts val="0"/>
              </a:spcBef>
              <a:spcAft>
                <a:spcPts val="600"/>
              </a:spcAft>
              <a:buFont typeface="Arial" panose="020B0604020202020204" pitchFamily="34" charset="0"/>
              <a:buChar char="•"/>
            </a:pPr>
            <a:r>
              <a:rPr lang="en-US" sz="2400" dirty="0"/>
              <a:t>The app cannot (initially) support direct embossing from iPhone/iPad – development will prioritize Windows compatibility.  </a:t>
            </a:r>
          </a:p>
        </p:txBody>
      </p:sp>
    </p:spTree>
    <p:extLst>
      <p:ext uri="{BB962C8B-B14F-4D97-AF65-F5344CB8AC3E}">
        <p14:creationId xmlns:p14="http://schemas.microsoft.com/office/powerpoint/2010/main" val="11761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D1883-87E3-52DA-B9AB-72F768F46F0F}"/>
              </a:ext>
            </a:extLst>
          </p:cNvPr>
          <p:cNvSpPr>
            <a:spLocks noGrp="1"/>
          </p:cNvSpPr>
          <p:nvPr>
            <p:ph type="title"/>
          </p:nvPr>
        </p:nvSpPr>
        <p:spPr>
          <a:xfrm>
            <a:off x="570570" y="365125"/>
            <a:ext cx="10783230" cy="1044179"/>
          </a:xfrm>
        </p:spPr>
        <p:txBody>
          <a:bodyPr/>
          <a:lstStyle/>
          <a:p>
            <a:r>
              <a:rPr lang="en-US" dirty="0"/>
              <a:t>Example (Out of Scope)</a:t>
            </a:r>
          </a:p>
        </p:txBody>
      </p:sp>
      <p:sp>
        <p:nvSpPr>
          <p:cNvPr id="3" name="Content Placeholder 2">
            <a:extLst>
              <a:ext uri="{FF2B5EF4-FFF2-40B4-BE49-F238E27FC236}">
                <a16:creationId xmlns:a16="http://schemas.microsoft.com/office/drawing/2014/main" id="{65BCEF91-98DD-C9E9-6748-827587572AC1}"/>
              </a:ext>
            </a:extLst>
          </p:cNvPr>
          <p:cNvSpPr>
            <a:spLocks noGrp="1"/>
          </p:cNvSpPr>
          <p:nvPr>
            <p:ph idx="1"/>
          </p:nvPr>
        </p:nvSpPr>
        <p:spPr>
          <a:xfrm>
            <a:off x="570570" y="1577303"/>
            <a:ext cx="11509917" cy="3931611"/>
          </a:xfrm>
        </p:spPr>
        <p:txBody>
          <a:bodyPr>
            <a:normAutofit/>
          </a:bodyPr>
          <a:lstStyle/>
          <a:p>
            <a:pPr fontAlgn="base">
              <a:lnSpc>
                <a:spcPct val="100000"/>
              </a:lnSpc>
              <a:spcBef>
                <a:spcPts val="0"/>
              </a:spcBef>
              <a:spcAft>
                <a:spcPts val="600"/>
              </a:spcAft>
            </a:pPr>
            <a:r>
              <a:rPr lang="en-US" sz="2400" b="1" dirty="0"/>
              <a:t>Items Not in Scope</a:t>
            </a:r>
            <a:r>
              <a:rPr lang="en-US" sz="2400" dirty="0"/>
              <a:t> </a:t>
            </a:r>
          </a:p>
          <a:p>
            <a:pPr marL="457200" indent="-457200" fontAlgn="base">
              <a:lnSpc>
                <a:spcPct val="100000"/>
              </a:lnSpc>
              <a:spcBef>
                <a:spcPts val="0"/>
              </a:spcBef>
              <a:spcAft>
                <a:spcPts val="600"/>
              </a:spcAft>
              <a:buFont typeface="Arial" panose="020B0604020202020204" pitchFamily="34" charset="0"/>
              <a:buChar char="•"/>
            </a:pPr>
            <a:r>
              <a:rPr lang="en-US" sz="2400" dirty="0"/>
              <a:t>Direct embossing from </a:t>
            </a:r>
            <a:r>
              <a:rPr lang="en-US" sz="2400" b="1" dirty="0"/>
              <a:t>iOS mobile devices (e.g. iPhone)</a:t>
            </a:r>
            <a:r>
              <a:rPr lang="en-US" sz="2400" dirty="0"/>
              <a:t> – </a:t>
            </a:r>
            <a:r>
              <a:rPr lang="en-US" sz="2400" b="1" dirty="0"/>
              <a:t>High out of scope</a:t>
            </a:r>
            <a:r>
              <a:rPr lang="en-US" sz="2400" dirty="0"/>
              <a:t> </a:t>
            </a:r>
          </a:p>
          <a:p>
            <a:pPr marL="457200" indent="-457200" fontAlgn="base">
              <a:lnSpc>
                <a:spcPct val="100000"/>
              </a:lnSpc>
              <a:spcBef>
                <a:spcPts val="0"/>
              </a:spcBef>
              <a:spcAft>
                <a:spcPts val="600"/>
              </a:spcAft>
              <a:buFont typeface="Arial" panose="020B0604020202020204" pitchFamily="34" charset="0"/>
              <a:buChar char="•"/>
            </a:pPr>
            <a:r>
              <a:rPr lang="en-US" sz="2400" dirty="0"/>
              <a:t>Bluetooth or wireless embosser connection – We are not concerned about how they emboss </a:t>
            </a:r>
          </a:p>
          <a:p>
            <a:pPr marL="457200" indent="-457200" fontAlgn="base">
              <a:lnSpc>
                <a:spcPct val="100000"/>
              </a:lnSpc>
              <a:spcBef>
                <a:spcPts val="0"/>
              </a:spcBef>
              <a:spcAft>
                <a:spcPts val="600"/>
              </a:spcAft>
              <a:buFont typeface="Arial" panose="020B0604020202020204" pitchFamily="34" charset="0"/>
              <a:buChar char="•"/>
            </a:pPr>
            <a:r>
              <a:rPr lang="en-US" sz="2400" dirty="0"/>
              <a:t>Full mobile-native app experience on Android or iOS in early phases </a:t>
            </a:r>
          </a:p>
          <a:p>
            <a:pPr marL="457200" indent="-457200" fontAlgn="base">
              <a:lnSpc>
                <a:spcPct val="100000"/>
              </a:lnSpc>
              <a:spcBef>
                <a:spcPts val="0"/>
              </a:spcBef>
              <a:spcAft>
                <a:spcPts val="600"/>
              </a:spcAft>
              <a:buFont typeface="Arial" panose="020B0604020202020204" pitchFamily="34" charset="0"/>
              <a:buChar char="•"/>
            </a:pPr>
            <a:r>
              <a:rPr lang="en-US" sz="2400" dirty="0"/>
              <a:t>Custom embosser hardware development </a:t>
            </a:r>
          </a:p>
          <a:p>
            <a:pPr marL="457200" indent="-457200" fontAlgn="base">
              <a:lnSpc>
                <a:spcPct val="100000"/>
              </a:lnSpc>
              <a:spcBef>
                <a:spcPts val="0"/>
              </a:spcBef>
              <a:spcAft>
                <a:spcPts val="600"/>
              </a:spcAft>
              <a:buFont typeface="Arial" panose="020B0604020202020204" pitchFamily="34" charset="0"/>
              <a:buChar char="•"/>
            </a:pPr>
            <a:r>
              <a:rPr lang="en-US" sz="2400" dirty="0"/>
              <a:t>Advanced puzzle types (e.g. crossword, memory matching) – may be added in future phases</a:t>
            </a:r>
          </a:p>
        </p:txBody>
      </p:sp>
    </p:spTree>
    <p:extLst>
      <p:ext uri="{BB962C8B-B14F-4D97-AF65-F5344CB8AC3E}">
        <p14:creationId xmlns:p14="http://schemas.microsoft.com/office/powerpoint/2010/main" val="3237599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240A-F4C1-BDA9-15E3-14AD283D3807}"/>
              </a:ext>
            </a:extLst>
          </p:cNvPr>
          <p:cNvSpPr>
            <a:spLocks noGrp="1"/>
          </p:cNvSpPr>
          <p:nvPr>
            <p:ph type="title"/>
          </p:nvPr>
        </p:nvSpPr>
        <p:spPr/>
        <p:txBody>
          <a:bodyPr/>
          <a:lstStyle/>
          <a:p>
            <a:r>
              <a:rPr lang="en-US" dirty="0"/>
              <a:t>Why Scopes &amp; User Stories Matter</a:t>
            </a:r>
          </a:p>
        </p:txBody>
      </p:sp>
      <p:sp>
        <p:nvSpPr>
          <p:cNvPr id="3" name="Content Placeholder 2">
            <a:extLst>
              <a:ext uri="{FF2B5EF4-FFF2-40B4-BE49-F238E27FC236}">
                <a16:creationId xmlns:a16="http://schemas.microsoft.com/office/drawing/2014/main" id="{71CEF21E-0264-8916-7B0A-EB58BA09FFFF}"/>
              </a:ext>
            </a:extLst>
          </p:cNvPr>
          <p:cNvSpPr>
            <a:spLocks noGrp="1"/>
          </p:cNvSpPr>
          <p:nvPr>
            <p:ph idx="1"/>
          </p:nvPr>
        </p:nvSpPr>
        <p:spPr/>
        <p:txBody>
          <a:bodyPr>
            <a:normAutofit fontScale="92500" lnSpcReduction="10000"/>
          </a:bodyPr>
          <a:lstStyle/>
          <a:p>
            <a:pPr>
              <a:lnSpc>
                <a:spcPct val="110000"/>
              </a:lnSpc>
              <a:spcBef>
                <a:spcPts val="0"/>
              </a:spcBef>
              <a:spcAft>
                <a:spcPts val="600"/>
              </a:spcAft>
            </a:pPr>
            <a:r>
              <a:rPr lang="en-US" sz="2600" b="1" dirty="0"/>
              <a:t>For Software Engineers</a:t>
            </a:r>
            <a:endParaRPr lang="en-US" sz="2600" dirty="0"/>
          </a:p>
          <a:p>
            <a:pPr marL="457200" indent="-457200">
              <a:lnSpc>
                <a:spcPct val="110000"/>
              </a:lnSpc>
              <a:spcBef>
                <a:spcPts val="0"/>
              </a:spcBef>
              <a:spcAft>
                <a:spcPts val="600"/>
              </a:spcAft>
              <a:buFont typeface="Arial" panose="020B0604020202020204" pitchFamily="34" charset="0"/>
              <a:buChar char="•"/>
            </a:pPr>
            <a:r>
              <a:rPr lang="en-US" sz="2600" dirty="0"/>
              <a:t>Clear stories = less ambiguity and confusion.</a:t>
            </a:r>
          </a:p>
          <a:p>
            <a:pPr marL="457200" indent="-457200">
              <a:lnSpc>
                <a:spcPct val="110000"/>
              </a:lnSpc>
              <a:spcBef>
                <a:spcPts val="0"/>
              </a:spcBef>
              <a:spcAft>
                <a:spcPts val="600"/>
              </a:spcAft>
              <a:buFont typeface="Arial" panose="020B0604020202020204" pitchFamily="34" charset="0"/>
              <a:buChar char="•"/>
            </a:pPr>
            <a:r>
              <a:rPr lang="en-US" sz="2600" dirty="0"/>
              <a:t>Well-defined scope = focused work, fewer distractions.</a:t>
            </a:r>
          </a:p>
          <a:p>
            <a:pPr marL="457200" indent="-457200">
              <a:lnSpc>
                <a:spcPct val="110000"/>
              </a:lnSpc>
              <a:spcBef>
                <a:spcPts val="0"/>
              </a:spcBef>
              <a:spcAft>
                <a:spcPts val="600"/>
              </a:spcAft>
              <a:buFont typeface="Arial" panose="020B0604020202020204" pitchFamily="34" charset="0"/>
              <a:buChar char="•"/>
            </a:pPr>
            <a:r>
              <a:rPr lang="en-US" sz="2600" dirty="0"/>
              <a:t>Helps engineers </a:t>
            </a:r>
            <a:r>
              <a:rPr lang="en-US" sz="2600" b="1" dirty="0"/>
              <a:t>prioritize critical features</a:t>
            </a:r>
            <a:r>
              <a:rPr lang="en-US" sz="2600" dirty="0"/>
              <a:t>.</a:t>
            </a:r>
          </a:p>
          <a:p>
            <a:pPr marL="457200" indent="-457200">
              <a:lnSpc>
                <a:spcPct val="110000"/>
              </a:lnSpc>
              <a:spcBef>
                <a:spcPts val="0"/>
              </a:spcBef>
              <a:spcAft>
                <a:spcPts val="600"/>
              </a:spcAft>
              <a:buFont typeface="Arial" panose="020B0604020202020204" pitchFamily="34" charset="0"/>
              <a:buChar char="•"/>
            </a:pPr>
            <a:r>
              <a:rPr lang="en-US" sz="2600" dirty="0"/>
              <a:t>Reduces wasted effort and costly rework.</a:t>
            </a:r>
          </a:p>
          <a:p>
            <a:endParaRPr lang="en-US" dirty="0"/>
          </a:p>
        </p:txBody>
      </p:sp>
      <p:sp>
        <p:nvSpPr>
          <p:cNvPr id="4" name="Content Placeholder 3">
            <a:extLst>
              <a:ext uri="{FF2B5EF4-FFF2-40B4-BE49-F238E27FC236}">
                <a16:creationId xmlns:a16="http://schemas.microsoft.com/office/drawing/2014/main" id="{847529FB-BC8E-478A-CDF0-6780286D0190}"/>
              </a:ext>
            </a:extLst>
          </p:cNvPr>
          <p:cNvSpPr>
            <a:spLocks noGrp="1"/>
          </p:cNvSpPr>
          <p:nvPr>
            <p:ph idx="13"/>
          </p:nvPr>
        </p:nvSpPr>
        <p:spPr>
          <a:xfrm>
            <a:off x="6455229" y="1607040"/>
            <a:ext cx="4909457" cy="3931611"/>
          </a:xfrm>
        </p:spPr>
        <p:txBody>
          <a:bodyPr>
            <a:normAutofit/>
          </a:bodyPr>
          <a:lstStyle/>
          <a:p>
            <a:pPr>
              <a:lnSpc>
                <a:spcPct val="100000"/>
              </a:lnSpc>
              <a:spcBef>
                <a:spcPts val="0"/>
              </a:spcBef>
              <a:spcAft>
                <a:spcPts val="600"/>
              </a:spcAft>
            </a:pPr>
            <a:r>
              <a:rPr lang="en-US" sz="2400" b="1" dirty="0"/>
              <a:t>For Project Momentum</a:t>
            </a:r>
            <a:endParaRPr lang="en-US" sz="2400" dirty="0"/>
          </a:p>
          <a:p>
            <a:pPr marL="457200" indent="-457200">
              <a:lnSpc>
                <a:spcPct val="100000"/>
              </a:lnSpc>
              <a:spcBef>
                <a:spcPts val="0"/>
              </a:spcBef>
              <a:spcAft>
                <a:spcPts val="600"/>
              </a:spcAft>
              <a:buFont typeface="Arial" panose="020B0604020202020204" pitchFamily="34" charset="0"/>
              <a:buChar char="•"/>
            </a:pPr>
            <a:r>
              <a:rPr lang="en-US" sz="2400" dirty="0"/>
              <a:t>Keeps everyone aligned on what matters most.</a:t>
            </a:r>
          </a:p>
          <a:p>
            <a:pPr marL="457200" indent="-457200">
              <a:lnSpc>
                <a:spcPct val="100000"/>
              </a:lnSpc>
              <a:spcBef>
                <a:spcPts val="0"/>
              </a:spcBef>
              <a:spcAft>
                <a:spcPts val="600"/>
              </a:spcAft>
              <a:buFont typeface="Arial" panose="020B0604020202020204" pitchFamily="34" charset="0"/>
              <a:buChar char="•"/>
            </a:pPr>
            <a:r>
              <a:rPr lang="en-US" sz="2400" dirty="0"/>
              <a:t>Prevents scope creep and shifting priorities.</a:t>
            </a:r>
          </a:p>
          <a:p>
            <a:pPr marL="457200" indent="-457200">
              <a:lnSpc>
                <a:spcPct val="100000"/>
              </a:lnSpc>
              <a:spcBef>
                <a:spcPts val="0"/>
              </a:spcBef>
              <a:spcAft>
                <a:spcPts val="600"/>
              </a:spcAft>
              <a:buFont typeface="Arial" panose="020B0604020202020204" pitchFamily="34" charset="0"/>
              <a:buChar char="•"/>
            </a:pPr>
            <a:r>
              <a:rPr lang="en-US" sz="2400" dirty="0"/>
              <a:t>Allows for </a:t>
            </a:r>
            <a:r>
              <a:rPr lang="en-US" sz="2400" b="1" dirty="0"/>
              <a:t>steady, incremental progress</a:t>
            </a:r>
            <a:r>
              <a:rPr lang="en-US" sz="2400" dirty="0"/>
              <a:t>.</a:t>
            </a:r>
          </a:p>
          <a:p>
            <a:pPr marL="457200" indent="-457200">
              <a:lnSpc>
                <a:spcPct val="100000"/>
              </a:lnSpc>
              <a:spcBef>
                <a:spcPts val="0"/>
              </a:spcBef>
              <a:spcAft>
                <a:spcPts val="600"/>
              </a:spcAft>
              <a:buFont typeface="Arial" panose="020B0604020202020204" pitchFamily="34" charset="0"/>
              <a:buChar char="•"/>
            </a:pPr>
            <a:r>
              <a:rPr lang="en-US" sz="2400" dirty="0"/>
              <a:t>Builds trust across teams with visible wins.</a:t>
            </a:r>
          </a:p>
        </p:txBody>
      </p:sp>
    </p:spTree>
    <p:extLst>
      <p:ext uri="{BB962C8B-B14F-4D97-AF65-F5344CB8AC3E}">
        <p14:creationId xmlns:p14="http://schemas.microsoft.com/office/powerpoint/2010/main" val="856619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8B42B-5332-5534-650D-2251CE8D5784}"/>
              </a:ex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r>
              <a:rPr lang="en-US" dirty="0"/>
              <a:t>Impact of Project Scopes &amp; User Stories</a:t>
            </a:r>
          </a:p>
        </p:txBody>
      </p:sp>
      <p:sp>
        <p:nvSpPr>
          <p:cNvPr id="3" name="Content Placeholder 2">
            <a:extLst>
              <a:ext uri="{FF2B5EF4-FFF2-40B4-BE49-F238E27FC236}">
                <a16:creationId xmlns:a16="http://schemas.microsoft.com/office/drawing/2014/main" id="{3240F921-D9C5-BC49-4351-6AB0D162751F}"/>
              </a:ext>
            </a:extLst>
          </p:cNvPr>
          <p:cNvSpPr>
            <a:spLocks noGrp="1"/>
          </p:cNvSpPr>
          <p:nvPr>
            <p:ph idx="1"/>
          </p:nvPr>
        </p:nvSpPr>
        <p:spPr>
          <a:xfrm>
            <a:off x="538065" y="1607041"/>
            <a:ext cx="5377543" cy="407614"/>
          </a:xfrm>
        </p:spPr>
        <p:txBody>
          <a:bodyPr>
            <a:noAutofit/>
          </a:bodyPr>
          <a:lstStyle/>
          <a:p>
            <a:r>
              <a:rPr lang="en-US" sz="2800" dirty="0"/>
              <a:t>Without Clear Scope &amp; Stories</a:t>
            </a:r>
          </a:p>
        </p:txBody>
      </p:sp>
      <p:sp>
        <p:nvSpPr>
          <p:cNvPr id="10" name="Rectangle: Rounded Corners 9">
            <a:extLst>
              <a:ext uri="{FF2B5EF4-FFF2-40B4-BE49-F238E27FC236}">
                <a16:creationId xmlns:a16="http://schemas.microsoft.com/office/drawing/2014/main" id="{EA10B4DE-34CD-E28A-2699-7C16BC3E2075}"/>
              </a:ext>
            </a:extLst>
          </p:cNvPr>
          <p:cNvSpPr/>
          <p:nvPr/>
        </p:nvSpPr>
        <p:spPr>
          <a:xfrm>
            <a:off x="1533332" y="3007568"/>
            <a:ext cx="2341984" cy="17541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000" dirty="0"/>
              <a:t>Ambiguity</a:t>
            </a:r>
          </a:p>
          <a:p>
            <a:pPr algn="ctr">
              <a:spcAft>
                <a:spcPts val="600"/>
              </a:spcAft>
            </a:pPr>
            <a:r>
              <a:rPr lang="en-US" sz="2000" dirty="0"/>
              <a:t>Confusion</a:t>
            </a:r>
          </a:p>
          <a:p>
            <a:pPr algn="ctr">
              <a:spcAft>
                <a:spcPts val="600"/>
              </a:spcAft>
            </a:pPr>
            <a:r>
              <a:rPr lang="en-US" sz="2000" dirty="0"/>
              <a:t>Rework</a:t>
            </a:r>
          </a:p>
          <a:p>
            <a:pPr algn="ctr">
              <a:spcAft>
                <a:spcPts val="600"/>
              </a:spcAft>
            </a:pPr>
            <a:r>
              <a:rPr lang="en-US" sz="2000" dirty="0"/>
              <a:t>Delays</a:t>
            </a:r>
          </a:p>
        </p:txBody>
      </p:sp>
      <p:sp>
        <p:nvSpPr>
          <p:cNvPr id="4" name="Content Placeholder 3">
            <a:extLst>
              <a:ext uri="{FF2B5EF4-FFF2-40B4-BE49-F238E27FC236}">
                <a16:creationId xmlns:a16="http://schemas.microsoft.com/office/drawing/2014/main" id="{AD4A8767-1DA2-0053-5938-6B22C4AE6959}"/>
              </a:ext>
            </a:extLst>
          </p:cNvPr>
          <p:cNvSpPr>
            <a:spLocks noGrp="1"/>
          </p:cNvSpPr>
          <p:nvPr>
            <p:ph idx="13"/>
          </p:nvPr>
        </p:nvSpPr>
        <p:spPr>
          <a:xfrm>
            <a:off x="6455229" y="1607041"/>
            <a:ext cx="4909457" cy="407614"/>
          </a:xfrm>
        </p:spPr>
        <p:txBody>
          <a:bodyPr>
            <a:noAutofit/>
          </a:bodyPr>
          <a:lstStyle/>
          <a:p>
            <a:r>
              <a:rPr lang="en-US" sz="2800" dirty="0"/>
              <a:t>With Clear Scope &amp; Stories</a:t>
            </a:r>
          </a:p>
        </p:txBody>
      </p:sp>
      <p:sp>
        <p:nvSpPr>
          <p:cNvPr id="6" name="Rectangle: Rounded Corners 5">
            <a:extLst>
              <a:ext uri="{FF2B5EF4-FFF2-40B4-BE49-F238E27FC236}">
                <a16:creationId xmlns:a16="http://schemas.microsoft.com/office/drawing/2014/main" id="{DB9A2291-3FE5-3046-ABBC-43DB1CFC46BD}"/>
              </a:ext>
            </a:extLst>
          </p:cNvPr>
          <p:cNvSpPr/>
          <p:nvPr/>
        </p:nvSpPr>
        <p:spPr>
          <a:xfrm>
            <a:off x="7725747" y="3007567"/>
            <a:ext cx="2341984" cy="175415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spcAft>
                <a:spcPts val="600"/>
              </a:spcAft>
            </a:pPr>
            <a:r>
              <a:rPr lang="en-US" sz="2000" dirty="0"/>
              <a:t>Clarity</a:t>
            </a:r>
          </a:p>
          <a:p>
            <a:pPr algn="ctr">
              <a:spcAft>
                <a:spcPts val="600"/>
              </a:spcAft>
            </a:pPr>
            <a:r>
              <a:rPr lang="en-US" sz="2000" dirty="0"/>
              <a:t>Focus</a:t>
            </a:r>
          </a:p>
          <a:p>
            <a:pPr algn="ctr">
              <a:spcAft>
                <a:spcPts val="600"/>
              </a:spcAft>
            </a:pPr>
            <a:r>
              <a:rPr lang="en-US" sz="2000" dirty="0"/>
              <a:t>Momentum</a:t>
            </a:r>
          </a:p>
          <a:p>
            <a:pPr algn="ctr">
              <a:spcAft>
                <a:spcPts val="600"/>
              </a:spcAft>
            </a:pPr>
            <a:r>
              <a:rPr lang="en-US" sz="2000" dirty="0"/>
              <a:t>Progress</a:t>
            </a:r>
          </a:p>
        </p:txBody>
      </p:sp>
    </p:spTree>
    <p:extLst>
      <p:ext uri="{BB962C8B-B14F-4D97-AF65-F5344CB8AC3E}">
        <p14:creationId xmlns:p14="http://schemas.microsoft.com/office/powerpoint/2010/main" val="2274047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235E29-D91F-88BA-5CC1-1577E6E7D690}"/>
              </a:ext>
            </a:extLst>
          </p:cNvPr>
          <p:cNvSpPr>
            <a:spLocks noGrp="1"/>
          </p:cNvSpPr>
          <p:nvPr>
            <p:ph type="title"/>
          </p:nvPr>
        </p:nvSpPr>
        <p:spPr>
          <a:xfrm>
            <a:off x="557561" y="365125"/>
            <a:ext cx="10796239" cy="867279"/>
          </a:xfrm>
        </p:spPr>
        <p:txBody>
          <a:bodyPr/>
          <a:lstStyle/>
          <a:p>
            <a:r>
              <a:rPr lang="en-US" dirty="0"/>
              <a:t>Remember…</a:t>
            </a:r>
          </a:p>
        </p:txBody>
      </p:sp>
      <p:sp>
        <p:nvSpPr>
          <p:cNvPr id="6" name="Content Placeholder 5">
            <a:extLst>
              <a:ext uri="{FF2B5EF4-FFF2-40B4-BE49-F238E27FC236}">
                <a16:creationId xmlns:a16="http://schemas.microsoft.com/office/drawing/2014/main" id="{68D308C2-4142-F2BF-2031-283B755E0DD0}"/>
              </a:ext>
            </a:extLst>
          </p:cNvPr>
          <p:cNvSpPr>
            <a:spLocks noGrp="1"/>
          </p:cNvSpPr>
          <p:nvPr>
            <p:ph idx="1"/>
          </p:nvPr>
        </p:nvSpPr>
        <p:spPr>
          <a:xfrm>
            <a:off x="640703" y="1232404"/>
            <a:ext cx="5879043" cy="3584923"/>
          </a:xfrm>
        </p:spPr>
        <p:txBody>
          <a:bodyPr>
            <a:noAutofit/>
          </a:bodyPr>
          <a:lstStyle/>
          <a:p>
            <a:pPr>
              <a:lnSpc>
                <a:spcPct val="100000"/>
              </a:lnSpc>
              <a:spcBef>
                <a:spcPts val="0"/>
              </a:spcBef>
              <a:spcAft>
                <a:spcPts val="600"/>
              </a:spcAft>
            </a:pPr>
            <a:r>
              <a:rPr lang="en-US" sz="2200" dirty="0"/>
              <a:t>Checklist for a Good User Story (INVEST)</a:t>
            </a:r>
          </a:p>
          <a:p>
            <a:pPr>
              <a:lnSpc>
                <a:spcPct val="100000"/>
              </a:lnSpc>
              <a:spcBef>
                <a:spcPts val="0"/>
              </a:spcBef>
              <a:spcAft>
                <a:spcPts val="600"/>
              </a:spcAft>
            </a:pPr>
            <a:r>
              <a:rPr lang="en-US" sz="2200" dirty="0"/>
              <a:t>I - Independent Story can stand alone.</a:t>
            </a:r>
          </a:p>
          <a:p>
            <a:pPr>
              <a:lnSpc>
                <a:spcPct val="100000"/>
              </a:lnSpc>
              <a:spcBef>
                <a:spcPts val="0"/>
              </a:spcBef>
              <a:spcAft>
                <a:spcPts val="600"/>
              </a:spcAft>
            </a:pPr>
            <a:r>
              <a:rPr lang="en-US" sz="2200" dirty="0"/>
              <a:t>N - Negotiable Details can be discussed/adjusted.</a:t>
            </a:r>
          </a:p>
          <a:p>
            <a:pPr>
              <a:lnSpc>
                <a:spcPct val="100000"/>
              </a:lnSpc>
              <a:spcBef>
                <a:spcPts val="0"/>
              </a:spcBef>
              <a:spcAft>
                <a:spcPts val="600"/>
              </a:spcAft>
            </a:pPr>
            <a:r>
              <a:rPr lang="en-US" sz="2200" dirty="0"/>
              <a:t>V - Valuable Delivers clear value to the user.</a:t>
            </a:r>
          </a:p>
          <a:p>
            <a:pPr>
              <a:lnSpc>
                <a:spcPct val="100000"/>
              </a:lnSpc>
              <a:spcBef>
                <a:spcPts val="0"/>
              </a:spcBef>
              <a:spcAft>
                <a:spcPts val="600"/>
              </a:spcAft>
            </a:pPr>
            <a:r>
              <a:rPr lang="en-US" sz="2200" dirty="0"/>
              <a:t>E - Estimable Small enough to estimate effort.</a:t>
            </a:r>
          </a:p>
          <a:p>
            <a:pPr>
              <a:lnSpc>
                <a:spcPct val="100000"/>
              </a:lnSpc>
              <a:spcBef>
                <a:spcPts val="0"/>
              </a:spcBef>
              <a:spcAft>
                <a:spcPts val="600"/>
              </a:spcAft>
            </a:pPr>
            <a:r>
              <a:rPr lang="en-US" sz="2200" dirty="0"/>
              <a:t>S - Small Can be completed within one iteration.</a:t>
            </a:r>
          </a:p>
          <a:p>
            <a:pPr>
              <a:lnSpc>
                <a:spcPct val="100000"/>
              </a:lnSpc>
              <a:spcBef>
                <a:spcPts val="0"/>
              </a:spcBef>
              <a:spcAft>
                <a:spcPts val="600"/>
              </a:spcAft>
            </a:pPr>
            <a:r>
              <a:rPr lang="en-US" sz="2200" dirty="0"/>
              <a:t>T - Testable Has clear acceptance criteria.</a:t>
            </a:r>
            <a:endParaRPr lang="en-US" sz="2000" dirty="0"/>
          </a:p>
        </p:txBody>
      </p:sp>
      <p:sp>
        <p:nvSpPr>
          <p:cNvPr id="7" name="Content Placeholder 6">
            <a:extLst>
              <a:ext uri="{FF2B5EF4-FFF2-40B4-BE49-F238E27FC236}">
                <a16:creationId xmlns:a16="http://schemas.microsoft.com/office/drawing/2014/main" id="{682D6FC4-EF5E-2F85-253F-7B39B8933216}"/>
              </a:ext>
            </a:extLst>
          </p:cNvPr>
          <p:cNvSpPr>
            <a:spLocks noGrp="1"/>
          </p:cNvSpPr>
          <p:nvPr>
            <p:ph idx="13"/>
          </p:nvPr>
        </p:nvSpPr>
        <p:spPr>
          <a:xfrm>
            <a:off x="6876585" y="1232403"/>
            <a:ext cx="5169235" cy="3696435"/>
          </a:xfrm>
        </p:spPr>
        <p:txBody>
          <a:bodyPr>
            <a:normAutofit/>
          </a:bodyPr>
          <a:lstStyle/>
          <a:p>
            <a:pPr>
              <a:lnSpc>
                <a:spcPct val="100000"/>
              </a:lnSpc>
              <a:spcBef>
                <a:spcPts val="0"/>
              </a:spcBef>
              <a:spcAft>
                <a:spcPts val="600"/>
              </a:spcAft>
            </a:pPr>
            <a:r>
              <a:rPr lang="en-US" sz="2200" dirty="0"/>
              <a:t>Acceptance Criteria</a:t>
            </a:r>
          </a:p>
          <a:p>
            <a:pPr marL="177800" indent="-171450">
              <a:lnSpc>
                <a:spcPct val="100000"/>
              </a:lnSpc>
              <a:spcBef>
                <a:spcPts val="0"/>
              </a:spcBef>
              <a:spcAft>
                <a:spcPts val="600"/>
              </a:spcAft>
              <a:buFont typeface="Arial" panose="020B0604020202020204" pitchFamily="34" charset="0"/>
              <a:buChar char="•"/>
            </a:pPr>
            <a:r>
              <a:rPr lang="en-US" sz="2200" dirty="0"/>
              <a:t>Acceptance criteria define when a story is complete. They provide measurable conditions for success.</a:t>
            </a:r>
          </a:p>
          <a:p>
            <a:pPr>
              <a:lnSpc>
                <a:spcPct val="100000"/>
              </a:lnSpc>
              <a:spcBef>
                <a:spcPts val="0"/>
              </a:spcBef>
              <a:spcAft>
                <a:spcPts val="600"/>
              </a:spcAft>
            </a:pPr>
            <a:r>
              <a:rPr lang="en-US" sz="2200" dirty="0"/>
              <a:t>Example:</a:t>
            </a:r>
          </a:p>
          <a:p>
            <a:pPr>
              <a:lnSpc>
                <a:spcPct val="100000"/>
              </a:lnSpc>
              <a:spcBef>
                <a:spcPts val="0"/>
              </a:spcBef>
              <a:spcAft>
                <a:spcPts val="600"/>
              </a:spcAft>
            </a:pPr>
            <a:r>
              <a:rPr lang="en-US" sz="2200" dirty="0"/>
              <a:t>• Filter option appears on product page.</a:t>
            </a:r>
          </a:p>
          <a:p>
            <a:pPr>
              <a:lnSpc>
                <a:spcPct val="100000"/>
              </a:lnSpc>
              <a:spcBef>
                <a:spcPts val="0"/>
              </a:spcBef>
              <a:spcAft>
                <a:spcPts val="600"/>
              </a:spcAft>
            </a:pPr>
            <a:r>
              <a:rPr lang="en-US" sz="2200" dirty="0"/>
              <a:t>• User can select multiple filters.</a:t>
            </a:r>
          </a:p>
          <a:p>
            <a:pPr>
              <a:lnSpc>
                <a:spcPct val="100000"/>
              </a:lnSpc>
              <a:spcBef>
                <a:spcPts val="0"/>
              </a:spcBef>
              <a:spcAft>
                <a:spcPts val="600"/>
              </a:spcAft>
            </a:pPr>
            <a:r>
              <a:rPr lang="en-US" sz="2200" dirty="0"/>
              <a:t>• Product list updates instantly based on selected filters.</a:t>
            </a:r>
          </a:p>
        </p:txBody>
      </p:sp>
    </p:spTree>
    <p:extLst>
      <p:ext uri="{BB962C8B-B14F-4D97-AF65-F5344CB8AC3E}">
        <p14:creationId xmlns:p14="http://schemas.microsoft.com/office/powerpoint/2010/main" val="2949749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BB9FED2-8050-3693-02AA-FF16F58B4587}"/>
              </a:ext>
            </a:extLst>
          </p:cNvPr>
          <p:cNvGraphicFramePr>
            <a:graphicFrameLocks noGrp="1"/>
          </p:cNvGraphicFramePr>
          <p:nvPr>
            <p:ph idx="1"/>
            <p:extLst>
              <p:ext uri="{D42A27DB-BD31-4B8C-83A1-F6EECF244321}">
                <p14:modId xmlns:p14="http://schemas.microsoft.com/office/powerpoint/2010/main" val="1646564571"/>
              </p:ext>
            </p:extLst>
          </p:nvPr>
        </p:nvGraphicFramePr>
        <p:xfrm>
          <a:off x="297024" y="779786"/>
          <a:ext cx="11686820" cy="5189833"/>
        </p:xfrm>
        <a:graphic>
          <a:graphicData uri="http://schemas.openxmlformats.org/drawingml/2006/table">
            <a:tbl>
              <a:tblPr firstRow="1">
                <a:tableStyleId>{9D7B26C5-4107-4FEC-AEDC-1716B250A1EF}</a:tableStyleId>
              </a:tblPr>
              <a:tblGrid>
                <a:gridCol w="3198284">
                  <a:extLst>
                    <a:ext uri="{9D8B030D-6E8A-4147-A177-3AD203B41FA5}">
                      <a16:colId xmlns:a16="http://schemas.microsoft.com/office/drawing/2014/main" val="446721584"/>
                    </a:ext>
                  </a:extLst>
                </a:gridCol>
                <a:gridCol w="3872508">
                  <a:extLst>
                    <a:ext uri="{9D8B030D-6E8A-4147-A177-3AD203B41FA5}">
                      <a16:colId xmlns:a16="http://schemas.microsoft.com/office/drawing/2014/main" val="1651085897"/>
                    </a:ext>
                  </a:extLst>
                </a:gridCol>
                <a:gridCol w="4616028">
                  <a:extLst>
                    <a:ext uri="{9D8B030D-6E8A-4147-A177-3AD203B41FA5}">
                      <a16:colId xmlns:a16="http://schemas.microsoft.com/office/drawing/2014/main" val="3256937369"/>
                    </a:ext>
                  </a:extLst>
                </a:gridCol>
              </a:tblGrid>
              <a:tr h="672621">
                <a:tc>
                  <a:txBody>
                    <a:bodyPr/>
                    <a:lstStyle/>
                    <a:p>
                      <a:pPr algn="ctr" fontAlgn="ctr">
                        <a:buNone/>
                      </a:pPr>
                      <a:r>
                        <a:rPr lang="en-US" sz="1800" u="none" strike="noStrike" dirty="0">
                          <a:effectLst/>
                        </a:rPr>
                        <a:t>User Story</a:t>
                      </a:r>
                      <a:endParaRPr lang="en-US" sz="1800" b="1" i="0" u="none" strike="noStrike" dirty="0">
                        <a:solidFill>
                          <a:srgbClr val="FFFFFF"/>
                        </a:solidFill>
                        <a:effectLst/>
                        <a:latin typeface="Helvetica" panose="020B0604020202020204" pitchFamily="34" charset="0"/>
                        <a:cs typeface="Helvetica" panose="020B0604020202020204" pitchFamily="34" charset="0"/>
                      </a:endParaRPr>
                    </a:p>
                  </a:txBody>
                  <a:tcPr marL="8007" marR="8007" marT="80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800" u="none" strike="noStrike" dirty="0">
                          <a:effectLst/>
                        </a:rPr>
                        <a:t>Requirements</a:t>
                      </a:r>
                      <a:endParaRPr lang="en-US" sz="1800" b="1" i="0" u="none" strike="noStrike" dirty="0">
                        <a:solidFill>
                          <a:srgbClr val="FFFFFF"/>
                        </a:solidFill>
                        <a:effectLst/>
                        <a:latin typeface="Helvetica" panose="020B0604020202020204" pitchFamily="34" charset="0"/>
                        <a:cs typeface="Helvetica" panose="020B0604020202020204" pitchFamily="34" charset="0"/>
                      </a:endParaRPr>
                    </a:p>
                  </a:txBody>
                  <a:tcPr marL="8007" marR="8007" marT="80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800" u="none" strike="noStrike" dirty="0">
                          <a:effectLst/>
                        </a:rPr>
                        <a:t>Acceptance Criteria</a:t>
                      </a:r>
                      <a:endParaRPr lang="en-US" sz="1800" b="1" i="0" u="none" strike="noStrike" dirty="0">
                        <a:solidFill>
                          <a:srgbClr val="FFFFFF"/>
                        </a:solidFill>
                        <a:effectLst/>
                        <a:latin typeface="Helvetica" panose="020B0604020202020204" pitchFamily="34" charset="0"/>
                        <a:cs typeface="Helvetica" panose="020B0604020202020204" pitchFamily="34" charset="0"/>
                      </a:endParaRPr>
                    </a:p>
                  </a:txBody>
                  <a:tcPr marL="8007" marR="8007" marT="80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6611497"/>
                  </a:ext>
                </a:extLst>
              </a:tr>
              <a:tr h="1776961">
                <a:tc>
                  <a:txBody>
                    <a:bodyPr/>
                    <a:lstStyle/>
                    <a:p>
                      <a:pPr marL="117475" indent="0" algn="l" fontAlgn="ctr">
                        <a:spcAft>
                          <a:spcPts val="600"/>
                        </a:spcAft>
                        <a:buNone/>
                        <a:tabLst/>
                      </a:pPr>
                      <a:r>
                        <a:rPr lang="en-US" sz="1700" u="none" strike="noStrike" dirty="0">
                          <a:effectLst/>
                        </a:rPr>
                        <a:t>As a learner, I want to move the turtle and feel its position/orientation on the braille display so that I can understand how commands affect graphics.</a:t>
                      </a:r>
                      <a:endParaRPr lang="en-US" sz="1700" b="0" i="0" u="none" strike="noStrike" dirty="0">
                        <a:solidFill>
                          <a:srgbClr val="000000"/>
                        </a:solidFill>
                        <a:effectLst/>
                        <a:latin typeface="Helvetica" panose="020B0604020202020204" pitchFamily="34" charset="0"/>
                        <a:cs typeface="Helvetica" panose="020B0604020202020204" pitchFamily="34" charset="0"/>
                      </a:endParaRPr>
                    </a:p>
                  </a:txBody>
                  <a:tcPr marL="8007" marR="8007" marT="80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168275" algn="l" fontAlgn="ctr">
                        <a:spcAft>
                          <a:spcPts val="600"/>
                        </a:spcAft>
                        <a:buFont typeface="Arial" panose="020B0604020202020204" pitchFamily="34" charset="0"/>
                        <a:buChar char="•"/>
                        <a:tabLst/>
                      </a:pPr>
                      <a:r>
                        <a:rPr lang="en-US" sz="1700" u="none" strike="noStrike" dirty="0">
                          <a:effectLst/>
                        </a:rPr>
                        <a:t>Step execution of commands</a:t>
                      </a:r>
                    </a:p>
                    <a:p>
                      <a:pPr marL="285750" indent="-168275" algn="l" fontAlgn="ctr">
                        <a:spcAft>
                          <a:spcPts val="600"/>
                        </a:spcAft>
                        <a:buFont typeface="Arial" panose="020B0604020202020204" pitchFamily="34" charset="0"/>
                        <a:buChar char="•"/>
                        <a:tabLst/>
                      </a:pPr>
                      <a:r>
                        <a:rPr lang="en-US" sz="1700" u="none" strike="noStrike" dirty="0">
                          <a:effectLst/>
                        </a:rPr>
                        <a:t>Display turtle orientation &amp; location</a:t>
                      </a:r>
                    </a:p>
                    <a:p>
                      <a:pPr marL="285750" indent="-168275" algn="l" fontAlgn="ctr">
                        <a:spcAft>
                          <a:spcPts val="600"/>
                        </a:spcAft>
                        <a:buFont typeface="Arial" panose="020B0604020202020204" pitchFamily="34" charset="0"/>
                        <a:buChar char="•"/>
                        <a:tabLst/>
                      </a:pPr>
                      <a:r>
                        <a:rPr lang="en-US" sz="1700" u="none" strike="noStrike" dirty="0">
                          <a:effectLst/>
                        </a:rPr>
                        <a:t>Represent turtle as Braille T with directional line</a:t>
                      </a:r>
                      <a:endParaRPr lang="en-US" sz="1700" b="0" i="0" u="none" strike="noStrike" dirty="0">
                        <a:solidFill>
                          <a:srgbClr val="000000"/>
                        </a:solidFill>
                        <a:effectLst/>
                        <a:latin typeface="Helvetica" panose="020B0604020202020204" pitchFamily="34" charset="0"/>
                        <a:cs typeface="Helvetica" panose="020B0604020202020204" pitchFamily="34" charset="0"/>
                      </a:endParaRPr>
                    </a:p>
                  </a:txBody>
                  <a:tcPr marL="8007" marR="8007" marT="80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168275" algn="l" fontAlgn="ctr">
                        <a:spcAft>
                          <a:spcPts val="600"/>
                        </a:spcAft>
                        <a:buFont typeface="Arial" panose="020B0604020202020204" pitchFamily="34" charset="0"/>
                        <a:buChar char="•"/>
                        <a:tabLst/>
                      </a:pPr>
                      <a:r>
                        <a:rPr lang="en-US" sz="1700" u="none" strike="noStrike" dirty="0">
                          <a:effectLst/>
                        </a:rPr>
                        <a:t>User can press a key to step through one command at a time.</a:t>
                      </a:r>
                    </a:p>
                    <a:p>
                      <a:pPr marL="285750" indent="-168275" algn="l" fontAlgn="ctr">
                        <a:spcAft>
                          <a:spcPts val="600"/>
                        </a:spcAft>
                        <a:buFont typeface="Arial" panose="020B0604020202020204" pitchFamily="34" charset="0"/>
                        <a:buChar char="•"/>
                        <a:tabLst/>
                      </a:pPr>
                      <a:r>
                        <a:rPr lang="en-US" sz="1700" u="none" strike="noStrike" dirty="0">
                          <a:effectLst/>
                        </a:rPr>
                        <a:t>The turtle’s location updates on the braille display after each command.</a:t>
                      </a:r>
                    </a:p>
                    <a:p>
                      <a:pPr marL="285750" indent="-168275" algn="l" fontAlgn="ctr">
                        <a:spcAft>
                          <a:spcPts val="600"/>
                        </a:spcAft>
                        <a:buFont typeface="Arial" panose="020B0604020202020204" pitchFamily="34" charset="0"/>
                        <a:buChar char="•"/>
                        <a:tabLst/>
                      </a:pPr>
                      <a:r>
                        <a:rPr lang="en-US" sz="1700" u="none" strike="noStrike" dirty="0">
                          <a:effectLst/>
                        </a:rPr>
                        <a:t>The turtle’s orientation is tactilely distinct using Braille T with directional line.</a:t>
                      </a:r>
                      <a:endParaRPr lang="en-US" sz="1700" b="0" i="0" u="none" strike="noStrike" dirty="0">
                        <a:solidFill>
                          <a:srgbClr val="000000"/>
                        </a:solidFill>
                        <a:effectLst/>
                        <a:latin typeface="Helvetica" panose="020B0604020202020204" pitchFamily="34" charset="0"/>
                        <a:cs typeface="Helvetica" panose="020B0604020202020204" pitchFamily="34" charset="0"/>
                      </a:endParaRPr>
                    </a:p>
                  </a:txBody>
                  <a:tcPr marL="8007" marR="8007" marT="80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4027280"/>
                  </a:ext>
                </a:extLst>
              </a:tr>
              <a:tr h="2740251">
                <a:tc>
                  <a:txBody>
                    <a:bodyPr/>
                    <a:lstStyle/>
                    <a:p>
                      <a:pPr marL="117475" indent="0" algn="l" fontAlgn="ctr">
                        <a:spcAft>
                          <a:spcPts val="600"/>
                        </a:spcAft>
                        <a:buNone/>
                        <a:tabLst/>
                      </a:pPr>
                      <a:r>
                        <a:rPr lang="en-US" sz="1700" u="none" strike="noStrike" dirty="0">
                          <a:effectLst/>
                        </a:rPr>
                        <a:t>As a user, I want to issue turtle graphics commands so that I can draw, reposition, and reset the display.</a:t>
                      </a:r>
                      <a:endParaRPr lang="en-US" sz="1700" b="0" i="0" u="none" strike="noStrike" dirty="0">
                        <a:solidFill>
                          <a:srgbClr val="000000"/>
                        </a:solidFill>
                        <a:effectLst/>
                        <a:latin typeface="Helvetica" panose="020B0604020202020204" pitchFamily="34" charset="0"/>
                        <a:cs typeface="Helvetica" panose="020B0604020202020204" pitchFamily="34" charset="0"/>
                      </a:endParaRPr>
                    </a:p>
                  </a:txBody>
                  <a:tcPr marL="8007" marR="8007" marT="80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168275" algn="l" fontAlgn="ctr">
                        <a:spcAft>
                          <a:spcPts val="600"/>
                        </a:spcAft>
                        <a:buFont typeface="Arial" panose="020B0604020202020204" pitchFamily="34" charset="0"/>
                        <a:buChar char="•"/>
                        <a:tabLst/>
                      </a:pPr>
                      <a:r>
                        <a:rPr lang="en-US" sz="1700" u="none" strike="noStrike" dirty="0">
                          <a:effectLst/>
                        </a:rPr>
                        <a:t>FORWARD, BACKWARD</a:t>
                      </a:r>
                    </a:p>
                    <a:p>
                      <a:pPr marL="285750" indent="-168275" algn="l" fontAlgn="ctr">
                        <a:spcAft>
                          <a:spcPts val="600"/>
                        </a:spcAft>
                        <a:buFont typeface="Arial" panose="020B0604020202020204" pitchFamily="34" charset="0"/>
                        <a:buChar char="•"/>
                        <a:tabLst/>
                      </a:pPr>
                      <a:r>
                        <a:rPr lang="en-US" sz="1700" u="none" strike="noStrike" dirty="0">
                          <a:effectLst/>
                        </a:rPr>
                        <a:t>RIGHT, LEFT</a:t>
                      </a:r>
                    </a:p>
                    <a:p>
                      <a:pPr marL="285750" indent="-168275" algn="l" fontAlgn="ctr">
                        <a:spcAft>
                          <a:spcPts val="600"/>
                        </a:spcAft>
                        <a:buFont typeface="Arial" panose="020B0604020202020204" pitchFamily="34" charset="0"/>
                        <a:buChar char="•"/>
                        <a:tabLst/>
                      </a:pPr>
                      <a:r>
                        <a:rPr lang="en-US" sz="1700" u="none" strike="noStrike" dirty="0">
                          <a:effectLst/>
                        </a:rPr>
                        <a:t>PENUP, PENDOWN</a:t>
                      </a:r>
                    </a:p>
                    <a:p>
                      <a:pPr marL="285750" indent="-168275" algn="l" fontAlgn="ctr">
                        <a:spcAft>
                          <a:spcPts val="600"/>
                        </a:spcAft>
                        <a:buFont typeface="Arial" panose="020B0604020202020204" pitchFamily="34" charset="0"/>
                        <a:buChar char="•"/>
                        <a:tabLst/>
                      </a:pPr>
                      <a:r>
                        <a:rPr lang="en-US" sz="1700" u="none" strike="noStrike" dirty="0">
                          <a:effectLst/>
                        </a:rPr>
                        <a:t>HOME, CLEAR</a:t>
                      </a:r>
                      <a:endParaRPr lang="en-US" sz="1700" b="0" i="0" u="none" strike="noStrike" dirty="0">
                        <a:solidFill>
                          <a:srgbClr val="000000"/>
                        </a:solidFill>
                        <a:effectLst/>
                        <a:latin typeface="Helvetica" panose="020B0604020202020204" pitchFamily="34" charset="0"/>
                        <a:cs typeface="Helvetica" panose="020B0604020202020204" pitchFamily="34" charset="0"/>
                      </a:endParaRPr>
                    </a:p>
                  </a:txBody>
                  <a:tcPr marL="8007" marR="8007" marT="80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168275" algn="l" fontAlgn="ctr">
                        <a:spcAft>
                          <a:spcPts val="600"/>
                        </a:spcAft>
                        <a:buFont typeface="Arial" panose="020B0604020202020204" pitchFamily="34" charset="0"/>
                        <a:buChar char="•"/>
                        <a:tabLst/>
                      </a:pPr>
                      <a:r>
                        <a:rPr lang="en-US" sz="1700" u="none" strike="noStrike" dirty="0">
                          <a:effectLst/>
                        </a:rPr>
                        <a:t>When entering a movement command (e.g., FORWARD 5), the turtle moves correctly and leaves a line if the pen is down.</a:t>
                      </a:r>
                    </a:p>
                    <a:p>
                      <a:pPr marL="285750" indent="-168275" algn="l" fontAlgn="ctr">
                        <a:spcAft>
                          <a:spcPts val="600"/>
                        </a:spcAft>
                        <a:buFont typeface="Arial" panose="020B0604020202020204" pitchFamily="34" charset="0"/>
                        <a:buChar char="•"/>
                        <a:tabLst/>
                      </a:pPr>
                      <a:r>
                        <a:rPr lang="en-US" sz="1700" u="none" strike="noStrike" dirty="0">
                          <a:effectLst/>
                        </a:rPr>
                        <a:t>RIGHT/LEFT rotate the turtle correctly.</a:t>
                      </a:r>
                    </a:p>
                    <a:p>
                      <a:pPr marL="285750" indent="-168275" algn="l" fontAlgn="ctr">
                        <a:spcAft>
                          <a:spcPts val="600"/>
                        </a:spcAft>
                        <a:buFont typeface="Arial" panose="020B0604020202020204" pitchFamily="34" charset="0"/>
                        <a:buChar char="•"/>
                        <a:tabLst/>
                      </a:pPr>
                      <a:r>
                        <a:rPr lang="en-US" sz="1700" u="none" strike="noStrike" dirty="0">
                          <a:effectLst/>
                        </a:rPr>
                        <a:t>PENUP prevents lines from being drawn, PENDOWN resumes drawing.</a:t>
                      </a:r>
                    </a:p>
                    <a:p>
                      <a:pPr marL="285750" indent="-168275" algn="l" fontAlgn="ctr">
                        <a:spcAft>
                          <a:spcPts val="600"/>
                        </a:spcAft>
                        <a:buFont typeface="Arial" panose="020B0604020202020204" pitchFamily="34" charset="0"/>
                        <a:buChar char="•"/>
                        <a:tabLst/>
                      </a:pPr>
                      <a:r>
                        <a:rPr lang="en-US" sz="1700" u="none" strike="noStrike" dirty="0">
                          <a:effectLst/>
                        </a:rPr>
                        <a:t>HOME resets the turtle to (0,0) facing up.</a:t>
                      </a:r>
                    </a:p>
                    <a:p>
                      <a:pPr marL="285750" indent="-168275" algn="l" fontAlgn="ctr">
                        <a:spcAft>
                          <a:spcPts val="600"/>
                        </a:spcAft>
                        <a:buFont typeface="Arial" panose="020B0604020202020204" pitchFamily="34" charset="0"/>
                        <a:buChar char="•"/>
                        <a:tabLst/>
                      </a:pPr>
                      <a:r>
                        <a:rPr lang="en-US" sz="1700" u="none" strike="noStrike" dirty="0">
                          <a:effectLst/>
                        </a:rPr>
                        <a:t>CLEAR wipes the braille display and resets turtle position/orientation.</a:t>
                      </a:r>
                      <a:endParaRPr lang="en-US" sz="1700" b="0" i="0" u="none" strike="noStrike" dirty="0">
                        <a:solidFill>
                          <a:srgbClr val="000000"/>
                        </a:solidFill>
                        <a:effectLst/>
                        <a:latin typeface="Helvetica" panose="020B0604020202020204" pitchFamily="34" charset="0"/>
                        <a:cs typeface="Helvetica" panose="020B0604020202020204" pitchFamily="34" charset="0"/>
                      </a:endParaRPr>
                    </a:p>
                  </a:txBody>
                  <a:tcPr marL="8007" marR="8007" marT="80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1949385"/>
                  </a:ext>
                </a:extLst>
              </a:tr>
            </a:tbl>
          </a:graphicData>
        </a:graphic>
      </p:graphicFrame>
      <p:sp>
        <p:nvSpPr>
          <p:cNvPr id="2" name="Title 1">
            <a:extLst>
              <a:ext uri="{FF2B5EF4-FFF2-40B4-BE49-F238E27FC236}">
                <a16:creationId xmlns:a16="http://schemas.microsoft.com/office/drawing/2014/main" id="{943302D0-DFF5-547D-203B-2D6087E1FF7C}"/>
              </a:ext>
            </a:extLst>
          </p:cNvPr>
          <p:cNvSpPr>
            <a:spLocks noGrp="1"/>
          </p:cNvSpPr>
          <p:nvPr>
            <p:ph type="title"/>
          </p:nvPr>
        </p:nvSpPr>
        <p:spPr>
          <a:xfrm>
            <a:off x="297024" y="-170192"/>
            <a:ext cx="10515600" cy="1044179"/>
          </a:xfrm>
        </p:spPr>
        <p:txBody>
          <a:bodyPr/>
          <a:lstStyle/>
          <a:p>
            <a:r>
              <a:rPr lang="en-US" dirty="0"/>
              <a:t>Breakdown</a:t>
            </a:r>
          </a:p>
        </p:txBody>
      </p:sp>
    </p:spTree>
    <p:extLst>
      <p:ext uri="{BB962C8B-B14F-4D97-AF65-F5344CB8AC3E}">
        <p14:creationId xmlns:p14="http://schemas.microsoft.com/office/powerpoint/2010/main" val="353457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55FA4-C420-E42E-8C7A-197B56C6CF11}"/>
              </a:ext>
            </a:extLst>
          </p:cNvPr>
          <p:cNvSpPr>
            <a:spLocks noGrp="1"/>
          </p:cNvSpPr>
          <p:nvPr>
            <p:ph type="title"/>
          </p:nvPr>
        </p:nvSpPr>
        <p:spPr/>
        <p:txBody>
          <a:bodyPr/>
          <a:lstStyle/>
          <a:p>
            <a:r>
              <a:rPr lang="en-US" dirty="0"/>
              <a:t>Key Takeaways</a:t>
            </a:r>
          </a:p>
        </p:txBody>
      </p:sp>
      <p:sp>
        <p:nvSpPr>
          <p:cNvPr id="4" name="Rectangle 1">
            <a:extLst>
              <a:ext uri="{FF2B5EF4-FFF2-40B4-BE49-F238E27FC236}">
                <a16:creationId xmlns:a16="http://schemas.microsoft.com/office/drawing/2014/main" id="{B65B5814-2E50-FB14-8C1F-BF41F42E7BC4}"/>
              </a:ext>
            </a:extLst>
          </p:cNvPr>
          <p:cNvSpPr>
            <a:spLocks noGrp="1" noChangeArrowheads="1"/>
          </p:cNvSpPr>
          <p:nvPr>
            <p:ph idx="1"/>
          </p:nvPr>
        </p:nvSpPr>
        <p:spPr bwMode="auto">
          <a:xfrm>
            <a:off x="483635" y="1412435"/>
            <a:ext cx="1132922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Agile</a:t>
            </a:r>
            <a:r>
              <a:rPr kumimoji="0" lang="en-US" altLang="en-US" sz="24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 flexibility, teamwork, and delivering value in small steps.</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SDLC</a:t>
            </a:r>
            <a:r>
              <a:rPr kumimoji="0" lang="en-US" altLang="en-US" sz="24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 = structure and organization for building software.</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Project scope </a:t>
            </a:r>
            <a:r>
              <a:rPr kumimoji="0" lang="en-US" altLang="en-US" sz="24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defines boundaries → prevents scope creep and misalignment.</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User stories </a:t>
            </a:r>
            <a:r>
              <a:rPr kumimoji="0" lang="en-US" altLang="en-US" sz="24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keep the focus on customer value and clear communication.</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Clear stories + scope = less confusion for engineers, more momentum for the project.</a:t>
            </a:r>
          </a:p>
          <a:p>
            <a:pPr marL="342900" marR="0" lvl="0" indent="-342900" algn="l" defTabSz="914400" rtl="0" eaLnBrk="0" fontAlgn="base" latinLnBrk="0" hangingPunct="0">
              <a:lnSpc>
                <a:spcPct val="100000"/>
              </a:lnSpc>
              <a:spcBef>
                <a:spcPct val="0"/>
              </a:spcBef>
              <a:spcAft>
                <a:spcPts val="180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Strong alignment across Product, Marketing, and Engineering drives </a:t>
            </a:r>
            <a:r>
              <a:rPr kumimoji="0" lang="en-US" altLang="en-US" sz="2400" b="1"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faster, more impactful results</a:t>
            </a:r>
            <a:r>
              <a:rPr kumimoji="0" lang="en-US" altLang="en-US" sz="2400" b="0" i="0" u="none" strike="noStrike" cap="none" normalizeH="0" baseline="0" dirty="0">
                <a:ln>
                  <a:noFill/>
                </a:ln>
                <a:solidFill>
                  <a:schemeClr val="tx1"/>
                </a:solidFill>
                <a:effectLst/>
                <a:latin typeface="Arial" panose="020B0604020202020204" pitchFamily="34" charset="0"/>
              </a:rPr>
              <a:t>.</a:t>
            </a:r>
            <a:endParaRPr lang="en-US" sz="2400" dirty="0"/>
          </a:p>
          <a:p>
            <a:pPr lvl="0" eaLnBrk="0" fontAlgn="base" hangingPunct="0">
              <a:lnSpc>
                <a:spcPct val="100000"/>
              </a:lnSpc>
              <a:spcBef>
                <a:spcPct val="0"/>
              </a:spcBef>
              <a:spcAft>
                <a:spcPts val="600"/>
              </a:spcAft>
            </a:pPr>
            <a:r>
              <a:rPr lang="en-US" sz="2400" dirty="0"/>
              <a:t>👉 </a:t>
            </a:r>
            <a:r>
              <a:rPr lang="en-US" sz="2400" i="1" dirty="0"/>
              <a:t>Good user stories and clear scope keep engineers productive, projects on track, and teams moving forward together.</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3256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47FF-E319-01EF-F1C8-750E41FC4298}"/>
              </a:ext>
            </a:extLst>
          </p:cNvPr>
          <p:cNvSpPr>
            <a:spLocks noGrp="1"/>
          </p:cNvSpPr>
          <p:nvPr>
            <p:ph type="ctrTitle"/>
          </p:nvPr>
        </p:nvSpPr>
        <p:spPr>
          <a:xfrm>
            <a:off x="1937099" y="1923433"/>
            <a:ext cx="8810069" cy="657669"/>
          </a:xfrm>
        </p:spPr>
        <p:txBody>
          <a:bodyPr/>
          <a:lstStyle/>
          <a:p>
            <a:r>
              <a:rPr lang="en-US" dirty="0"/>
              <a:t>Break time?</a:t>
            </a:r>
          </a:p>
        </p:txBody>
      </p:sp>
    </p:spTree>
    <p:extLst>
      <p:ext uri="{BB962C8B-B14F-4D97-AF65-F5344CB8AC3E}">
        <p14:creationId xmlns:p14="http://schemas.microsoft.com/office/powerpoint/2010/main" val="3444159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47FF-E319-01EF-F1C8-750E41FC4298}"/>
              </a:ext>
            </a:extLst>
          </p:cNvPr>
          <p:cNvSpPr>
            <a:spLocks noGrp="1"/>
          </p:cNvSpPr>
          <p:nvPr>
            <p:ph type="ctrTitle"/>
          </p:nvPr>
        </p:nvSpPr>
        <p:spPr>
          <a:xfrm>
            <a:off x="1937099" y="1923433"/>
            <a:ext cx="8810069" cy="3197207"/>
          </a:xfrm>
        </p:spPr>
        <p:txBody>
          <a:bodyPr/>
          <a:lstStyle/>
          <a:p>
            <a:r>
              <a:rPr lang="en-US" dirty="0"/>
              <a:t>Now let’s hear how customer needs are identified and addressed in other industries</a:t>
            </a:r>
          </a:p>
        </p:txBody>
      </p:sp>
    </p:spTree>
    <p:extLst>
      <p:ext uri="{BB962C8B-B14F-4D97-AF65-F5344CB8AC3E}">
        <p14:creationId xmlns:p14="http://schemas.microsoft.com/office/powerpoint/2010/main" val="97235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985F-2A29-2E16-0E71-C1DF912EC12E}"/>
              </a:ext>
            </a:extLst>
          </p:cNvPr>
          <p:cNvSpPr>
            <a:spLocks noGrp="1"/>
          </p:cNvSpPr>
          <p:nvPr>
            <p:ph type="ctrTitle"/>
          </p:nvPr>
        </p:nvSpPr>
        <p:spPr>
          <a:xfrm>
            <a:off x="1538088" y="310764"/>
            <a:ext cx="8810069" cy="657669"/>
          </a:xfrm>
        </p:spPr>
        <p:txBody>
          <a:bodyPr/>
          <a:lstStyle/>
          <a:p>
            <a:r>
              <a:rPr lang="en-US" dirty="0"/>
              <a:t>What on tap today?</a:t>
            </a:r>
          </a:p>
        </p:txBody>
      </p:sp>
      <p:sp>
        <p:nvSpPr>
          <p:cNvPr id="3" name="Subtitle 2">
            <a:extLst>
              <a:ext uri="{FF2B5EF4-FFF2-40B4-BE49-F238E27FC236}">
                <a16:creationId xmlns:a16="http://schemas.microsoft.com/office/drawing/2014/main" id="{C762A8B2-9A3A-2E09-0096-A8BAF5D8A681}"/>
              </a:ext>
            </a:extLst>
          </p:cNvPr>
          <p:cNvSpPr>
            <a:spLocks noGrp="1"/>
          </p:cNvSpPr>
          <p:nvPr>
            <p:ph type="subTitle" idx="1"/>
          </p:nvPr>
        </p:nvSpPr>
        <p:spPr>
          <a:xfrm>
            <a:off x="1690965" y="1164863"/>
            <a:ext cx="9958910" cy="2813824"/>
          </a:xfrm>
        </p:spPr>
        <p:txBody>
          <a:bodyPr/>
          <a:lstStyle/>
          <a:p>
            <a:pPr marL="342900" indent="-342900">
              <a:lnSpc>
                <a:spcPct val="100000"/>
              </a:lnSpc>
              <a:spcBef>
                <a:spcPts val="0"/>
              </a:spcBef>
              <a:spcAft>
                <a:spcPts val="1800"/>
              </a:spcAft>
              <a:buFont typeface="Arial" panose="020B0604020202020204" pitchFamily="34" charset="0"/>
              <a:buChar char="•"/>
            </a:pPr>
            <a:r>
              <a:rPr lang="en-US" sz="2400" dirty="0"/>
              <a:t>Learn about Personas, Customer-Centric User Stories, and Scope</a:t>
            </a:r>
          </a:p>
          <a:p>
            <a:pPr marL="342900" indent="-342900">
              <a:lnSpc>
                <a:spcPct val="100000"/>
              </a:lnSpc>
              <a:spcBef>
                <a:spcPts val="0"/>
              </a:spcBef>
              <a:spcAft>
                <a:spcPts val="1800"/>
              </a:spcAft>
              <a:buFont typeface="Arial" panose="020B0604020202020204" pitchFamily="34" charset="0"/>
              <a:buChar char="•"/>
            </a:pPr>
            <a:r>
              <a:rPr lang="en-US" sz="2400" dirty="0"/>
              <a:t>Find out how these are used in Agile Software Development</a:t>
            </a:r>
          </a:p>
          <a:p>
            <a:pPr marL="342900" indent="-342900">
              <a:lnSpc>
                <a:spcPct val="100000"/>
              </a:lnSpc>
              <a:spcBef>
                <a:spcPts val="0"/>
              </a:spcBef>
              <a:spcAft>
                <a:spcPts val="1800"/>
              </a:spcAft>
              <a:buFont typeface="Arial" panose="020B0604020202020204" pitchFamily="34" charset="0"/>
              <a:buChar char="•"/>
            </a:pPr>
            <a:r>
              <a:rPr lang="en-US" sz="2400" dirty="0"/>
              <a:t>Get some perspective on how they’re used in other industries</a:t>
            </a:r>
          </a:p>
          <a:p>
            <a:pPr marL="342900" indent="-342900">
              <a:lnSpc>
                <a:spcPct val="100000"/>
              </a:lnSpc>
              <a:spcBef>
                <a:spcPts val="0"/>
              </a:spcBef>
              <a:spcAft>
                <a:spcPts val="1800"/>
              </a:spcAft>
              <a:buFont typeface="Arial" panose="020B0604020202020204" pitchFamily="34" charset="0"/>
              <a:buChar char="•"/>
            </a:pPr>
            <a:r>
              <a:rPr lang="en-US" sz="2400" dirty="0"/>
              <a:t>Get hands on with an Activity!</a:t>
            </a:r>
          </a:p>
        </p:txBody>
      </p:sp>
    </p:spTree>
    <p:extLst>
      <p:ext uri="{BB962C8B-B14F-4D97-AF65-F5344CB8AC3E}">
        <p14:creationId xmlns:p14="http://schemas.microsoft.com/office/powerpoint/2010/main" val="4221250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D2E225-F27B-3477-F4D1-E7B9BCE1BBB2}"/>
              </a:ext>
            </a:extLst>
          </p:cNvPr>
          <p:cNvSpPr>
            <a:spLocks noGrp="1"/>
          </p:cNvSpPr>
          <p:nvPr>
            <p:ph type="title"/>
          </p:nvPr>
        </p:nvSpPr>
        <p:spPr>
          <a:xfrm>
            <a:off x="297366" y="975726"/>
            <a:ext cx="3298411" cy="4147898"/>
          </a:xfrm>
        </p:spPr>
        <p:txBody>
          <a:bodyPr/>
          <a:lstStyle/>
          <a:p>
            <a:r>
              <a:rPr lang="en-US" dirty="0"/>
              <a:t>Get Inside Your Customer’s Head!</a:t>
            </a:r>
          </a:p>
        </p:txBody>
      </p:sp>
      <p:pic>
        <p:nvPicPr>
          <p:cNvPr id="6" name="Picture 5" descr="A historical painting depicting a medical or surgical procedure involving five individuals. At the center, a distressed person is restrained in a chair with their mouth open. A figure wearing glasses and a red fur-trimmed hat performs a procedure on the central figure’s head using a tool. Two observers on the right watch closely, with one extending a hand. In the background, another person appears to be conversing or giving instructions. The scene is detailed and evokes an old medical practice from a bygone era.">
            <a:extLst>
              <a:ext uri="{FF2B5EF4-FFF2-40B4-BE49-F238E27FC236}">
                <a16:creationId xmlns:a16="http://schemas.microsoft.com/office/drawing/2014/main" id="{21A7B1ED-9261-80FF-C485-27999C1E7F5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29395" y="0"/>
            <a:ext cx="8362605" cy="609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364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441A82-3494-4276-9BB1-1A6CB14C2B62}"/>
              </a:ext>
            </a:extLst>
          </p:cNvPr>
          <p:cNvSpPr>
            <a:spLocks noGrp="1"/>
          </p:cNvSpPr>
          <p:nvPr>
            <p:ph type="title"/>
          </p:nvPr>
        </p:nvSpPr>
        <p:spPr>
          <a:xfrm>
            <a:off x="320615" y="209850"/>
            <a:ext cx="10515600" cy="1044179"/>
          </a:xfrm>
        </p:spPr>
        <p:txBody>
          <a:bodyPr/>
          <a:lstStyle/>
          <a:p>
            <a:r>
              <a:rPr lang="en-US" dirty="0"/>
              <a:t>You’re Inside…Now What?</a:t>
            </a:r>
          </a:p>
        </p:txBody>
      </p:sp>
      <p:pic>
        <p:nvPicPr>
          <p:cNvPr id="6" name="Picture 5" descr="An illustration by Frits Ahlefeldt showing a large silhouette of a human head filled with scattered sheets of paper, symbolizing a cluttered or overwhelmed mind. Inside the silhouette, a smaller figure stands and gazes upward at the papers, suggesting introspection or mental overload.">
            <a:extLst>
              <a:ext uri="{FF2B5EF4-FFF2-40B4-BE49-F238E27FC236}">
                <a16:creationId xmlns:a16="http://schemas.microsoft.com/office/drawing/2014/main" id="{D9E6B509-2EE9-6C2A-5F17-35AAB5827B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5185" y="1409304"/>
            <a:ext cx="5055125" cy="456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707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71" y="65580"/>
            <a:ext cx="10806877" cy="1044179"/>
          </a:xfrm>
        </p:spPr>
        <p:txBody>
          <a:bodyPr/>
          <a:lstStyle/>
          <a:p>
            <a:r>
              <a:rPr lang="en-US" dirty="0"/>
              <a:t>Historical Perspective</a:t>
            </a:r>
          </a:p>
        </p:txBody>
      </p:sp>
      <p:sp>
        <p:nvSpPr>
          <p:cNvPr id="3" name="TextBox 2"/>
          <p:cNvSpPr txBox="1"/>
          <p:nvPr/>
        </p:nvSpPr>
        <p:spPr>
          <a:xfrm>
            <a:off x="423746" y="859215"/>
            <a:ext cx="11827727" cy="5293757"/>
          </a:xfrm>
          <a:prstGeom prst="rect">
            <a:avLst/>
          </a:prstGeom>
          <a:noFill/>
        </p:spPr>
        <p:txBody>
          <a:bodyPr wrap="square">
            <a:spAutoFit/>
          </a:bodyPr>
          <a:lstStyle/>
          <a:p>
            <a:pPr marL="230188" indent="-223838">
              <a:spcAft>
                <a:spcPts val="600"/>
              </a:spcAft>
              <a:buFont typeface="Arial" panose="020B0604020202020204" pitchFamily="34" charset="0"/>
              <a:buChar char="•"/>
            </a:pPr>
            <a:r>
              <a:rPr lang="en-US" sz="2400" dirty="0"/>
              <a:t>History &amp; Adoption Timeline</a:t>
            </a:r>
          </a:p>
          <a:p>
            <a:pPr marL="571500" lvl="1" indent="-223838">
              <a:spcAft>
                <a:spcPts val="600"/>
              </a:spcAft>
              <a:buFont typeface="Arial" panose="020B0604020202020204" pitchFamily="34" charset="0"/>
              <a:buChar char="•"/>
            </a:pPr>
            <a:r>
              <a:rPr lang="en-US" sz="2400" dirty="0"/>
              <a:t>Personas</a:t>
            </a:r>
          </a:p>
          <a:p>
            <a:pPr marL="971550" lvl="2" indent="-230188">
              <a:spcAft>
                <a:spcPts val="600"/>
              </a:spcAft>
              <a:buFont typeface="Arial" panose="020B0604020202020204" pitchFamily="34" charset="0"/>
              <a:buChar char="•"/>
            </a:pPr>
            <a:r>
              <a:rPr lang="en-US" sz="2400" dirty="0"/>
              <a:t>Introduced in the 1990s by Alan Cooper in his book The Inmates Are Running the Asylum (1998).</a:t>
            </a:r>
          </a:p>
          <a:p>
            <a:pPr marL="971550" lvl="2" indent="-230188">
              <a:spcAft>
                <a:spcPts val="600"/>
              </a:spcAft>
              <a:buFont typeface="Arial" panose="020B0604020202020204" pitchFamily="34" charset="0"/>
              <a:buChar char="•"/>
            </a:pPr>
            <a:r>
              <a:rPr lang="en-US" sz="2400" dirty="0"/>
              <a:t>Gained traction in UX and design practices in the early 2000s.</a:t>
            </a:r>
          </a:p>
          <a:p>
            <a:pPr marL="971550" lvl="2" indent="-230188">
              <a:spcAft>
                <a:spcPts val="1800"/>
              </a:spcAft>
              <a:buFont typeface="Arial" panose="020B0604020202020204" pitchFamily="34" charset="0"/>
              <a:buChar char="•"/>
            </a:pPr>
            <a:r>
              <a:rPr lang="en-US" sz="2400" dirty="0"/>
              <a:t>Now a standard tool in human-centered design and product development.</a:t>
            </a:r>
          </a:p>
          <a:p>
            <a:pPr marL="571500" lvl="1" indent="-223838">
              <a:spcAft>
                <a:spcPts val="600"/>
              </a:spcAft>
              <a:buFont typeface="Arial" panose="020B0604020202020204" pitchFamily="34" charset="0"/>
              <a:buChar char="•"/>
            </a:pPr>
            <a:r>
              <a:rPr lang="en-US" sz="2400" dirty="0"/>
              <a:t>User Stories</a:t>
            </a:r>
          </a:p>
          <a:p>
            <a:pPr marL="971550" lvl="2" indent="-230188">
              <a:spcAft>
                <a:spcPts val="600"/>
              </a:spcAft>
              <a:buFont typeface="Arial" panose="020B0604020202020204" pitchFamily="34" charset="0"/>
              <a:buChar char="•"/>
            </a:pPr>
            <a:r>
              <a:rPr lang="en-US" sz="2400" dirty="0"/>
              <a:t>Emerged in the late 1990s with the rise of Agile and Extreme Programming (XP).</a:t>
            </a:r>
          </a:p>
          <a:p>
            <a:pPr marL="971550" lvl="2" indent="-230188">
              <a:spcAft>
                <a:spcPts val="600"/>
              </a:spcAft>
              <a:buFont typeface="Arial" panose="020B0604020202020204" pitchFamily="34" charset="0"/>
              <a:buChar char="•"/>
            </a:pPr>
            <a:r>
              <a:rPr lang="en-US" sz="2400" dirty="0"/>
              <a:t>First widely described by Kent Beck (1999, Extreme Programming Explained).</a:t>
            </a:r>
          </a:p>
          <a:p>
            <a:pPr marL="971550" lvl="2" indent="-230188">
              <a:spcAft>
                <a:spcPts val="600"/>
              </a:spcAft>
              <a:buFont typeface="Arial" panose="020B0604020202020204" pitchFamily="34" charset="0"/>
              <a:buChar char="•"/>
            </a:pPr>
            <a:r>
              <a:rPr lang="en-US" sz="2400" dirty="0"/>
              <a:t>Became mainstream in the 2000s, with Scrum and Agile adoption in software development.</a:t>
            </a:r>
            <a:endParaRPr sz="2400" dirty="0"/>
          </a:p>
        </p:txBody>
      </p:sp>
    </p:spTree>
    <p:extLst>
      <p:ext uri="{BB962C8B-B14F-4D97-AF65-F5344CB8AC3E}">
        <p14:creationId xmlns:p14="http://schemas.microsoft.com/office/powerpoint/2010/main" val="2268258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220" y="185717"/>
            <a:ext cx="11135966" cy="1044179"/>
          </a:xfrm>
        </p:spPr>
        <p:txBody>
          <a:bodyPr>
            <a:normAutofit fontScale="90000"/>
          </a:bodyPr>
          <a:lstStyle/>
          <a:p>
            <a:r>
              <a:rPr lang="en-US" sz="4400" dirty="0"/>
              <a:t>Value of Personas in Product Development</a:t>
            </a:r>
          </a:p>
        </p:txBody>
      </p:sp>
      <p:sp>
        <p:nvSpPr>
          <p:cNvPr id="3" name="TextBox 2"/>
          <p:cNvSpPr txBox="1"/>
          <p:nvPr/>
        </p:nvSpPr>
        <p:spPr>
          <a:xfrm>
            <a:off x="631901" y="1229896"/>
            <a:ext cx="11448587" cy="3000821"/>
          </a:xfrm>
          <a:prstGeom prst="rect">
            <a:avLst/>
          </a:prstGeom>
          <a:noFill/>
        </p:spPr>
        <p:txBody>
          <a:bodyPr wrap="square">
            <a:spAutoFit/>
          </a:bodyPr>
          <a:lstStyle/>
          <a:p>
            <a:pPr marL="457200" indent="-457200">
              <a:spcAft>
                <a:spcPts val="1800"/>
              </a:spcAft>
              <a:buFont typeface="Arial" panose="020B0604020202020204" pitchFamily="34" charset="0"/>
              <a:buChar char="•"/>
            </a:pPr>
            <a:r>
              <a:rPr lang="en-US" sz="2400" dirty="0"/>
              <a:t>Humanize the user: Create empathy and a shared understanding of user needs.</a:t>
            </a:r>
          </a:p>
          <a:p>
            <a:pPr marL="457200" indent="-457200">
              <a:spcAft>
                <a:spcPts val="1800"/>
              </a:spcAft>
              <a:buFont typeface="Arial" panose="020B0604020202020204" pitchFamily="34" charset="0"/>
              <a:buChar char="•"/>
            </a:pPr>
            <a:r>
              <a:rPr lang="en-US" sz="2400" dirty="0"/>
              <a:t>Align teams: Provide a clear, relatable picture of who the product is for.</a:t>
            </a:r>
          </a:p>
          <a:p>
            <a:pPr marL="457200" indent="-457200">
              <a:spcAft>
                <a:spcPts val="1800"/>
              </a:spcAft>
              <a:buFont typeface="Arial" panose="020B0604020202020204" pitchFamily="34" charset="0"/>
              <a:buChar char="•"/>
            </a:pPr>
            <a:r>
              <a:rPr lang="en-US" sz="2400" dirty="0"/>
              <a:t>Prioritize features: Focus on solving real user problems instead of building “nice-to-have” features.</a:t>
            </a:r>
          </a:p>
          <a:p>
            <a:pPr marL="457200" indent="-457200">
              <a:spcAft>
                <a:spcPts val="1800"/>
              </a:spcAft>
              <a:buFont typeface="Arial" panose="020B0604020202020204" pitchFamily="34" charset="0"/>
              <a:buChar char="•"/>
            </a:pPr>
            <a:r>
              <a:rPr lang="en-US" sz="2400" dirty="0"/>
              <a:t>Guide design decisions: Personas act as a compass for UX, design, and communication strategies.</a:t>
            </a:r>
          </a:p>
        </p:txBody>
      </p:sp>
    </p:spTree>
    <p:extLst>
      <p:ext uri="{BB962C8B-B14F-4D97-AF65-F5344CB8AC3E}">
        <p14:creationId xmlns:p14="http://schemas.microsoft.com/office/powerpoint/2010/main" val="2460028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27" y="275064"/>
            <a:ext cx="11353800" cy="1044179"/>
          </a:xfrm>
        </p:spPr>
        <p:txBody>
          <a:bodyPr>
            <a:normAutofit fontScale="90000"/>
          </a:bodyPr>
          <a:lstStyle/>
          <a:p>
            <a:r>
              <a:rPr lang="en-US" sz="4400" dirty="0"/>
              <a:t>Value of User Stories in Product Development</a:t>
            </a:r>
          </a:p>
        </p:txBody>
      </p:sp>
      <p:sp>
        <p:nvSpPr>
          <p:cNvPr id="3" name="TextBox 2"/>
          <p:cNvSpPr txBox="1"/>
          <p:nvPr/>
        </p:nvSpPr>
        <p:spPr>
          <a:xfrm>
            <a:off x="750849" y="1444775"/>
            <a:ext cx="10816683" cy="3370153"/>
          </a:xfrm>
          <a:prstGeom prst="rect">
            <a:avLst/>
          </a:prstGeom>
          <a:noFill/>
        </p:spPr>
        <p:txBody>
          <a:bodyPr wrap="square">
            <a:spAutoFit/>
          </a:bodyPr>
          <a:lstStyle/>
          <a:p>
            <a:pPr marL="457200" indent="-457200">
              <a:spcAft>
                <a:spcPts val="1800"/>
              </a:spcAft>
              <a:buFont typeface="Arial" panose="020B0604020202020204" pitchFamily="34" charset="0"/>
              <a:buChar char="•"/>
            </a:pPr>
            <a:r>
              <a:rPr lang="en-US" sz="2400" dirty="0"/>
              <a:t>Keep the focus on the user: Frame requirements in terms of user goals, not technical tasks.</a:t>
            </a:r>
          </a:p>
          <a:p>
            <a:pPr marL="457200" indent="-457200">
              <a:spcAft>
                <a:spcPts val="1800"/>
              </a:spcAft>
              <a:buFont typeface="Arial" panose="020B0604020202020204" pitchFamily="34" charset="0"/>
              <a:buChar char="•"/>
            </a:pPr>
            <a:r>
              <a:rPr lang="en-US" sz="2400" dirty="0"/>
              <a:t>Enable collaboration: Help designers, developers, and business stakeholders speak a common language.</a:t>
            </a:r>
          </a:p>
          <a:p>
            <a:pPr marL="457200" indent="-457200">
              <a:spcAft>
                <a:spcPts val="1800"/>
              </a:spcAft>
              <a:buFont typeface="Arial" panose="020B0604020202020204" pitchFamily="34" charset="0"/>
              <a:buChar char="•"/>
            </a:pPr>
            <a:r>
              <a:rPr lang="en-US" sz="2400" dirty="0"/>
              <a:t>Promote iterative development: Break work into small, testable units tied to user value.</a:t>
            </a:r>
          </a:p>
          <a:p>
            <a:pPr marL="457200" indent="-457200">
              <a:spcAft>
                <a:spcPts val="1800"/>
              </a:spcAft>
              <a:buFont typeface="Arial" panose="020B0604020202020204" pitchFamily="34" charset="0"/>
              <a:buChar char="•"/>
            </a:pPr>
            <a:r>
              <a:rPr lang="en-US" sz="2400" dirty="0"/>
              <a:t>Measure success: Acceptance criteria make “done” explicit and testable.</a:t>
            </a:r>
          </a:p>
        </p:txBody>
      </p:sp>
    </p:spTree>
    <p:extLst>
      <p:ext uri="{BB962C8B-B14F-4D97-AF65-F5344CB8AC3E}">
        <p14:creationId xmlns:p14="http://schemas.microsoft.com/office/powerpoint/2010/main" val="2711892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06" y="230458"/>
            <a:ext cx="11353800" cy="1044179"/>
          </a:xfrm>
        </p:spPr>
        <p:txBody>
          <a:bodyPr>
            <a:normAutofit/>
          </a:bodyPr>
          <a:lstStyle/>
          <a:p>
            <a:pPr>
              <a:buNone/>
            </a:pPr>
            <a:r>
              <a:rPr lang="en-US" b="1" dirty="0"/>
              <a:t>Personas + User Stories Together</a:t>
            </a:r>
          </a:p>
        </p:txBody>
      </p:sp>
      <p:sp>
        <p:nvSpPr>
          <p:cNvPr id="3" name="TextBox 2"/>
          <p:cNvSpPr txBox="1"/>
          <p:nvPr/>
        </p:nvSpPr>
        <p:spPr>
          <a:xfrm>
            <a:off x="578806" y="1556287"/>
            <a:ext cx="11516550" cy="2631490"/>
          </a:xfrm>
          <a:prstGeom prst="rect">
            <a:avLst/>
          </a:prstGeom>
          <a:noFill/>
        </p:spPr>
        <p:txBody>
          <a:bodyPr wrap="square">
            <a:spAutoFit/>
          </a:bodyPr>
          <a:lstStyle/>
          <a:p>
            <a:pPr marL="457200" indent="-457200">
              <a:spcAft>
                <a:spcPts val="1800"/>
              </a:spcAft>
              <a:buFont typeface="Arial" panose="020B0604020202020204" pitchFamily="34" charset="0"/>
              <a:buChar char="•"/>
            </a:pPr>
            <a:r>
              <a:rPr lang="en-US" sz="2400" dirty="0"/>
              <a:t>Stronger together: Personas provide context (“who and why”), user stories provide detail (“what and how”).</a:t>
            </a:r>
          </a:p>
          <a:p>
            <a:pPr marL="457200" indent="-457200">
              <a:spcAft>
                <a:spcPts val="1800"/>
              </a:spcAft>
              <a:buFont typeface="Arial" panose="020B0604020202020204" pitchFamily="34" charset="0"/>
              <a:buChar char="•"/>
            </a:pPr>
            <a:r>
              <a:rPr lang="en-US" sz="2400" dirty="0"/>
              <a:t>Reduce risk: Prevents building products that no one wants.</a:t>
            </a:r>
          </a:p>
          <a:p>
            <a:pPr marL="457200" indent="-457200">
              <a:spcAft>
                <a:spcPts val="1800"/>
              </a:spcAft>
              <a:buFont typeface="Arial" panose="020B0604020202020204" pitchFamily="34" charset="0"/>
              <a:buChar char="•"/>
            </a:pPr>
            <a:r>
              <a:rPr lang="en-US" sz="2400" dirty="0"/>
              <a:t>Drive innovation: Reveal unmet needs that can inspire new features or products.</a:t>
            </a:r>
          </a:p>
          <a:p>
            <a:pPr marL="457200" indent="-457200">
              <a:spcAft>
                <a:spcPts val="1800"/>
              </a:spcAft>
              <a:buFont typeface="Arial" panose="020B0604020202020204" pitchFamily="34" charset="0"/>
              <a:buChar char="•"/>
            </a:pPr>
            <a:r>
              <a:rPr lang="en-US" sz="2400" dirty="0"/>
              <a:t>Boost adoption: Products resonate more when they reflect real user motivations.</a:t>
            </a:r>
          </a:p>
        </p:txBody>
      </p:sp>
    </p:spTree>
    <p:extLst>
      <p:ext uri="{BB962C8B-B14F-4D97-AF65-F5344CB8AC3E}">
        <p14:creationId xmlns:p14="http://schemas.microsoft.com/office/powerpoint/2010/main" val="2117331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D2E225-F27B-3477-F4D1-E7B9BCE1BBB2}"/>
              </a:ext>
            </a:extLst>
          </p:cNvPr>
          <p:cNvSpPr>
            <a:spLocks noGrp="1"/>
          </p:cNvSpPr>
          <p:nvPr>
            <p:ph type="title"/>
          </p:nvPr>
        </p:nvSpPr>
        <p:spPr>
          <a:xfrm>
            <a:off x="423746" y="975726"/>
            <a:ext cx="3172031" cy="4147898"/>
          </a:xfrm>
        </p:spPr>
        <p:txBody>
          <a:bodyPr/>
          <a:lstStyle/>
          <a:p>
            <a:r>
              <a:rPr lang="en-US" dirty="0"/>
              <a:t>FAILURES!</a:t>
            </a:r>
          </a:p>
        </p:txBody>
      </p:sp>
      <p:pic>
        <p:nvPicPr>
          <p:cNvPr id="2" name="Picture 2" descr="An abstract painting featuring a chaotic and energetic composition of splattered and dripped paint. The artwork includes a vivid mix of black, white, red, yellow, blue, and orange, applied through techniques like dripping, splashing, and pouring. The result is a dense web of lines and shapes, reminiscent of Jackson Pollock’s drip painting style, evoking movement and intensity.">
            <a:extLst>
              <a:ext uri="{FF2B5EF4-FFF2-40B4-BE49-F238E27FC236}">
                <a16:creationId xmlns:a16="http://schemas.microsoft.com/office/drawing/2014/main" id="{CABB5C97-F1E3-1391-20F5-22C0686DDA7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3894357" y="-111653"/>
            <a:ext cx="11240276" cy="632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346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5455E-64A2-40A2-C298-C9AD00DDAFE1}"/>
              </a:ext>
            </a:extLst>
          </p:cNvPr>
          <p:cNvSpPr>
            <a:spLocks noGrp="1"/>
          </p:cNvSpPr>
          <p:nvPr>
            <p:ph type="title"/>
          </p:nvPr>
        </p:nvSpPr>
        <p:spPr>
          <a:xfrm>
            <a:off x="199844" y="859736"/>
            <a:ext cx="2967101" cy="5138528"/>
          </a:xfrm>
        </p:spPr>
        <p:txBody>
          <a:bodyPr/>
          <a:lstStyle/>
          <a:p>
            <a:r>
              <a:rPr lang="en-US" dirty="0"/>
              <a:t>Google Glass</a:t>
            </a:r>
          </a:p>
        </p:txBody>
      </p:sp>
      <p:pic>
        <p:nvPicPr>
          <p:cNvPr id="6" name="Picture 2" descr="A person wearing smart glasses that project a digital display in front of their eyes. The augmented reality interface shows weather information, including temperatures for New York (80°F) and Los Angeles (65°F). The image illustrates wearable AR technology that overlays digital data onto the real world.">
            <a:extLst>
              <a:ext uri="{FF2B5EF4-FFF2-40B4-BE49-F238E27FC236}">
                <a16:creationId xmlns:a16="http://schemas.microsoft.com/office/drawing/2014/main" id="{62308C07-6D4C-6FF6-D316-B247F6D8900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81949" y="538073"/>
            <a:ext cx="8610206" cy="484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530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41" y="738966"/>
            <a:ext cx="3379753" cy="5380067"/>
          </a:xfrm>
        </p:spPr>
        <p:txBody>
          <a:bodyPr/>
          <a:lstStyle/>
          <a:p>
            <a:r>
              <a:rPr lang="en-US" dirty="0"/>
              <a:t>Google Glass(es)</a:t>
            </a:r>
          </a:p>
        </p:txBody>
      </p:sp>
      <p:pic>
        <p:nvPicPr>
          <p:cNvPr id="4" name="Picture 2" descr="A pair of Google Glass smart glasses featuring a sleek design with a small digital display and a camera on the right side. Above the glasses, the Google logo appears in its signature multicolored font. ">
            <a:extLst>
              <a:ext uri="{FF2B5EF4-FFF2-40B4-BE49-F238E27FC236}">
                <a16:creationId xmlns:a16="http://schemas.microsoft.com/office/drawing/2014/main" id="{2DA1AC3B-5905-3358-487B-88650CBD93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6995" y="727787"/>
            <a:ext cx="8177764" cy="459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603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57" y="1334189"/>
            <a:ext cx="2000206" cy="4189622"/>
          </a:xfrm>
        </p:spPr>
        <p:txBody>
          <a:bodyPr/>
          <a:lstStyle/>
          <a:p>
            <a:r>
              <a:rPr lang="en-US" dirty="0" err="1"/>
              <a:t>Quibi</a:t>
            </a:r>
            <a:endParaRPr lang="en-US" dirty="0"/>
          </a:p>
        </p:txBody>
      </p:sp>
      <p:pic>
        <p:nvPicPr>
          <p:cNvPr id="4" name="Picture 2" descr="A grid of six thumbnails representing different shows or movies, each with a title and visual theme: 'Survive' shows a close-up of a light-haired person’s face; 'I Promise' features a person in a white suit holding hands with two children; 'Most Dangerous Game' depicts two people on a rooftop in an urban setting; 'NightGowns' presents a person with dramatic makeup and light-colored hair; 'The Fugitive' has a red background with helicopters and text forming building shapes; and 'Flipped' shows two people standing close together in a cave-like environment.">
            <a:extLst>
              <a:ext uri="{FF2B5EF4-FFF2-40B4-BE49-F238E27FC236}">
                <a16:creationId xmlns:a16="http://schemas.microsoft.com/office/drawing/2014/main" id="{B903E4E5-996E-377D-9B15-8023F8E6795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8450" r="17500"/>
          <a:stretch/>
        </p:blipFill>
        <p:spPr bwMode="auto">
          <a:xfrm>
            <a:off x="2732278" y="943140"/>
            <a:ext cx="9459722" cy="497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6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985F-2A29-2E16-0E71-C1DF912EC12E}"/>
              </a:ext>
            </a:extLst>
          </p:cNvPr>
          <p:cNvSpPr>
            <a:spLocks noGrp="1"/>
          </p:cNvSpPr>
          <p:nvPr>
            <p:ph type="ctrTitle"/>
          </p:nvPr>
        </p:nvSpPr>
        <p:spPr>
          <a:xfrm>
            <a:off x="1538088" y="310764"/>
            <a:ext cx="8810069" cy="657669"/>
          </a:xfrm>
        </p:spPr>
        <p:txBody>
          <a:bodyPr/>
          <a:lstStyle/>
          <a:p>
            <a:r>
              <a:rPr lang="en-US" dirty="0"/>
              <a:t>What’s a persona?</a:t>
            </a:r>
          </a:p>
        </p:txBody>
      </p:sp>
      <p:sp>
        <p:nvSpPr>
          <p:cNvPr id="3" name="Subtitle 2">
            <a:extLst>
              <a:ext uri="{FF2B5EF4-FFF2-40B4-BE49-F238E27FC236}">
                <a16:creationId xmlns:a16="http://schemas.microsoft.com/office/drawing/2014/main" id="{C762A8B2-9A3A-2E09-0096-A8BAF5D8A681}"/>
              </a:ext>
            </a:extLst>
          </p:cNvPr>
          <p:cNvSpPr>
            <a:spLocks noGrp="1"/>
          </p:cNvSpPr>
          <p:nvPr>
            <p:ph type="subTitle" idx="1"/>
          </p:nvPr>
        </p:nvSpPr>
        <p:spPr>
          <a:xfrm>
            <a:off x="1690964" y="1164864"/>
            <a:ext cx="10063613" cy="4000450"/>
          </a:xfrm>
        </p:spPr>
        <p:txBody>
          <a:bodyPr/>
          <a:lstStyle/>
          <a:p>
            <a:pPr marL="342900" indent="-342900">
              <a:lnSpc>
                <a:spcPct val="100000"/>
              </a:lnSpc>
              <a:spcBef>
                <a:spcPts val="0"/>
              </a:spcBef>
              <a:spcAft>
                <a:spcPts val="1800"/>
              </a:spcAft>
              <a:buFont typeface="Arial" panose="020B0604020202020204" pitchFamily="34" charset="0"/>
              <a:buChar char="•"/>
            </a:pPr>
            <a:r>
              <a:rPr lang="en-US" sz="2400" dirty="0"/>
              <a:t>According to Google, it’s “the aspect of someone's character that is presented to or perceived by others”</a:t>
            </a:r>
          </a:p>
          <a:p>
            <a:pPr marL="342900" indent="-342900">
              <a:lnSpc>
                <a:spcPct val="100000"/>
              </a:lnSpc>
              <a:spcBef>
                <a:spcPts val="0"/>
              </a:spcBef>
              <a:buFont typeface="Arial" panose="020B0604020202020204" pitchFamily="34" charset="0"/>
              <a:buChar char="•"/>
            </a:pPr>
            <a:r>
              <a:rPr lang="en-US" sz="2400" dirty="0"/>
              <a:t>Defining a Persona is identifying the perspective of your user.</a:t>
            </a:r>
          </a:p>
          <a:p>
            <a:pPr marL="747713" indent="-231775">
              <a:lnSpc>
                <a:spcPct val="100000"/>
              </a:lnSpc>
              <a:spcBef>
                <a:spcPts val="0"/>
              </a:spcBef>
              <a:buFont typeface="Arial" panose="020B0604020202020204" pitchFamily="34" charset="0"/>
              <a:buChar char="•"/>
            </a:pPr>
            <a:r>
              <a:rPr lang="en-US" sz="2400" dirty="0"/>
              <a:t>As a Product Manager…</a:t>
            </a:r>
          </a:p>
          <a:p>
            <a:pPr marL="747713" indent="-231775">
              <a:lnSpc>
                <a:spcPct val="100000"/>
              </a:lnSpc>
              <a:spcBef>
                <a:spcPts val="0"/>
              </a:spcBef>
              <a:buFont typeface="Arial" panose="020B0604020202020204" pitchFamily="34" charset="0"/>
              <a:buChar char="•"/>
            </a:pPr>
            <a:r>
              <a:rPr lang="en-US" sz="2400" dirty="0"/>
              <a:t>As a Blind 1</a:t>
            </a:r>
            <a:r>
              <a:rPr lang="en-US" sz="2400" baseline="30000" dirty="0"/>
              <a:t>st</a:t>
            </a:r>
            <a:r>
              <a:rPr lang="en-US" sz="2400" dirty="0"/>
              <a:t> Grade Student…</a:t>
            </a:r>
          </a:p>
          <a:p>
            <a:pPr marL="747713" indent="-231775">
              <a:lnSpc>
                <a:spcPct val="100000"/>
              </a:lnSpc>
              <a:spcBef>
                <a:spcPts val="0"/>
              </a:spcBef>
              <a:buFont typeface="Arial" panose="020B0604020202020204" pitchFamily="34" charset="0"/>
              <a:buChar char="•"/>
            </a:pPr>
            <a:r>
              <a:rPr lang="en-US" sz="2400" dirty="0"/>
              <a:t>As a Digital Strategy Manager…</a:t>
            </a:r>
          </a:p>
          <a:p>
            <a:pPr marL="747713" indent="-231775">
              <a:lnSpc>
                <a:spcPct val="100000"/>
              </a:lnSpc>
              <a:spcBef>
                <a:spcPts val="0"/>
              </a:spcBef>
              <a:buFont typeface="Arial" panose="020B0604020202020204" pitchFamily="34" charset="0"/>
              <a:buChar char="•"/>
            </a:pPr>
            <a:r>
              <a:rPr lang="en-US" sz="2400" dirty="0"/>
              <a:t>As a Senior Adult with a Degenerative Eye Condition… </a:t>
            </a:r>
          </a:p>
        </p:txBody>
      </p:sp>
    </p:spTree>
    <p:extLst>
      <p:ext uri="{BB962C8B-B14F-4D97-AF65-F5344CB8AC3E}">
        <p14:creationId xmlns:p14="http://schemas.microsoft.com/office/powerpoint/2010/main" val="1131137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94" y="848201"/>
            <a:ext cx="2490438" cy="4189622"/>
          </a:xfrm>
        </p:spPr>
        <p:txBody>
          <a:bodyPr/>
          <a:lstStyle/>
          <a:p>
            <a:r>
              <a:rPr lang="en-US" dirty="0" err="1"/>
              <a:t>Quibi</a:t>
            </a:r>
            <a:r>
              <a:rPr lang="en-US" dirty="0"/>
              <a:t> No More</a:t>
            </a:r>
          </a:p>
        </p:txBody>
      </p:sp>
      <p:pic>
        <p:nvPicPr>
          <p:cNvPr id="3" name="Picture 2" descr="Logo of the streaming platform Quibi, featuring a stylized white 'Q' on the left and the word 'Quibi' in white text on the right. The background is a gradient of purple shades, giving the design a modern and sleek appearance.">
            <a:extLst>
              <a:ext uri="{FF2B5EF4-FFF2-40B4-BE49-F238E27FC236}">
                <a16:creationId xmlns:a16="http://schemas.microsoft.com/office/drawing/2014/main" id="{67B04456-D93E-DA69-0756-2B91A06BEA4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73226" y="601832"/>
            <a:ext cx="8318774" cy="468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776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2" y="601833"/>
            <a:ext cx="2603534" cy="4189622"/>
          </a:xfrm>
        </p:spPr>
        <p:txBody>
          <a:bodyPr/>
          <a:lstStyle/>
          <a:p>
            <a:r>
              <a:rPr lang="en-US" dirty="0" err="1"/>
              <a:t>Clippy</a:t>
            </a:r>
            <a:r>
              <a:rPr lang="en-US" dirty="0"/>
              <a:t>!</a:t>
            </a:r>
          </a:p>
        </p:txBody>
      </p:sp>
      <p:pic>
        <p:nvPicPr>
          <p:cNvPr id="4" name="Picture 4" descr="A vintage desktop computer setup from the 1990s, featuring a GoldStar monitor displaying the Windows 95 startup screen. Below the monitor is a beige tower case with a floppy disk drive, power button, and an LED display reading '40.' A matching beige keyboard sits in front of the tower, capturing the look and feel of personal computing in that era.">
            <a:extLst>
              <a:ext uri="{FF2B5EF4-FFF2-40B4-BE49-F238E27FC236}">
                <a16:creationId xmlns:a16="http://schemas.microsoft.com/office/drawing/2014/main" id="{5FB30594-9840-7BF4-E2B0-2F49438CE3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77433" y="0"/>
            <a:ext cx="5343231" cy="62368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creenshot of the 'Office Assistant' selection window from an older version of Microsoft Office. The interface features two tabs: 'Gallery' and 'Options.' The selected assistant is 'Clippit,' an animated paperclip with eyes and a speech bubble saying, 'Hey, there. Want quick answers to your questions about Office? Just click me.' A description below reads, 'Though nothing more than a thin metal wire, Clippit will help find what you need and keep it all together.' Navigation buttons labeled '&lt;Back,' 'Next&gt;,' 'OK,' and 'Cancel' appear at the bottom.">
            <a:extLst>
              <a:ext uri="{FF2B5EF4-FFF2-40B4-BE49-F238E27FC236}">
                <a16:creationId xmlns:a16="http://schemas.microsoft.com/office/drawing/2014/main" id="{6CED4C01-AF39-A71B-9B85-B31F9F45D78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7605003" y="1138686"/>
            <a:ext cx="4412826" cy="311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938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195" y="923642"/>
            <a:ext cx="2370827" cy="4189622"/>
          </a:xfrm>
        </p:spPr>
        <p:txBody>
          <a:bodyPr/>
          <a:lstStyle/>
          <a:p>
            <a:r>
              <a:rPr lang="en-US" dirty="0" err="1"/>
              <a:t>Clippy</a:t>
            </a:r>
            <a:r>
              <a:rPr lang="en-US" dirty="0"/>
              <a:t> Tried So Hard</a:t>
            </a:r>
          </a:p>
        </p:txBody>
      </p:sp>
      <p:pic>
        <p:nvPicPr>
          <p:cNvPr id="4" name="Picture 4" descr="A character resembling a paperclip with large, expressive eyes and eyebrows, set against a light blue gradient background with a white starburst pattern. The character is reminiscent of 'Clippy,' the virtual assistant from older Microsoft Office versions.">
            <a:extLst>
              <a:ext uri="{FF2B5EF4-FFF2-40B4-BE49-F238E27FC236}">
                <a16:creationId xmlns:a16="http://schemas.microsoft.com/office/drawing/2014/main" id="{58632C40-4BED-49EB-5F1A-3F7969EF451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3829697" y="335902"/>
            <a:ext cx="9537959" cy="536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050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92" y="950703"/>
            <a:ext cx="2478211" cy="4189622"/>
          </a:xfrm>
        </p:spPr>
        <p:txBody>
          <a:bodyPr/>
          <a:lstStyle/>
          <a:p>
            <a:r>
              <a:rPr lang="en-US" dirty="0"/>
              <a:t>Amazon Dash</a:t>
            </a:r>
          </a:p>
        </p:txBody>
      </p:sp>
      <p:pic>
        <p:nvPicPr>
          <p:cNvPr id="4" name="Picture 2" descr="A collection of Amazon Dash buttons, each featuring a different brand logo. The small, oval-shaped devices have a single large button and are branded with logos from companies including Maxwell House, Kraft Macaroni &amp; Cheese, L'Oréal Paris, Gerber, Orange Glo, Smartwater, Gillette, Plenish Wipes, Tide, Wellness Pet Food, Gatorade, Olay, Larabar, Huggies, Glad, Cottonelle, Izze, and Bounty. These buttons were designed for one-touch product reordering.">
            <a:extLst>
              <a:ext uri="{FF2B5EF4-FFF2-40B4-BE49-F238E27FC236}">
                <a16:creationId xmlns:a16="http://schemas.microsoft.com/office/drawing/2014/main" id="{5477BA14-3485-C895-D53F-38BB0D6931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09812" y="950703"/>
            <a:ext cx="8282188" cy="418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010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28" y="791740"/>
            <a:ext cx="2940170" cy="4189622"/>
          </a:xfrm>
        </p:spPr>
        <p:txBody>
          <a:bodyPr/>
          <a:lstStyle/>
          <a:p>
            <a:r>
              <a:rPr lang="en-US" dirty="0"/>
              <a:t>Amazon Dash and Too Many Deliveries</a:t>
            </a:r>
          </a:p>
        </p:txBody>
      </p:sp>
      <p:pic>
        <p:nvPicPr>
          <p:cNvPr id="4" name="Picture 2" descr="Logo for Amazon Dash Button, featuring the word 'amazon' in black with a curved arrow forming a smile beneath it. The word 'dash' appears in green, and 'BUTTON' is written in black below.">
            <a:extLst>
              <a:ext uri="{FF2B5EF4-FFF2-40B4-BE49-F238E27FC236}">
                <a16:creationId xmlns:a16="http://schemas.microsoft.com/office/drawing/2014/main" id="{64D96AB0-C4C9-AD9B-3CF8-9A51D15D813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61750" y="2067817"/>
            <a:ext cx="7306813" cy="1637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35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62" y="811141"/>
            <a:ext cx="2036776" cy="4189622"/>
          </a:xfrm>
        </p:spPr>
        <p:txBody>
          <a:bodyPr/>
          <a:lstStyle/>
          <a:p>
            <a:r>
              <a:rPr lang="en-US" dirty="0"/>
              <a:t>Have a Coke and a Smile</a:t>
            </a:r>
          </a:p>
        </p:txBody>
      </p:sp>
      <p:pic>
        <p:nvPicPr>
          <p:cNvPr id="4" name="Picture 2" descr="Three people clinking Coca-Cola bottles together in a celebratory gesture. Each bottle features a personalized label with the names 'Mia,' 'Logan,' and 'Isaac.' The image showcases Coca-Cola’s personalized marketing campaign that allows customers to find or create bottles with their own names.">
            <a:extLst>
              <a:ext uri="{FF2B5EF4-FFF2-40B4-BE49-F238E27FC236}">
                <a16:creationId xmlns:a16="http://schemas.microsoft.com/office/drawing/2014/main" id="{784A9929-3D70-9756-AA42-CBA1D3C29BC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07373" y="-306239"/>
            <a:ext cx="11421125" cy="642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063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23" y="886320"/>
            <a:ext cx="3233468" cy="4189622"/>
          </a:xfrm>
        </p:spPr>
        <p:txBody>
          <a:bodyPr>
            <a:normAutofit/>
          </a:bodyPr>
          <a:lstStyle/>
          <a:p>
            <a:r>
              <a:rPr lang="en-US" dirty="0"/>
              <a:t>New Coke</a:t>
            </a:r>
            <a:br>
              <a:rPr lang="en-US" dirty="0"/>
            </a:br>
            <a:r>
              <a:rPr lang="en-US" dirty="0"/>
              <a:t>(Bring Back Old Coke Pls)</a:t>
            </a:r>
          </a:p>
        </p:txBody>
      </p:sp>
      <p:pic>
        <p:nvPicPr>
          <p:cNvPr id="4" name="Picture 4" descr="A red and white can of 'New Coke,' featuring the word 'Coke' in large white letters and a smaller 'NEW!' label above it in black text on a white background. The can displays a volume of 12 FL OZ (354 mL) and is covered in condensation droplets, indicating it is cold. The image represents a historically significant Coca-Cola product known for its controversial launch.">
            <a:extLst>
              <a:ext uri="{FF2B5EF4-FFF2-40B4-BE49-F238E27FC236}">
                <a16:creationId xmlns:a16="http://schemas.microsoft.com/office/drawing/2014/main" id="{35CE072E-404B-D77A-2E50-BAB2FB5B7151}"/>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15919" r="16275"/>
          <a:stretch/>
        </p:blipFill>
        <p:spPr bwMode="auto">
          <a:xfrm>
            <a:off x="4012162" y="949131"/>
            <a:ext cx="8266924"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94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17" y="2388645"/>
            <a:ext cx="3516352" cy="1096338"/>
          </a:xfrm>
        </p:spPr>
        <p:txBody>
          <a:bodyPr/>
          <a:lstStyle/>
          <a:p>
            <a:r>
              <a:rPr lang="en-US" dirty="0"/>
              <a:t>SUCCESES!</a:t>
            </a:r>
          </a:p>
        </p:txBody>
      </p:sp>
      <p:pic>
        <p:nvPicPr>
          <p:cNvPr id="4" name="Picture 4" descr="An abstract painting by Mark Rothko featuring two large horizontal rectangles—a red one at the top and a larger greenish-blue one below—set against a blue background. The colors are vibrant with softly blurred edges, exemplifying the color field technique used to evoke emotional depth through color relationships.">
            <a:extLst>
              <a:ext uri="{FF2B5EF4-FFF2-40B4-BE49-F238E27FC236}">
                <a16:creationId xmlns:a16="http://schemas.microsoft.com/office/drawing/2014/main" id="{91B92886-6CCF-6028-6CDB-B45A97D91C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21150" y="491027"/>
            <a:ext cx="8370849" cy="4708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939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20" y="984819"/>
            <a:ext cx="2746892" cy="4189622"/>
          </a:xfrm>
        </p:spPr>
        <p:txBody>
          <a:bodyPr/>
          <a:lstStyle/>
          <a:p>
            <a:r>
              <a:rPr lang="en-US" dirty="0"/>
              <a:t>What are You Listening To?</a:t>
            </a:r>
          </a:p>
        </p:txBody>
      </p:sp>
      <p:pic>
        <p:nvPicPr>
          <p:cNvPr id="4" name="Picture 2" descr="A crowded subway platform at Fulton Street station, with numerous commuters standing and waiting. Many individuals are looking at their phones. A number 5 subway train is arriving at the platform, capturing a typical moment in urban public transit during rush hour.">
            <a:extLst>
              <a:ext uri="{FF2B5EF4-FFF2-40B4-BE49-F238E27FC236}">
                <a16:creationId xmlns:a16="http://schemas.microsoft.com/office/drawing/2014/main" id="{CB6E06D2-063F-740A-2915-9C8B5C1D2B0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3097841" y="0"/>
            <a:ext cx="10949795" cy="615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3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61" y="816602"/>
            <a:ext cx="2336321" cy="4189622"/>
          </a:xfrm>
        </p:spPr>
        <p:txBody>
          <a:bodyPr/>
          <a:lstStyle/>
          <a:p>
            <a:r>
              <a:rPr lang="en-US" dirty="0"/>
              <a:t>Spotify!</a:t>
            </a:r>
          </a:p>
        </p:txBody>
      </p:sp>
      <p:pic>
        <p:nvPicPr>
          <p:cNvPr id="4" name="Picture 10" descr="Spotify logo and name displayed against a vibrant green background with overlapping circular shapes. The logo consists of a black circle with three curved lines inside, positioned to the left of the word 'Spotify' in black text.">
            <a:extLst>
              <a:ext uri="{FF2B5EF4-FFF2-40B4-BE49-F238E27FC236}">
                <a16:creationId xmlns:a16="http://schemas.microsoft.com/office/drawing/2014/main" id="{88A1F0B0-4525-96BC-7991-4016B71709A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83606" y="345055"/>
            <a:ext cx="9008394" cy="513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08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985F-2A29-2E16-0E71-C1DF912EC12E}"/>
              </a:ext>
            </a:extLst>
          </p:cNvPr>
          <p:cNvSpPr>
            <a:spLocks noGrp="1"/>
          </p:cNvSpPr>
          <p:nvPr>
            <p:ph type="ctrTitle"/>
          </p:nvPr>
        </p:nvSpPr>
        <p:spPr>
          <a:xfrm>
            <a:off x="1538088" y="310764"/>
            <a:ext cx="8810069" cy="657669"/>
          </a:xfrm>
        </p:spPr>
        <p:txBody>
          <a:bodyPr/>
          <a:lstStyle/>
          <a:p>
            <a:r>
              <a:rPr lang="en-US" dirty="0"/>
              <a:t>What’s a user story?</a:t>
            </a:r>
          </a:p>
        </p:txBody>
      </p:sp>
      <p:sp>
        <p:nvSpPr>
          <p:cNvPr id="3" name="Subtitle 2">
            <a:extLst>
              <a:ext uri="{FF2B5EF4-FFF2-40B4-BE49-F238E27FC236}">
                <a16:creationId xmlns:a16="http://schemas.microsoft.com/office/drawing/2014/main" id="{C762A8B2-9A3A-2E09-0096-A8BAF5D8A681}"/>
              </a:ext>
            </a:extLst>
          </p:cNvPr>
          <p:cNvSpPr>
            <a:spLocks noGrp="1"/>
          </p:cNvSpPr>
          <p:nvPr>
            <p:ph type="subTitle" idx="1"/>
          </p:nvPr>
        </p:nvSpPr>
        <p:spPr>
          <a:xfrm>
            <a:off x="1538089" y="1094076"/>
            <a:ext cx="10335152" cy="3708269"/>
          </a:xfrm>
        </p:spPr>
        <p:txBody>
          <a:bodyPr/>
          <a:lstStyle/>
          <a:p>
            <a:pPr marL="342900" indent="-342900">
              <a:lnSpc>
                <a:spcPct val="100000"/>
              </a:lnSpc>
              <a:spcBef>
                <a:spcPts val="0"/>
              </a:spcBef>
              <a:spcAft>
                <a:spcPts val="1800"/>
              </a:spcAft>
              <a:buFont typeface="Arial" panose="020B0604020202020204" pitchFamily="34" charset="0"/>
              <a:buChar char="•"/>
            </a:pPr>
            <a:r>
              <a:rPr lang="en-US" sz="2400" dirty="0"/>
              <a:t>According to Google, it’s “a concise, informal description of a product feature or functionality from the perspective of an end-user, outlining their goal and the benefit they receive”</a:t>
            </a:r>
          </a:p>
          <a:p>
            <a:pPr marL="342900" indent="-342900">
              <a:lnSpc>
                <a:spcPct val="100000"/>
              </a:lnSpc>
              <a:spcBef>
                <a:spcPts val="0"/>
              </a:spcBef>
              <a:buFont typeface="Arial" panose="020B0604020202020204" pitchFamily="34" charset="0"/>
              <a:buChar char="•"/>
            </a:pPr>
            <a:r>
              <a:rPr lang="en-US" sz="2400" dirty="0"/>
              <a:t>Who, What, Why</a:t>
            </a:r>
          </a:p>
          <a:p>
            <a:pPr marL="747713" indent="-342900">
              <a:lnSpc>
                <a:spcPct val="100000"/>
              </a:lnSpc>
              <a:spcBef>
                <a:spcPts val="0"/>
              </a:spcBef>
              <a:buFont typeface="Arial" panose="020B0604020202020204" pitchFamily="34" charset="0"/>
              <a:buChar char="•"/>
            </a:pPr>
            <a:r>
              <a:rPr lang="en-US" sz="2400" dirty="0"/>
              <a:t>As a [Persona]…</a:t>
            </a:r>
          </a:p>
          <a:p>
            <a:pPr marL="747713" indent="-342900">
              <a:lnSpc>
                <a:spcPct val="100000"/>
              </a:lnSpc>
              <a:spcBef>
                <a:spcPts val="0"/>
              </a:spcBef>
              <a:buFont typeface="Arial" panose="020B0604020202020204" pitchFamily="34" charset="0"/>
              <a:buChar char="•"/>
            </a:pPr>
            <a:r>
              <a:rPr lang="en-US" sz="2400" dirty="0"/>
              <a:t>I want [an Action]…</a:t>
            </a:r>
          </a:p>
          <a:p>
            <a:pPr marL="747713" indent="-342900">
              <a:lnSpc>
                <a:spcPct val="100000"/>
              </a:lnSpc>
              <a:spcBef>
                <a:spcPts val="0"/>
              </a:spcBef>
              <a:buFont typeface="Arial" panose="020B0604020202020204" pitchFamily="34" charset="0"/>
              <a:buChar char="•"/>
            </a:pPr>
            <a:r>
              <a:rPr lang="en-US" sz="2400" dirty="0"/>
              <a:t>So that [a Benefit]</a:t>
            </a:r>
          </a:p>
          <a:p>
            <a:pPr marL="747713" indent="-342900">
              <a:lnSpc>
                <a:spcPct val="100000"/>
              </a:lnSpc>
              <a:spcBef>
                <a:spcPts val="0"/>
              </a:spcBef>
              <a:buFont typeface="Arial" panose="020B0604020202020204" pitchFamily="34" charset="0"/>
              <a:buChar char="•"/>
            </a:pPr>
            <a:r>
              <a:rPr lang="en-US" sz="2400" dirty="0"/>
              <a:t>As an Annual Meeting presenter, I want to build an  engaging presentation, so that my audience doesn’t fall asleep.</a:t>
            </a:r>
          </a:p>
        </p:txBody>
      </p:sp>
    </p:spTree>
    <p:extLst>
      <p:ext uri="{BB962C8B-B14F-4D97-AF65-F5344CB8AC3E}">
        <p14:creationId xmlns:p14="http://schemas.microsoft.com/office/powerpoint/2010/main" val="2668354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91" y="1334189"/>
            <a:ext cx="2974676" cy="4189622"/>
          </a:xfrm>
        </p:spPr>
        <p:txBody>
          <a:bodyPr/>
          <a:lstStyle/>
          <a:p>
            <a:r>
              <a:rPr lang="en-US" dirty="0"/>
              <a:t>Let’s Talk!</a:t>
            </a:r>
          </a:p>
        </p:txBody>
      </p:sp>
      <p:pic>
        <p:nvPicPr>
          <p:cNvPr id="4" name="Picture 2" descr="Two individuals wearing headphones face each other, with a row of various national flags between them, including those of France, the United Kingdom, Japan, Canada, and Israel. The image symbolizes multilingual communication, translation, or language learning across different cultures.">
            <a:extLst>
              <a:ext uri="{FF2B5EF4-FFF2-40B4-BE49-F238E27FC236}">
                <a16:creationId xmlns:a16="http://schemas.microsoft.com/office/drawing/2014/main" id="{274CF98F-15D2-1F54-6FF9-17554B6C889A}"/>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5035"/>
          <a:stretch>
            <a:fillRect/>
          </a:stretch>
        </p:blipFill>
        <p:spPr bwMode="auto">
          <a:xfrm>
            <a:off x="3246483" y="360292"/>
            <a:ext cx="8945517" cy="529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025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96" y="1334189"/>
            <a:ext cx="2698630" cy="4189622"/>
          </a:xfrm>
        </p:spPr>
        <p:txBody>
          <a:bodyPr/>
          <a:lstStyle/>
          <a:p>
            <a:r>
              <a:rPr lang="en-US" dirty="0"/>
              <a:t>Let’s Keep Talking!</a:t>
            </a:r>
          </a:p>
        </p:txBody>
      </p:sp>
      <p:pic>
        <p:nvPicPr>
          <p:cNvPr id="4" name="Picture 6" descr="Logo of Duolingo, a language-learning platform, featuring a green owl with large eyes, an orange beak, and orange feet. Below the owl, the word 'duolingo' is written in lowercase green letters using a rounded font.">
            <a:extLst>
              <a:ext uri="{FF2B5EF4-FFF2-40B4-BE49-F238E27FC236}">
                <a16:creationId xmlns:a16="http://schemas.microsoft.com/office/drawing/2014/main" id="{E09F7661-768B-793F-A337-CD787001BFF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9843" t="11647" r="9627" b="8883"/>
          <a:stretch>
            <a:fillRect/>
          </a:stretch>
        </p:blipFill>
        <p:spPr bwMode="auto">
          <a:xfrm>
            <a:off x="5931489" y="179790"/>
            <a:ext cx="5969620" cy="5891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597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46" y="992407"/>
            <a:ext cx="2583876" cy="4189622"/>
          </a:xfrm>
        </p:spPr>
        <p:txBody>
          <a:bodyPr/>
          <a:lstStyle/>
          <a:p>
            <a:r>
              <a:rPr lang="en-US" dirty="0"/>
              <a:t>Get Active!</a:t>
            </a:r>
          </a:p>
        </p:txBody>
      </p:sp>
      <p:pic>
        <p:nvPicPr>
          <p:cNvPr id="4" name="Picture 2" descr="Three individuals outdoors on a grassy area engaging in physical activity. On the left, a person performs a yoga pose on a pink mat. In the center, a person stands with one leg raised and arms bent, On the right, another person lifts two white dumbbells. ">
            <a:extLst>
              <a:ext uri="{FF2B5EF4-FFF2-40B4-BE49-F238E27FC236}">
                <a16:creationId xmlns:a16="http://schemas.microsoft.com/office/drawing/2014/main" id="{6A04C36D-F5C7-F7FC-32E0-97E877CA951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2780521" y="440240"/>
            <a:ext cx="9411479" cy="529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3246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10" y="963252"/>
            <a:ext cx="2390785" cy="4189622"/>
          </a:xfrm>
        </p:spPr>
        <p:txBody>
          <a:bodyPr/>
          <a:lstStyle/>
          <a:p>
            <a:r>
              <a:rPr lang="en-US" dirty="0"/>
              <a:t>Stay Active!</a:t>
            </a:r>
          </a:p>
        </p:txBody>
      </p:sp>
      <p:pic>
        <p:nvPicPr>
          <p:cNvPr id="4" name="Picture 2" descr="Logo of Fitbit, featuring a cluster of small white dots arranged in a diamond shape on the left and the word 'fitbit' in lowercase sans-serif font on the right. The background is teal, reflecting the brand’s identity in wearable fitness technology.">
            <a:extLst>
              <a:ext uri="{FF2B5EF4-FFF2-40B4-BE49-F238E27FC236}">
                <a16:creationId xmlns:a16="http://schemas.microsoft.com/office/drawing/2014/main" id="{4168E365-1BFB-7B18-9F1C-0C6D59DC2AA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07095" y="362309"/>
            <a:ext cx="9584905" cy="539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990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31" y="1032263"/>
            <a:ext cx="2491596" cy="4189622"/>
          </a:xfrm>
        </p:spPr>
        <p:txBody>
          <a:bodyPr/>
          <a:lstStyle/>
          <a:p>
            <a:r>
              <a:rPr lang="en-US" dirty="0"/>
              <a:t>Taking a Ride…</a:t>
            </a:r>
          </a:p>
        </p:txBody>
      </p:sp>
      <p:pic>
        <p:nvPicPr>
          <p:cNvPr id="4" name="Picture 2" descr="Three individuals inside a car. In the foreground, a person wearing a light-colored suit is smiling while talking on the phone. Behind them, one person appears to be driving, looking forward, and another is looking toward the person on the phone. The image captures a moment of interaction among the passengers.">
            <a:extLst>
              <a:ext uri="{FF2B5EF4-FFF2-40B4-BE49-F238E27FC236}">
                <a16:creationId xmlns:a16="http://schemas.microsoft.com/office/drawing/2014/main" id="{6F745A3C-EA11-A433-F6A2-3E60D876FFF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2898475" y="594698"/>
            <a:ext cx="9299625" cy="523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496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79" y="1043188"/>
            <a:ext cx="2036776" cy="4189622"/>
          </a:xfrm>
        </p:spPr>
        <p:txBody>
          <a:bodyPr/>
          <a:lstStyle/>
          <a:p>
            <a:r>
              <a:rPr lang="en-US" dirty="0"/>
              <a:t>With Uber!</a:t>
            </a:r>
          </a:p>
        </p:txBody>
      </p:sp>
      <p:pic>
        <p:nvPicPr>
          <p:cNvPr id="4" name="Picture 2" descr="Uber logo featuring the word 'Uber' in bold, white, sans-serif font centered on a solid black background.">
            <a:extLst>
              <a:ext uri="{FF2B5EF4-FFF2-40B4-BE49-F238E27FC236}">
                <a16:creationId xmlns:a16="http://schemas.microsoft.com/office/drawing/2014/main" id="{A692B7C7-0D34-B17E-644A-BA364D3F642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3174521" y="601833"/>
            <a:ext cx="9017479" cy="507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442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79" y="969064"/>
            <a:ext cx="2905664" cy="4189622"/>
          </a:xfrm>
        </p:spPr>
        <p:txBody>
          <a:bodyPr/>
          <a:lstStyle/>
          <a:p>
            <a:r>
              <a:rPr lang="en-US" dirty="0"/>
              <a:t>Say Anything!</a:t>
            </a:r>
          </a:p>
        </p:txBody>
      </p:sp>
      <p:pic>
        <p:nvPicPr>
          <p:cNvPr id="4" name="Picture 2" descr="A  screenshot from the movie, &quot;Say Anything&quot;.  A person standing outdoors in front of a car, holding a large boombox over their head. The background includes trees, suggesting a park-like setting. The pose is iconic and reminiscent of dramatic or emotional gestures often seen in popular culture.">
            <a:extLst>
              <a:ext uri="{FF2B5EF4-FFF2-40B4-BE49-F238E27FC236}">
                <a16:creationId xmlns:a16="http://schemas.microsoft.com/office/drawing/2014/main" id="{169A6306-EEA2-9771-610D-B82166B9972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10575"/>
          <a:stretch>
            <a:fillRect/>
          </a:stretch>
        </p:blipFill>
        <p:spPr bwMode="auto">
          <a:xfrm>
            <a:off x="3730447" y="402626"/>
            <a:ext cx="8461554" cy="532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1142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79" y="1334189"/>
            <a:ext cx="3511978" cy="4189622"/>
          </a:xfrm>
        </p:spPr>
        <p:txBody>
          <a:bodyPr/>
          <a:lstStyle/>
          <a:p>
            <a:r>
              <a:rPr lang="en-US" dirty="0"/>
              <a:t>I’m Listening…</a:t>
            </a:r>
          </a:p>
        </p:txBody>
      </p:sp>
      <p:pic>
        <p:nvPicPr>
          <p:cNvPr id="4" name="Picture 3" descr="Two iPods side by side, one black and one white. The black iPod has a yellow screen displaying app icons including Podcasts, Music, Photos, Apple TV, Books, and Clock, along with a music player showing 'Castle on the Hill' by Ed Sheeran. The white iPod has a blue screen displaying a music player interface with 'Flowers' by Miley Cyrus. Both devices feature circular control pads with menu, play/pause, forward, and backward buttons.">
            <a:extLst>
              <a:ext uri="{FF2B5EF4-FFF2-40B4-BE49-F238E27FC236}">
                <a16:creationId xmlns:a16="http://schemas.microsoft.com/office/drawing/2014/main" id="{122B64B1-3A65-8D36-441E-DF293D6C5D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030" t="12517" r="23012" b="10204"/>
          <a:stretch/>
        </p:blipFill>
        <p:spPr>
          <a:xfrm>
            <a:off x="5225143" y="183160"/>
            <a:ext cx="6966857" cy="5718461"/>
          </a:xfrm>
          <a:prstGeom prst="rect">
            <a:avLst/>
          </a:prstGeom>
        </p:spPr>
      </p:pic>
    </p:spTree>
    <p:extLst>
      <p:ext uri="{BB962C8B-B14F-4D97-AF65-F5344CB8AC3E}">
        <p14:creationId xmlns:p14="http://schemas.microsoft.com/office/powerpoint/2010/main" val="29871630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47FF-E319-01EF-F1C8-750E41FC4298}"/>
              </a:ext>
            </a:extLst>
          </p:cNvPr>
          <p:cNvSpPr>
            <a:spLocks noGrp="1"/>
          </p:cNvSpPr>
          <p:nvPr>
            <p:ph type="ctrTitle"/>
          </p:nvPr>
        </p:nvSpPr>
        <p:spPr>
          <a:xfrm>
            <a:off x="1937099" y="1923433"/>
            <a:ext cx="8810069" cy="657669"/>
          </a:xfrm>
        </p:spPr>
        <p:txBody>
          <a:bodyPr/>
          <a:lstStyle/>
          <a:p>
            <a:r>
              <a:rPr lang="en-US" dirty="0"/>
              <a:t>Break time??</a:t>
            </a:r>
          </a:p>
        </p:txBody>
      </p:sp>
    </p:spTree>
    <p:extLst>
      <p:ext uri="{BB962C8B-B14F-4D97-AF65-F5344CB8AC3E}">
        <p14:creationId xmlns:p14="http://schemas.microsoft.com/office/powerpoint/2010/main" val="1343347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47FF-E319-01EF-F1C8-750E41FC4298}"/>
              </a:ext>
            </a:extLst>
          </p:cNvPr>
          <p:cNvSpPr>
            <a:spLocks noGrp="1"/>
          </p:cNvSpPr>
          <p:nvPr>
            <p:ph type="ctrTitle"/>
          </p:nvPr>
        </p:nvSpPr>
        <p:spPr>
          <a:xfrm>
            <a:off x="1937099" y="1923433"/>
            <a:ext cx="8810069" cy="3197207"/>
          </a:xfrm>
        </p:spPr>
        <p:txBody>
          <a:bodyPr/>
          <a:lstStyle/>
          <a:p>
            <a:r>
              <a:rPr lang="en-US" dirty="0"/>
              <a:t>Now it’s activity time!</a:t>
            </a:r>
            <a:br>
              <a:rPr lang="en-US" dirty="0"/>
            </a:br>
            <a:r>
              <a:rPr lang="en-US" dirty="0"/>
              <a:t>Hooray!</a:t>
            </a:r>
          </a:p>
        </p:txBody>
      </p:sp>
    </p:spTree>
    <p:extLst>
      <p:ext uri="{BB962C8B-B14F-4D97-AF65-F5344CB8AC3E}">
        <p14:creationId xmlns:p14="http://schemas.microsoft.com/office/powerpoint/2010/main" val="292984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985F-2A29-2E16-0E71-C1DF912EC12E}"/>
              </a:ext>
            </a:extLst>
          </p:cNvPr>
          <p:cNvSpPr>
            <a:spLocks noGrp="1"/>
          </p:cNvSpPr>
          <p:nvPr>
            <p:ph type="ctrTitle"/>
          </p:nvPr>
        </p:nvSpPr>
        <p:spPr>
          <a:xfrm>
            <a:off x="1538088" y="310764"/>
            <a:ext cx="8810069" cy="657669"/>
          </a:xfrm>
        </p:spPr>
        <p:txBody>
          <a:bodyPr/>
          <a:lstStyle/>
          <a:p>
            <a:r>
              <a:rPr lang="en-US" dirty="0"/>
              <a:t>Let’s get specific</a:t>
            </a:r>
          </a:p>
        </p:txBody>
      </p:sp>
      <p:sp>
        <p:nvSpPr>
          <p:cNvPr id="3" name="Subtitle 2">
            <a:extLst>
              <a:ext uri="{FF2B5EF4-FFF2-40B4-BE49-F238E27FC236}">
                <a16:creationId xmlns:a16="http://schemas.microsoft.com/office/drawing/2014/main" id="{C762A8B2-9A3A-2E09-0096-A8BAF5D8A681}"/>
              </a:ext>
            </a:extLst>
          </p:cNvPr>
          <p:cNvSpPr>
            <a:spLocks noGrp="1"/>
          </p:cNvSpPr>
          <p:nvPr>
            <p:ph type="subTitle" idx="1"/>
          </p:nvPr>
        </p:nvSpPr>
        <p:spPr>
          <a:xfrm>
            <a:off x="1538088" y="1156897"/>
            <a:ext cx="10265985" cy="3833912"/>
          </a:xfrm>
        </p:spPr>
        <p:txBody>
          <a:bodyPr/>
          <a:lstStyle/>
          <a:p>
            <a:pPr marL="342900" indent="-342900">
              <a:lnSpc>
                <a:spcPct val="100000"/>
              </a:lnSpc>
              <a:spcBef>
                <a:spcPts val="0"/>
              </a:spcBef>
              <a:buFont typeface="Arial" panose="020B0604020202020204" pitchFamily="34" charset="0"/>
              <a:buChar char="•"/>
            </a:pPr>
            <a:r>
              <a:rPr lang="en-US" sz="2400" dirty="0"/>
              <a:t>Persona </a:t>
            </a:r>
          </a:p>
          <a:p>
            <a:pPr marL="747713" indent="-342900">
              <a:lnSpc>
                <a:spcPct val="100000"/>
              </a:lnSpc>
              <a:spcBef>
                <a:spcPts val="0"/>
              </a:spcBef>
              <a:buFont typeface="Arial" panose="020B0604020202020204" pitchFamily="34" charset="0"/>
              <a:buChar char="•"/>
            </a:pPr>
            <a:r>
              <a:rPr lang="en-US" sz="2400" dirty="0"/>
              <a:t>User-centric </a:t>
            </a:r>
          </a:p>
          <a:p>
            <a:pPr marL="747713" indent="-342900">
              <a:lnSpc>
                <a:spcPct val="100000"/>
              </a:lnSpc>
              <a:spcBef>
                <a:spcPts val="0"/>
              </a:spcBef>
              <a:spcAft>
                <a:spcPts val="1800"/>
              </a:spcAft>
              <a:buFont typeface="Arial" panose="020B0604020202020204" pitchFamily="34" charset="0"/>
              <a:buChar char="•"/>
            </a:pPr>
            <a:r>
              <a:rPr lang="en-US" sz="2400" dirty="0"/>
              <a:t>Clearly defined subset of your user or customer base</a:t>
            </a:r>
          </a:p>
          <a:p>
            <a:pPr marL="342900" indent="-342900">
              <a:lnSpc>
                <a:spcPct val="100000"/>
              </a:lnSpc>
              <a:spcBef>
                <a:spcPts val="0"/>
              </a:spcBef>
              <a:buFont typeface="Arial" panose="020B0604020202020204" pitchFamily="34" charset="0"/>
              <a:buChar char="•"/>
            </a:pPr>
            <a:r>
              <a:rPr lang="en-US" sz="2400" dirty="0"/>
              <a:t>Action</a:t>
            </a:r>
          </a:p>
          <a:p>
            <a:pPr marL="747713" indent="-342900">
              <a:lnSpc>
                <a:spcPct val="100000"/>
              </a:lnSpc>
              <a:spcBef>
                <a:spcPts val="0"/>
              </a:spcBef>
              <a:buFont typeface="Arial" panose="020B0604020202020204" pitchFamily="34" charset="0"/>
              <a:buChar char="•"/>
            </a:pPr>
            <a:r>
              <a:rPr lang="en-US" sz="2400" dirty="0"/>
              <a:t>Specific</a:t>
            </a:r>
          </a:p>
          <a:p>
            <a:pPr marL="747713" indent="-342900">
              <a:lnSpc>
                <a:spcPct val="100000"/>
              </a:lnSpc>
              <a:spcBef>
                <a:spcPts val="0"/>
              </a:spcBef>
              <a:spcAft>
                <a:spcPts val="1800"/>
              </a:spcAft>
              <a:buFont typeface="Arial" panose="020B0604020202020204" pitchFamily="34" charset="0"/>
              <a:buChar char="•"/>
            </a:pPr>
            <a:r>
              <a:rPr lang="en-US" sz="2400" dirty="0"/>
              <a:t>Measurable</a:t>
            </a:r>
          </a:p>
          <a:p>
            <a:pPr marL="342900" indent="-342900">
              <a:lnSpc>
                <a:spcPct val="100000"/>
              </a:lnSpc>
              <a:spcBef>
                <a:spcPts val="0"/>
              </a:spcBef>
              <a:buFont typeface="Arial" panose="020B0604020202020204" pitchFamily="34" charset="0"/>
              <a:buChar char="•"/>
            </a:pPr>
            <a:r>
              <a:rPr lang="en-US" sz="2400" dirty="0"/>
              <a:t>Benefit</a:t>
            </a:r>
          </a:p>
          <a:p>
            <a:pPr marL="747713" indent="-342900">
              <a:lnSpc>
                <a:spcPct val="100000"/>
              </a:lnSpc>
              <a:spcBef>
                <a:spcPts val="0"/>
              </a:spcBef>
              <a:buFont typeface="Arial" panose="020B0604020202020204" pitchFamily="34" charset="0"/>
              <a:buChar char="•"/>
            </a:pPr>
            <a:r>
              <a:rPr lang="en-US" sz="2400" dirty="0"/>
              <a:t>Clear</a:t>
            </a:r>
          </a:p>
          <a:p>
            <a:pPr marL="747713" indent="-342900">
              <a:lnSpc>
                <a:spcPct val="100000"/>
              </a:lnSpc>
              <a:spcBef>
                <a:spcPts val="0"/>
              </a:spcBef>
              <a:buFont typeface="Arial" panose="020B0604020202020204" pitchFamily="34" charset="0"/>
              <a:buChar char="•"/>
            </a:pPr>
            <a:r>
              <a:rPr lang="en-US" sz="2400" dirty="0"/>
              <a:t>Attainable by the action</a:t>
            </a:r>
            <a:endParaRPr lang="en-US" sz="2600" dirty="0"/>
          </a:p>
        </p:txBody>
      </p:sp>
    </p:spTree>
    <p:extLst>
      <p:ext uri="{BB962C8B-B14F-4D97-AF65-F5344CB8AC3E}">
        <p14:creationId xmlns:p14="http://schemas.microsoft.com/office/powerpoint/2010/main" val="49011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985F-2A29-2E16-0E71-C1DF912EC12E}"/>
              </a:ext>
            </a:extLst>
          </p:cNvPr>
          <p:cNvSpPr>
            <a:spLocks noGrp="1"/>
          </p:cNvSpPr>
          <p:nvPr>
            <p:ph type="ctrTitle"/>
          </p:nvPr>
        </p:nvSpPr>
        <p:spPr>
          <a:xfrm>
            <a:off x="1538087" y="310764"/>
            <a:ext cx="9817097" cy="657669"/>
          </a:xfrm>
        </p:spPr>
        <p:txBody>
          <a:bodyPr/>
          <a:lstStyle/>
          <a:p>
            <a:r>
              <a:rPr lang="en-US" dirty="0"/>
              <a:t>Set up</a:t>
            </a:r>
          </a:p>
        </p:txBody>
      </p:sp>
      <p:sp>
        <p:nvSpPr>
          <p:cNvPr id="3" name="Subtitle 2">
            <a:extLst>
              <a:ext uri="{FF2B5EF4-FFF2-40B4-BE49-F238E27FC236}">
                <a16:creationId xmlns:a16="http://schemas.microsoft.com/office/drawing/2014/main" id="{C762A8B2-9A3A-2E09-0096-A8BAF5D8A681}"/>
              </a:ext>
            </a:extLst>
          </p:cNvPr>
          <p:cNvSpPr>
            <a:spLocks noGrp="1"/>
          </p:cNvSpPr>
          <p:nvPr>
            <p:ph type="subTitle" idx="1"/>
          </p:nvPr>
        </p:nvSpPr>
        <p:spPr>
          <a:xfrm>
            <a:off x="1538089" y="1176791"/>
            <a:ext cx="8913602" cy="2252209"/>
          </a:xfrm>
        </p:spPr>
        <p:txBody>
          <a:bodyPr/>
          <a:lstStyle/>
          <a:p>
            <a:pPr marL="342900" indent="-342900">
              <a:lnSpc>
                <a:spcPct val="100000"/>
              </a:lnSpc>
              <a:spcBef>
                <a:spcPts val="0"/>
              </a:spcBef>
              <a:spcAft>
                <a:spcPts val="1800"/>
              </a:spcAft>
              <a:buFont typeface="Arial" panose="020B0604020202020204" pitchFamily="34" charset="0"/>
              <a:buChar char="•"/>
            </a:pPr>
            <a:r>
              <a:rPr lang="en-US" sz="2400" dirty="0"/>
              <a:t>Split up into groups of 3 to 5</a:t>
            </a:r>
          </a:p>
          <a:p>
            <a:pPr marL="342900" indent="-342900">
              <a:lnSpc>
                <a:spcPct val="100000"/>
              </a:lnSpc>
              <a:spcBef>
                <a:spcPts val="0"/>
              </a:spcBef>
              <a:spcAft>
                <a:spcPts val="1800"/>
              </a:spcAft>
              <a:buFont typeface="Arial" panose="020B0604020202020204" pitchFamily="34" charset="0"/>
              <a:buChar char="•"/>
            </a:pPr>
            <a:r>
              <a:rPr lang="en-US" sz="2400" dirty="0"/>
              <a:t>As a group, pick a number between 1 and 50</a:t>
            </a:r>
          </a:p>
          <a:p>
            <a:pPr marL="342900" indent="-342900">
              <a:lnSpc>
                <a:spcPct val="100000"/>
              </a:lnSpc>
              <a:spcBef>
                <a:spcPts val="0"/>
              </a:spcBef>
              <a:spcAft>
                <a:spcPts val="1800"/>
              </a:spcAft>
              <a:buFont typeface="Arial" panose="020B0604020202020204" pitchFamily="34" charset="0"/>
              <a:buChar char="•"/>
            </a:pPr>
            <a:r>
              <a:rPr lang="en-US" sz="2400" dirty="0"/>
              <a:t>Based on your number, I will give you a household item with adjectives and its accessibility feature</a:t>
            </a:r>
          </a:p>
        </p:txBody>
      </p:sp>
    </p:spTree>
    <p:extLst>
      <p:ext uri="{BB962C8B-B14F-4D97-AF65-F5344CB8AC3E}">
        <p14:creationId xmlns:p14="http://schemas.microsoft.com/office/powerpoint/2010/main" val="19924836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985F-2A29-2E16-0E71-C1DF912EC12E}"/>
              </a:ext>
            </a:extLst>
          </p:cNvPr>
          <p:cNvSpPr>
            <a:spLocks noGrp="1"/>
          </p:cNvSpPr>
          <p:nvPr>
            <p:ph type="ctrTitle"/>
          </p:nvPr>
        </p:nvSpPr>
        <p:spPr>
          <a:xfrm>
            <a:off x="1538087" y="310764"/>
            <a:ext cx="9817097" cy="657669"/>
          </a:xfrm>
        </p:spPr>
        <p:txBody>
          <a:bodyPr/>
          <a:lstStyle/>
          <a:p>
            <a:r>
              <a:rPr lang="en-US" dirty="0"/>
              <a:t>How it works</a:t>
            </a:r>
          </a:p>
        </p:txBody>
      </p:sp>
      <p:sp>
        <p:nvSpPr>
          <p:cNvPr id="3" name="Subtitle 2">
            <a:extLst>
              <a:ext uri="{FF2B5EF4-FFF2-40B4-BE49-F238E27FC236}">
                <a16:creationId xmlns:a16="http://schemas.microsoft.com/office/drawing/2014/main" id="{C762A8B2-9A3A-2E09-0096-A8BAF5D8A681}"/>
              </a:ext>
            </a:extLst>
          </p:cNvPr>
          <p:cNvSpPr>
            <a:spLocks noGrp="1"/>
          </p:cNvSpPr>
          <p:nvPr>
            <p:ph type="subTitle" idx="1"/>
          </p:nvPr>
        </p:nvSpPr>
        <p:spPr>
          <a:xfrm>
            <a:off x="1538088" y="968435"/>
            <a:ext cx="10265985" cy="2010740"/>
          </a:xfrm>
        </p:spPr>
        <p:txBody>
          <a:bodyPr/>
          <a:lstStyle/>
          <a:p>
            <a:pPr>
              <a:lnSpc>
                <a:spcPct val="100000"/>
              </a:lnSpc>
              <a:spcBef>
                <a:spcPts val="0"/>
              </a:spcBef>
              <a:spcAft>
                <a:spcPts val="600"/>
              </a:spcAft>
            </a:pPr>
            <a:r>
              <a:rPr lang="en-US" sz="2400" dirty="0"/>
              <a:t>Your team needs to come up with the following:</a:t>
            </a:r>
          </a:p>
          <a:p>
            <a:pPr marL="342900" indent="-342900">
              <a:lnSpc>
                <a:spcPct val="100000"/>
              </a:lnSpc>
              <a:spcBef>
                <a:spcPts val="0"/>
              </a:spcBef>
              <a:spcAft>
                <a:spcPts val="600"/>
              </a:spcAft>
              <a:buFont typeface="Arial" panose="020B0604020202020204" pitchFamily="34" charset="0"/>
              <a:buChar char="•"/>
            </a:pPr>
            <a:r>
              <a:rPr lang="en-US" sz="2400" dirty="0"/>
              <a:t>3 Personas of the End Consumer for this product</a:t>
            </a:r>
          </a:p>
          <a:p>
            <a:pPr marL="342900" indent="-342900">
              <a:lnSpc>
                <a:spcPct val="100000"/>
              </a:lnSpc>
              <a:spcBef>
                <a:spcPts val="0"/>
              </a:spcBef>
              <a:spcAft>
                <a:spcPts val="600"/>
              </a:spcAft>
              <a:buFont typeface="Arial" panose="020B0604020202020204" pitchFamily="34" charset="0"/>
              <a:buChar char="•"/>
            </a:pPr>
            <a:r>
              <a:rPr lang="en-US" sz="2400" dirty="0"/>
              <a:t>5 User Stories that identify a Persona, an Action, and a Benefit</a:t>
            </a:r>
          </a:p>
          <a:p>
            <a:pPr marL="342900" indent="-342900">
              <a:lnSpc>
                <a:spcPct val="100000"/>
              </a:lnSpc>
              <a:spcBef>
                <a:spcPts val="0"/>
              </a:spcBef>
              <a:spcAft>
                <a:spcPts val="600"/>
              </a:spcAft>
              <a:buFont typeface="Arial" panose="020B0604020202020204" pitchFamily="34" charset="0"/>
              <a:buChar char="•"/>
            </a:pPr>
            <a:r>
              <a:rPr lang="en-US" sz="2400" dirty="0"/>
              <a:t>As a…I want…so that.</a:t>
            </a:r>
          </a:p>
        </p:txBody>
      </p:sp>
      <p:sp>
        <p:nvSpPr>
          <p:cNvPr id="4" name="Subtitle 2">
            <a:extLst>
              <a:ext uri="{FF2B5EF4-FFF2-40B4-BE49-F238E27FC236}">
                <a16:creationId xmlns:a16="http://schemas.microsoft.com/office/drawing/2014/main" id="{1FA4F9DF-D946-68B9-D451-11FDF0D57EB2}"/>
              </a:ext>
            </a:extLst>
          </p:cNvPr>
          <p:cNvSpPr txBox="1">
            <a:spLocks/>
          </p:cNvSpPr>
          <p:nvPr/>
        </p:nvSpPr>
        <p:spPr>
          <a:xfrm>
            <a:off x="2251588" y="2851355"/>
            <a:ext cx="9684774" cy="25760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spc="150" baseline="0">
                <a:solidFill>
                  <a:schemeClr val="bg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50838" indent="-350838">
              <a:lnSpc>
                <a:spcPct val="100000"/>
              </a:lnSpc>
              <a:spcBef>
                <a:spcPts val="0"/>
              </a:spcBef>
              <a:spcAft>
                <a:spcPts val="600"/>
              </a:spcAft>
              <a:buFont typeface="Arial" panose="020B0604020202020204" pitchFamily="34" charset="0"/>
              <a:buChar char="•"/>
            </a:pPr>
            <a:r>
              <a:rPr lang="en-US" sz="2400" dirty="0"/>
              <a:t>Heather, Matt, and a special guest will be the judges</a:t>
            </a:r>
          </a:p>
          <a:p>
            <a:pPr marL="342900" indent="-342900">
              <a:lnSpc>
                <a:spcPct val="100000"/>
              </a:lnSpc>
              <a:spcBef>
                <a:spcPts val="0"/>
              </a:spcBef>
              <a:spcAft>
                <a:spcPts val="600"/>
              </a:spcAft>
              <a:buFont typeface="Arial" panose="020B0604020202020204" pitchFamily="34" charset="0"/>
              <a:buChar char="•"/>
            </a:pPr>
            <a:r>
              <a:rPr lang="en-US" sz="2400" dirty="0"/>
              <a:t>They are looking for Personas and Stories that identify and address the core need</a:t>
            </a:r>
          </a:p>
          <a:p>
            <a:pPr marL="342900" indent="-342900">
              <a:lnSpc>
                <a:spcPct val="100000"/>
              </a:lnSpc>
              <a:spcBef>
                <a:spcPts val="0"/>
              </a:spcBef>
              <a:spcAft>
                <a:spcPts val="600"/>
              </a:spcAft>
              <a:buFont typeface="Arial" panose="020B0604020202020204" pitchFamily="34" charset="0"/>
              <a:buChar char="•"/>
            </a:pPr>
            <a:r>
              <a:rPr lang="en-US" sz="2400" dirty="0"/>
              <a:t>Don’t forget the adjectives!</a:t>
            </a:r>
          </a:p>
          <a:p>
            <a:pPr marL="342900" indent="-342900">
              <a:lnSpc>
                <a:spcPct val="100000"/>
              </a:lnSpc>
              <a:spcBef>
                <a:spcPts val="0"/>
              </a:spcBef>
              <a:spcAft>
                <a:spcPts val="600"/>
              </a:spcAft>
              <a:buFont typeface="Arial" panose="020B0604020202020204" pitchFamily="34" charset="0"/>
              <a:buChar char="•"/>
            </a:pPr>
            <a:r>
              <a:rPr lang="en-US" sz="2400" dirty="0"/>
              <a:t>Don’t forget to drill down and refine or they’ll send you back to work!</a:t>
            </a:r>
          </a:p>
        </p:txBody>
      </p:sp>
    </p:spTree>
    <p:extLst>
      <p:ext uri="{BB962C8B-B14F-4D97-AF65-F5344CB8AC3E}">
        <p14:creationId xmlns:p14="http://schemas.microsoft.com/office/powerpoint/2010/main" val="3829998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985F-2A29-2E16-0E71-C1DF912EC12E}"/>
              </a:ext>
            </a:extLst>
          </p:cNvPr>
          <p:cNvSpPr>
            <a:spLocks noGrp="1"/>
          </p:cNvSpPr>
          <p:nvPr>
            <p:ph type="ctrTitle"/>
          </p:nvPr>
        </p:nvSpPr>
        <p:spPr>
          <a:xfrm>
            <a:off x="1538087" y="310764"/>
            <a:ext cx="9817097" cy="657669"/>
          </a:xfrm>
        </p:spPr>
        <p:txBody>
          <a:bodyPr/>
          <a:lstStyle/>
          <a:p>
            <a:r>
              <a:rPr lang="en-US" dirty="0"/>
              <a:t>Wrap up</a:t>
            </a:r>
          </a:p>
        </p:txBody>
      </p:sp>
      <p:sp>
        <p:nvSpPr>
          <p:cNvPr id="3" name="Subtitle 2">
            <a:extLst>
              <a:ext uri="{FF2B5EF4-FFF2-40B4-BE49-F238E27FC236}">
                <a16:creationId xmlns:a16="http://schemas.microsoft.com/office/drawing/2014/main" id="{C762A8B2-9A3A-2E09-0096-A8BAF5D8A681}"/>
              </a:ext>
            </a:extLst>
          </p:cNvPr>
          <p:cNvSpPr>
            <a:spLocks noGrp="1"/>
          </p:cNvSpPr>
          <p:nvPr>
            <p:ph type="subTitle" idx="1"/>
          </p:nvPr>
        </p:nvSpPr>
        <p:spPr>
          <a:xfrm>
            <a:off x="1770845" y="1176792"/>
            <a:ext cx="10265985" cy="445532"/>
          </a:xfrm>
        </p:spPr>
        <p:txBody>
          <a:bodyPr/>
          <a:lstStyle/>
          <a:p>
            <a:pPr marL="342900" indent="-342900">
              <a:lnSpc>
                <a:spcPct val="100000"/>
              </a:lnSpc>
              <a:buFont typeface="Arial" panose="020B0604020202020204" pitchFamily="34" charset="0"/>
              <a:buChar char="•"/>
            </a:pPr>
            <a:r>
              <a:rPr lang="en-US" sz="2600" dirty="0"/>
              <a:t>Open Discussion…</a:t>
            </a:r>
          </a:p>
        </p:txBody>
      </p:sp>
      <p:sp>
        <p:nvSpPr>
          <p:cNvPr id="4" name="Subtitle 2">
            <a:extLst>
              <a:ext uri="{FF2B5EF4-FFF2-40B4-BE49-F238E27FC236}">
                <a16:creationId xmlns:a16="http://schemas.microsoft.com/office/drawing/2014/main" id="{9D5509D2-86E0-A543-DA8A-E0D0DF0ED8A1}"/>
              </a:ext>
            </a:extLst>
          </p:cNvPr>
          <p:cNvSpPr txBox="1">
            <a:spLocks/>
          </p:cNvSpPr>
          <p:nvPr/>
        </p:nvSpPr>
        <p:spPr>
          <a:xfrm>
            <a:off x="2241900" y="1830683"/>
            <a:ext cx="9246290" cy="20670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spc="150" baseline="0">
                <a:solidFill>
                  <a:schemeClr val="bg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ct val="100000"/>
              </a:lnSpc>
              <a:spcBef>
                <a:spcPts val="0"/>
              </a:spcBef>
              <a:spcAft>
                <a:spcPts val="1200"/>
              </a:spcAft>
              <a:buFont typeface="Arial" panose="020B0604020202020204" pitchFamily="34" charset="0"/>
              <a:buChar char="•"/>
            </a:pPr>
            <a:r>
              <a:rPr lang="en-US" sz="2600" dirty="0"/>
              <a:t>In your role at APH or in the outside world, how will you use this new skillset you’ve learned today?</a:t>
            </a:r>
          </a:p>
          <a:p>
            <a:pPr marL="342900" indent="-342900">
              <a:lnSpc>
                <a:spcPct val="100000"/>
              </a:lnSpc>
              <a:spcBef>
                <a:spcPts val="0"/>
              </a:spcBef>
              <a:spcAft>
                <a:spcPts val="1200"/>
              </a:spcAft>
              <a:buFont typeface="Arial" panose="020B0604020202020204" pitchFamily="34" charset="0"/>
              <a:buChar char="•"/>
            </a:pPr>
            <a:r>
              <a:rPr lang="en-US" sz="2600" dirty="0"/>
              <a:t>How might this help in your personal life?</a:t>
            </a:r>
          </a:p>
          <a:p>
            <a:pPr marL="342900" indent="-342900">
              <a:lnSpc>
                <a:spcPct val="100000"/>
              </a:lnSpc>
              <a:spcBef>
                <a:spcPts val="0"/>
              </a:spcBef>
              <a:spcAft>
                <a:spcPts val="1200"/>
              </a:spcAft>
              <a:buFont typeface="Arial" panose="020B0604020202020204" pitchFamily="34" charset="0"/>
              <a:buChar char="•"/>
            </a:pPr>
            <a:r>
              <a:rPr lang="en-US" sz="2600" dirty="0"/>
              <a:t>Anything else?</a:t>
            </a:r>
          </a:p>
        </p:txBody>
      </p:sp>
    </p:spTree>
    <p:extLst>
      <p:ext uri="{BB962C8B-B14F-4D97-AF65-F5344CB8AC3E}">
        <p14:creationId xmlns:p14="http://schemas.microsoft.com/office/powerpoint/2010/main" val="263600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A918-8CD6-606E-29F2-C1330A75280A}"/>
              </a:ext>
            </a:extLst>
          </p:cNvPr>
          <p:cNvSpPr txBox="1">
            <a:spLocks noGrp="1"/>
          </p:cNvSpPr>
          <p:nvPr>
            <p:ph type="title"/>
          </p:nvPr>
        </p:nvSpPr>
        <p:spPr/>
        <p:txBody>
          <a:bodyPr anchorCtr="1">
            <a:normAutofit fontScale="90000"/>
          </a:bodyPr>
          <a:lstStyle/>
          <a:p>
            <a:pPr lvl="0" algn="ctr"/>
            <a:r>
              <a:rPr lang="en-US" dirty="0"/>
              <a:t>ACVREP Submission </a:t>
            </a:r>
            <a:r>
              <a:rPr lang="en-US" dirty="0">
                <a:hlinkClick r:id="rId3">
                  <a:extLst>
                    <a:ext uri="{A12FA001-AC4F-418D-AE19-62706E023703}">
                      <ahyp:hlinkClr xmlns:ahyp="http://schemas.microsoft.com/office/drawing/2018/hyperlinkcolor" val="tx"/>
                    </a:ext>
                  </a:extLst>
                </a:hlinkClick>
              </a:rPr>
              <a:t>www.aphhive.org</a:t>
            </a:r>
            <a:r>
              <a:rPr lang="en-US" dirty="0"/>
              <a:t> </a:t>
            </a:r>
          </a:p>
        </p:txBody>
      </p:sp>
      <p:sp>
        <p:nvSpPr>
          <p:cNvPr id="3" name="Content Placeholder 2">
            <a:extLst>
              <a:ext uri="{FF2B5EF4-FFF2-40B4-BE49-F238E27FC236}">
                <a16:creationId xmlns:a16="http://schemas.microsoft.com/office/drawing/2014/main" id="{9D627072-9504-202F-3E2F-826328F67DDC}"/>
              </a:ext>
            </a:extLst>
          </p:cNvPr>
          <p:cNvSpPr txBox="1">
            <a:spLocks noGrp="1"/>
          </p:cNvSpPr>
          <p:nvPr>
            <p:ph type="body" idx="4294967295"/>
          </p:nvPr>
        </p:nvSpPr>
        <p:spPr>
          <a:xfrm>
            <a:off x="838203" y="1607040"/>
            <a:ext cx="5798571" cy="2758484"/>
          </a:xfrm>
        </p:spPr>
        <p:txBody>
          <a:bodyPr>
            <a:normAutofit/>
          </a:bodyPr>
          <a:lstStyle/>
          <a:p>
            <a:pPr marL="514350" lvl="0" indent="-514350">
              <a:lnSpc>
                <a:spcPct val="100000"/>
              </a:lnSpc>
              <a:spcBef>
                <a:spcPts val="0"/>
              </a:spcBef>
              <a:spcAft>
                <a:spcPts val="1200"/>
              </a:spcAft>
              <a:buSzPct val="100000"/>
              <a:buFont typeface="Arial"/>
              <a:buAutoNum type="arabicPeriod"/>
            </a:pPr>
            <a:r>
              <a:rPr lang="en-US" sz="2600" dirty="0"/>
              <a:t>Enter Hive with QR code</a:t>
            </a:r>
          </a:p>
          <a:p>
            <a:pPr marL="514350" lvl="0" indent="-514350">
              <a:lnSpc>
                <a:spcPct val="100000"/>
              </a:lnSpc>
              <a:spcBef>
                <a:spcPts val="0"/>
              </a:spcBef>
              <a:spcAft>
                <a:spcPts val="1200"/>
              </a:spcAft>
              <a:buSzPct val="100000"/>
              <a:buFont typeface="Arial"/>
              <a:buAutoNum type="arabicPeriod"/>
            </a:pPr>
            <a:r>
              <a:rPr lang="en-US" sz="2600" dirty="0"/>
              <a:t>Select sign-in</a:t>
            </a:r>
          </a:p>
          <a:p>
            <a:pPr marL="514350" lvl="0" indent="-514350">
              <a:lnSpc>
                <a:spcPct val="100000"/>
              </a:lnSpc>
              <a:spcBef>
                <a:spcPts val="0"/>
              </a:spcBef>
              <a:spcAft>
                <a:spcPts val="1200"/>
              </a:spcAft>
              <a:buSzPct val="100000"/>
              <a:buFont typeface="Arial"/>
              <a:buAutoNum type="arabicPeriod"/>
            </a:pPr>
            <a:r>
              <a:rPr lang="en-US" sz="2600" dirty="0"/>
              <a:t>Click “Event Certificate Request”</a:t>
            </a:r>
          </a:p>
          <a:p>
            <a:pPr marL="514350" lvl="0" indent="-514350">
              <a:lnSpc>
                <a:spcPct val="100000"/>
              </a:lnSpc>
              <a:spcBef>
                <a:spcPts val="0"/>
              </a:spcBef>
              <a:spcAft>
                <a:spcPts val="1200"/>
              </a:spcAft>
              <a:buSzPct val="100000"/>
              <a:buFont typeface="Arial"/>
              <a:buAutoNum type="arabicPeriod"/>
            </a:pPr>
            <a:r>
              <a:rPr lang="en-US" sz="2600" dirty="0"/>
              <a:t>Enter opening and closing codes</a:t>
            </a:r>
          </a:p>
          <a:p>
            <a:pPr marL="514350" lvl="0" indent="-514350">
              <a:lnSpc>
                <a:spcPct val="100000"/>
              </a:lnSpc>
              <a:spcBef>
                <a:spcPts val="0"/>
              </a:spcBef>
              <a:spcAft>
                <a:spcPts val="1200"/>
              </a:spcAft>
              <a:buSzPct val="100000"/>
              <a:buFont typeface="Arial"/>
              <a:buAutoNum type="arabicPeriod"/>
            </a:pPr>
            <a:r>
              <a:rPr lang="en-US" sz="2600" dirty="0"/>
              <a:t>Click “Validate Codes”</a:t>
            </a:r>
          </a:p>
        </p:txBody>
      </p:sp>
      <p:pic>
        <p:nvPicPr>
          <p:cNvPr id="4" name="Content Placeholder 8" descr="QR code with APH logo&#10;&#10;">
            <a:extLst>
              <a:ext uri="{FF2B5EF4-FFF2-40B4-BE49-F238E27FC236}">
                <a16:creationId xmlns:a16="http://schemas.microsoft.com/office/drawing/2014/main" id="{9D2A7752-F945-0842-4C13-0398F64FB02E}"/>
              </a:ext>
            </a:extLst>
          </p:cNvPr>
          <p:cNvPicPr>
            <a:picLocks noGrp="1" noChangeAspect="1"/>
          </p:cNvPicPr>
          <p:nvPr>
            <p:ph type="pic" idx="4294967295"/>
          </p:nvPr>
        </p:nvPicPr>
        <p:blipFill>
          <a:blip r:embed="rId4"/>
          <a:stretch>
            <a:fillRect/>
          </a:stretch>
        </p:blipFill>
        <p:spPr>
          <a:xfrm>
            <a:off x="7081040" y="1781964"/>
            <a:ext cx="3657600" cy="3581403"/>
          </a:xfrm>
        </p:spPr>
      </p:pic>
    </p:spTree>
    <p:extLst>
      <p:ext uri="{BB962C8B-B14F-4D97-AF65-F5344CB8AC3E}">
        <p14:creationId xmlns:p14="http://schemas.microsoft.com/office/powerpoint/2010/main" val="345568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5F2D-13DA-E5C6-6381-0180BBFA6897}"/>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55422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985F-2A29-2E16-0E71-C1DF912EC12E}"/>
              </a:ext>
            </a:extLst>
          </p:cNvPr>
          <p:cNvSpPr>
            <a:spLocks noGrp="1"/>
          </p:cNvSpPr>
          <p:nvPr>
            <p:ph type="ctrTitle"/>
          </p:nvPr>
        </p:nvSpPr>
        <p:spPr>
          <a:xfrm>
            <a:off x="1538088" y="310764"/>
            <a:ext cx="8810069" cy="657669"/>
          </a:xfrm>
        </p:spPr>
        <p:txBody>
          <a:bodyPr/>
          <a:lstStyle/>
          <a:p>
            <a:r>
              <a:rPr lang="en-US" dirty="0"/>
              <a:t>Bonus </a:t>
            </a:r>
            <a:r>
              <a:rPr lang="en-US" dirty="0" err="1"/>
              <a:t>POints</a:t>
            </a:r>
            <a:endParaRPr lang="en-US" dirty="0"/>
          </a:p>
        </p:txBody>
      </p:sp>
      <p:sp>
        <p:nvSpPr>
          <p:cNvPr id="3" name="Subtitle 2">
            <a:extLst>
              <a:ext uri="{FF2B5EF4-FFF2-40B4-BE49-F238E27FC236}">
                <a16:creationId xmlns:a16="http://schemas.microsoft.com/office/drawing/2014/main" id="{C762A8B2-9A3A-2E09-0096-A8BAF5D8A681}"/>
              </a:ext>
            </a:extLst>
          </p:cNvPr>
          <p:cNvSpPr>
            <a:spLocks noGrp="1"/>
          </p:cNvSpPr>
          <p:nvPr>
            <p:ph type="subTitle" idx="1"/>
          </p:nvPr>
        </p:nvSpPr>
        <p:spPr>
          <a:xfrm>
            <a:off x="1538089" y="1205759"/>
            <a:ext cx="10404952" cy="1732885"/>
          </a:xfrm>
        </p:spPr>
        <p:txBody>
          <a:bodyPr/>
          <a:lstStyle/>
          <a:p>
            <a:pPr marL="342900" indent="-342900">
              <a:lnSpc>
                <a:spcPct val="100000"/>
              </a:lnSpc>
              <a:spcBef>
                <a:spcPts val="0"/>
              </a:spcBef>
              <a:spcAft>
                <a:spcPts val="600"/>
              </a:spcAft>
              <a:buFont typeface="Arial" panose="020B0604020202020204" pitchFamily="34" charset="0"/>
              <a:buChar char="•"/>
            </a:pPr>
            <a:r>
              <a:rPr lang="en-US" sz="2400" dirty="0"/>
              <a:t>Some User Stories have Acceptance Criteria (more on this later)</a:t>
            </a:r>
          </a:p>
          <a:p>
            <a:pPr marL="342900" indent="-342900">
              <a:lnSpc>
                <a:spcPct val="100000"/>
              </a:lnSpc>
              <a:spcBef>
                <a:spcPts val="0"/>
              </a:spcBef>
              <a:spcAft>
                <a:spcPts val="600"/>
              </a:spcAft>
              <a:buFont typeface="Arial" panose="020B0604020202020204" pitchFamily="34" charset="0"/>
              <a:buChar char="•"/>
            </a:pPr>
            <a:r>
              <a:rPr lang="en-US" sz="2400" dirty="0"/>
              <a:t>This is how you know when the benefit has been derived, or the need is met.</a:t>
            </a:r>
          </a:p>
          <a:p>
            <a:pPr marL="342900" indent="-342900">
              <a:lnSpc>
                <a:spcPct val="100000"/>
              </a:lnSpc>
              <a:spcBef>
                <a:spcPts val="0"/>
              </a:spcBef>
              <a:spcAft>
                <a:spcPts val="600"/>
              </a:spcAft>
              <a:buFont typeface="Arial" panose="020B0604020202020204" pitchFamily="34" charset="0"/>
              <a:buChar char="•"/>
            </a:pPr>
            <a:r>
              <a:rPr lang="en-US" sz="2400" dirty="0"/>
              <a:t>Think of it as a I’m done with this user story when…</a:t>
            </a:r>
          </a:p>
        </p:txBody>
      </p:sp>
      <p:sp>
        <p:nvSpPr>
          <p:cNvPr id="4" name="Subtitle 2">
            <a:extLst>
              <a:ext uri="{FF2B5EF4-FFF2-40B4-BE49-F238E27FC236}">
                <a16:creationId xmlns:a16="http://schemas.microsoft.com/office/drawing/2014/main" id="{FA9F7A27-B1ED-AC4F-4F34-F561B2B75FC4}"/>
              </a:ext>
            </a:extLst>
          </p:cNvPr>
          <p:cNvSpPr txBox="1">
            <a:spLocks/>
          </p:cNvSpPr>
          <p:nvPr/>
        </p:nvSpPr>
        <p:spPr>
          <a:xfrm>
            <a:off x="1946618" y="3175970"/>
            <a:ext cx="10052264" cy="16124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spc="150" baseline="0">
                <a:solidFill>
                  <a:schemeClr val="bg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ct val="100000"/>
              </a:lnSpc>
              <a:spcBef>
                <a:spcPts val="0"/>
              </a:spcBef>
              <a:spcAft>
                <a:spcPts val="600"/>
              </a:spcAft>
              <a:buFont typeface="Arial" panose="020B0604020202020204" pitchFamily="34" charset="0"/>
              <a:buChar char="•"/>
            </a:pPr>
            <a:r>
              <a:rPr lang="en-US" sz="2400" dirty="0"/>
              <a:t>As an Annual Meeting presenter, I want to build an  engaging presentation, so that my audience doesn’t fall asleep.</a:t>
            </a:r>
          </a:p>
          <a:p>
            <a:pPr marL="342900" indent="-342900">
              <a:lnSpc>
                <a:spcPct val="100000"/>
              </a:lnSpc>
              <a:spcBef>
                <a:spcPts val="0"/>
              </a:spcBef>
              <a:spcAft>
                <a:spcPts val="600"/>
              </a:spcAft>
              <a:buFont typeface="Arial" panose="020B0604020202020204" pitchFamily="34" charset="0"/>
              <a:buChar char="•"/>
            </a:pPr>
            <a:r>
              <a:rPr lang="en-US" sz="2400" dirty="0"/>
              <a:t>Done when the Annual Meeting presenter looks at the audience at a random time interval and finds them still awake.</a:t>
            </a:r>
          </a:p>
        </p:txBody>
      </p:sp>
    </p:spTree>
    <p:extLst>
      <p:ext uri="{BB962C8B-B14F-4D97-AF65-F5344CB8AC3E}">
        <p14:creationId xmlns:p14="http://schemas.microsoft.com/office/powerpoint/2010/main" val="113158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985F-2A29-2E16-0E71-C1DF912EC12E}"/>
              </a:ext>
            </a:extLst>
          </p:cNvPr>
          <p:cNvSpPr>
            <a:spLocks noGrp="1"/>
          </p:cNvSpPr>
          <p:nvPr>
            <p:ph type="ctrTitle"/>
          </p:nvPr>
        </p:nvSpPr>
        <p:spPr>
          <a:xfrm>
            <a:off x="1538087" y="310764"/>
            <a:ext cx="9817097" cy="657669"/>
          </a:xfrm>
        </p:spPr>
        <p:txBody>
          <a:bodyPr/>
          <a:lstStyle/>
          <a:p>
            <a:r>
              <a:rPr lang="en-US" dirty="0"/>
              <a:t>Scope (not the mouthwash)</a:t>
            </a:r>
          </a:p>
        </p:txBody>
      </p:sp>
      <p:sp>
        <p:nvSpPr>
          <p:cNvPr id="3" name="Subtitle 2">
            <a:extLst>
              <a:ext uri="{FF2B5EF4-FFF2-40B4-BE49-F238E27FC236}">
                <a16:creationId xmlns:a16="http://schemas.microsoft.com/office/drawing/2014/main" id="{C762A8B2-9A3A-2E09-0096-A8BAF5D8A681}"/>
              </a:ext>
            </a:extLst>
          </p:cNvPr>
          <p:cNvSpPr>
            <a:spLocks noGrp="1"/>
          </p:cNvSpPr>
          <p:nvPr>
            <p:ph type="subTitle" idx="1"/>
          </p:nvPr>
        </p:nvSpPr>
        <p:spPr>
          <a:xfrm>
            <a:off x="1538088" y="1005842"/>
            <a:ext cx="10474756" cy="4536400"/>
          </a:xfrm>
        </p:spPr>
        <p:txBody>
          <a:bodyPr/>
          <a:lstStyle/>
          <a:p>
            <a:pPr marL="342900" indent="-342900">
              <a:lnSpc>
                <a:spcPct val="100000"/>
              </a:lnSpc>
              <a:spcBef>
                <a:spcPts val="0"/>
              </a:spcBef>
              <a:spcAft>
                <a:spcPts val="600"/>
              </a:spcAft>
              <a:buFont typeface="Arial" panose="020B0604020202020204" pitchFamily="34" charset="0"/>
              <a:buChar char="•"/>
            </a:pPr>
            <a:r>
              <a:rPr lang="en-US" sz="2400" dirty="0"/>
              <a:t>According to Google, the Scope of a project is defined as, “defining the boundaries, goals, tasks, and deliverables of a project, including what is and is not included, to ensure a common understanding among stakeholders and prevent ‘scope creep’” [things getting out of hand]</a:t>
            </a:r>
          </a:p>
          <a:p>
            <a:pPr marL="746125" indent="-342900">
              <a:lnSpc>
                <a:spcPct val="100000"/>
              </a:lnSpc>
              <a:spcBef>
                <a:spcPts val="0"/>
              </a:spcBef>
              <a:buFont typeface="Arial" panose="020B0604020202020204" pitchFamily="34" charset="0"/>
              <a:buChar char="•"/>
            </a:pPr>
            <a:r>
              <a:rPr lang="en-US" sz="2400" dirty="0"/>
              <a:t>In other words, </a:t>
            </a:r>
          </a:p>
          <a:p>
            <a:pPr marL="1031875" indent="-300038">
              <a:lnSpc>
                <a:spcPct val="100000"/>
              </a:lnSpc>
              <a:spcBef>
                <a:spcPts val="0"/>
              </a:spcBef>
              <a:buFont typeface="Arial" panose="020B0604020202020204" pitchFamily="34" charset="0"/>
              <a:buChar char="•"/>
            </a:pPr>
            <a:r>
              <a:rPr lang="en-US" sz="2400" dirty="0"/>
              <a:t>The Scope of this slide is only Scope because that’s all we’re talking about</a:t>
            </a:r>
          </a:p>
          <a:p>
            <a:pPr marL="1031875" indent="-300038">
              <a:lnSpc>
                <a:spcPct val="100000"/>
              </a:lnSpc>
              <a:spcBef>
                <a:spcPts val="0"/>
              </a:spcBef>
              <a:buFont typeface="Arial" panose="020B0604020202020204" pitchFamily="34" charset="0"/>
              <a:buChar char="•"/>
            </a:pPr>
            <a:r>
              <a:rPr lang="en-US" sz="2400" dirty="0"/>
              <a:t>The Scope of this presentation is a bit wider than that</a:t>
            </a:r>
          </a:p>
          <a:p>
            <a:pPr marL="1031875" indent="-300038">
              <a:lnSpc>
                <a:spcPct val="100000"/>
              </a:lnSpc>
              <a:spcBef>
                <a:spcPts val="0"/>
              </a:spcBef>
              <a:buFont typeface="Arial" panose="020B0604020202020204" pitchFamily="34" charset="0"/>
              <a:buChar char="•"/>
            </a:pPr>
            <a:r>
              <a:rPr lang="en-US" sz="2400" dirty="0"/>
              <a:t>The Scope of Annual Meeting is a bit wider even than that</a:t>
            </a:r>
          </a:p>
          <a:p>
            <a:pPr marL="1031875" indent="-300038">
              <a:lnSpc>
                <a:spcPct val="100000"/>
              </a:lnSpc>
              <a:spcBef>
                <a:spcPts val="0"/>
              </a:spcBef>
              <a:buFont typeface="Arial" panose="020B0604020202020204" pitchFamily="34" charset="0"/>
              <a:buChar char="•"/>
            </a:pPr>
            <a:r>
              <a:rPr lang="en-US" sz="2400" dirty="0"/>
              <a:t>If I talk about Annual Meeting on this slide, that’s Scope Creep</a:t>
            </a:r>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466314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985F-2A29-2E16-0E71-C1DF912EC12E}"/>
              </a:ext>
            </a:extLst>
          </p:cNvPr>
          <p:cNvSpPr>
            <a:spLocks noGrp="1"/>
          </p:cNvSpPr>
          <p:nvPr>
            <p:ph type="ctrTitle"/>
          </p:nvPr>
        </p:nvSpPr>
        <p:spPr>
          <a:xfrm>
            <a:off x="1538087" y="310764"/>
            <a:ext cx="9817097" cy="657669"/>
          </a:xfrm>
        </p:spPr>
        <p:txBody>
          <a:bodyPr/>
          <a:lstStyle/>
          <a:p>
            <a:r>
              <a:rPr lang="en-US" dirty="0"/>
              <a:t>Some examples</a:t>
            </a:r>
          </a:p>
        </p:txBody>
      </p:sp>
      <p:sp>
        <p:nvSpPr>
          <p:cNvPr id="3" name="Subtitle 2">
            <a:extLst>
              <a:ext uri="{FF2B5EF4-FFF2-40B4-BE49-F238E27FC236}">
                <a16:creationId xmlns:a16="http://schemas.microsoft.com/office/drawing/2014/main" id="{C762A8B2-9A3A-2E09-0096-A8BAF5D8A681}"/>
              </a:ext>
            </a:extLst>
          </p:cNvPr>
          <p:cNvSpPr>
            <a:spLocks noGrp="1"/>
          </p:cNvSpPr>
          <p:nvPr>
            <p:ph type="subTitle" idx="1"/>
          </p:nvPr>
        </p:nvSpPr>
        <p:spPr>
          <a:xfrm>
            <a:off x="1538088" y="1176792"/>
            <a:ext cx="10265985" cy="2997340"/>
          </a:xfrm>
        </p:spPr>
        <p:txBody>
          <a:bodyPr/>
          <a:lstStyle/>
          <a:p>
            <a:pPr marL="342900" indent="-342900">
              <a:lnSpc>
                <a:spcPct val="100000"/>
              </a:lnSpc>
              <a:spcBef>
                <a:spcPts val="0"/>
              </a:spcBef>
              <a:spcAft>
                <a:spcPts val="600"/>
              </a:spcAft>
              <a:buFont typeface="Arial" panose="020B0604020202020204" pitchFamily="34" charset="0"/>
              <a:buChar char="•"/>
            </a:pPr>
            <a:r>
              <a:rPr lang="en-US" sz="2400" dirty="0"/>
              <a:t>As a homeowner, I want to control all of my smart devices from a single app, so I can easily manage my home's technology. </a:t>
            </a:r>
          </a:p>
          <a:p>
            <a:pPr marL="342900" indent="-342900">
              <a:lnSpc>
                <a:spcPct val="100000"/>
              </a:lnSpc>
              <a:spcBef>
                <a:spcPts val="0"/>
              </a:spcBef>
              <a:spcAft>
                <a:spcPts val="600"/>
              </a:spcAft>
              <a:buFont typeface="Arial" panose="020B0604020202020204" pitchFamily="34" charset="0"/>
              <a:buChar char="•"/>
            </a:pPr>
            <a:r>
              <a:rPr lang="en-US" sz="2400" dirty="0"/>
              <a:t>As a restaurant owner, I want to update my menu items in real-time on my website, so that my customers have accurate information.</a:t>
            </a:r>
          </a:p>
          <a:p>
            <a:pPr marL="342900" indent="-342900">
              <a:lnSpc>
                <a:spcPct val="100000"/>
              </a:lnSpc>
              <a:spcBef>
                <a:spcPts val="0"/>
              </a:spcBef>
              <a:spcAft>
                <a:spcPts val="600"/>
              </a:spcAft>
              <a:buFont typeface="Arial" panose="020B0604020202020204" pitchFamily="34" charset="0"/>
              <a:buChar char="•"/>
            </a:pPr>
            <a:r>
              <a:rPr lang="en-US" sz="2400" dirty="0"/>
              <a:t>These stories get at a basic need for a specific user that is met by a specific action.</a:t>
            </a:r>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1657646295"/>
      </p:ext>
    </p:extLst>
  </p:cSld>
  <p:clrMapOvr>
    <a:masterClrMapping/>
  </p:clrMapOvr>
</p:sld>
</file>

<file path=ppt/theme/theme1.xml><?xml version="1.0" encoding="utf-8"?>
<a:theme xmlns:a="http://schemas.openxmlformats.org/drawingml/2006/main" name="Office Theme">
  <a:themeElements>
    <a:clrScheme name="APH">
      <a:dk1>
        <a:srgbClr val="000000"/>
      </a:dk1>
      <a:lt1>
        <a:srgbClr val="FFFFFF"/>
      </a:lt1>
      <a:dk2>
        <a:srgbClr val="5B6670"/>
      </a:dk2>
      <a:lt2>
        <a:srgbClr val="FFFFFF"/>
      </a:lt2>
      <a:accent1>
        <a:srgbClr val="E33E60"/>
      </a:accent1>
      <a:accent2>
        <a:srgbClr val="5CA0A7"/>
      </a:accent2>
      <a:accent3>
        <a:srgbClr val="FE9600"/>
      </a:accent3>
      <a:accent4>
        <a:srgbClr val="713F71"/>
      </a:accent4>
      <a:accent5>
        <a:srgbClr val="5B6670"/>
      </a:accent5>
      <a:accent6>
        <a:srgbClr val="E6365F"/>
      </a:accent6>
      <a:hlink>
        <a:srgbClr val="E92C5E"/>
      </a:hlink>
      <a:folHlink>
        <a:srgbClr val="57A1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2022-template - Copy.pptx" id="{BAC01CD9-183C-4D04-A439-3F7B93598B6C}" vid="{23435B55-B02A-4314-ABD2-3B254ECDE015}"/>
    </a:ext>
  </a:extLst>
</a:theme>
</file>

<file path=ppt/theme/theme2.xml><?xml version="1.0" encoding="utf-8"?>
<a:theme xmlns:a="http://schemas.openxmlformats.org/drawingml/2006/main" name="AM24_3B_Producing Robust Discussions Round Tabl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M24_3B_Producing Robust Discussions Round Table" id="{9F322785-F424-4D39-BF32-415E0EC51A6F}" vid="{BDBFCC42-BCC9-4B8F-BE33-DA538FE175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61c8e0-eab5-4c7c-adc7-4eb79cbd7f78">
      <Terms xmlns="http://schemas.microsoft.com/office/infopath/2007/PartnerControls"/>
    </lcf76f155ced4ddcb4097134ff3c332f>
    <TaxCatchAll xmlns="cbb253ac-5ac1-4dc8-aaa4-ae36c491a20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17DCC81D95E840A6B6D9A1B38F7345" ma:contentTypeVersion="18" ma:contentTypeDescription="Create a new document." ma:contentTypeScope="" ma:versionID="5805a5a3eae5053ba8bcc3f508ef1cd0">
  <xsd:schema xmlns:xsd="http://www.w3.org/2001/XMLSchema" xmlns:xs="http://www.w3.org/2001/XMLSchema" xmlns:p="http://schemas.microsoft.com/office/2006/metadata/properties" xmlns:ns2="db61c8e0-eab5-4c7c-adc7-4eb79cbd7f78" xmlns:ns3="cbb253ac-5ac1-4dc8-aaa4-ae36c491a202" targetNamespace="http://schemas.microsoft.com/office/2006/metadata/properties" ma:root="true" ma:fieldsID="6e65ef5d8fb5723de40385cb4c2bbcf9" ns2:_="" ns3:_="">
    <xsd:import namespace="db61c8e0-eab5-4c7c-adc7-4eb79cbd7f78"/>
    <xsd:import namespace="cbb253ac-5ac1-4dc8-aaa4-ae36c491a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1c8e0-eab5-4c7c-adc7-4eb79cbd7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ac181ec-6c34-4630-9754-a2a661e894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b253ac-5ac1-4dc8-aaa4-ae36c491a20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bc23200-f7ea-49a8-a9ad-5a1160a82e76}" ma:internalName="TaxCatchAll" ma:showField="CatchAllData" ma:web="cbb253ac-5ac1-4dc8-aaa4-ae36c491a2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792D2B-1CD9-4FDE-8705-C5082D4DDFFD}">
  <ds:schemaRefs>
    <ds:schemaRef ds:uri="http://schemas.microsoft.com/sharepoint/v3/contenttype/forms"/>
  </ds:schemaRefs>
</ds:datastoreItem>
</file>

<file path=customXml/itemProps2.xml><?xml version="1.0" encoding="utf-8"?>
<ds:datastoreItem xmlns:ds="http://schemas.openxmlformats.org/officeDocument/2006/customXml" ds:itemID="{F53AE086-89A7-43D0-90E6-34570BC4126A}">
  <ds:schemaRefs>
    <ds:schemaRef ds:uri="cbb253ac-5ac1-4dc8-aaa4-ae36c491a202"/>
    <ds:schemaRef ds:uri="http://schemas.openxmlformats.org/package/2006/metadata/core-properties"/>
    <ds:schemaRef ds:uri="http://schemas.microsoft.com/office/2006/documentManagement/types"/>
    <ds:schemaRef ds:uri="http://purl.org/dc/elements/1.1/"/>
    <ds:schemaRef ds:uri="db61c8e0-eab5-4c7c-adc7-4eb79cbd7f78"/>
    <ds:schemaRef ds:uri="http://schemas.microsoft.com/office/2006/metadata/properties"/>
    <ds:schemaRef ds:uri="http://purl.org/dc/dcmitype/"/>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AD85306-2E95-4894-B714-2FA13780B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61c8e0-eab5-4c7c-adc7-4eb79cbd7f78"/>
    <ds:schemaRef ds:uri="cbb253ac-5ac1-4dc8-aaa4-ae36c491a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2322</TotalTime>
  <Words>2330</Words>
  <Application>Microsoft Macintosh PowerPoint</Application>
  <PresentationFormat>Widescreen</PresentationFormat>
  <Paragraphs>263</Paragraphs>
  <Slides>64</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64</vt:i4>
      </vt:variant>
    </vt:vector>
  </HeadingPairs>
  <TitlesOfParts>
    <vt:vector size="70" baseType="lpstr">
      <vt:lpstr>APH Beta 2</vt:lpstr>
      <vt:lpstr>Arial</vt:lpstr>
      <vt:lpstr>Calibri</vt:lpstr>
      <vt:lpstr>Helvetica</vt:lpstr>
      <vt:lpstr>Office Theme</vt:lpstr>
      <vt:lpstr>AM24_3B_Producing Robust Discussions Round Table</vt:lpstr>
      <vt:lpstr>A Deep Dive into User Stories and Consumer Perspectives</vt:lpstr>
      <vt:lpstr>Your Presenters</vt:lpstr>
      <vt:lpstr>What on tap today?</vt:lpstr>
      <vt:lpstr>What’s a persona?</vt:lpstr>
      <vt:lpstr>What’s a user story?</vt:lpstr>
      <vt:lpstr>Let’s get specific</vt:lpstr>
      <vt:lpstr>Bonus POints</vt:lpstr>
      <vt:lpstr>Scope (not the mouthwash)</vt:lpstr>
      <vt:lpstr>Some examples</vt:lpstr>
      <vt:lpstr>Lets drill down and refine</vt:lpstr>
      <vt:lpstr>Break time!</vt:lpstr>
      <vt:lpstr>Now let’s hear how user stories are used in software development</vt:lpstr>
      <vt:lpstr>What We will cover</vt:lpstr>
      <vt:lpstr>What is Agile?</vt:lpstr>
      <vt:lpstr>Agile Lifecycle</vt:lpstr>
      <vt:lpstr>What is the Software Development Life Cycle (SDLC)?</vt:lpstr>
      <vt:lpstr>Why Agile &amp; SDLC Matter</vt:lpstr>
      <vt:lpstr>Project Scope</vt:lpstr>
      <vt:lpstr>Example – Embossable Word Search</vt:lpstr>
      <vt:lpstr>Example (Assumptions)</vt:lpstr>
      <vt:lpstr>Example (Constraints)</vt:lpstr>
      <vt:lpstr>Example (Out of Scope)</vt:lpstr>
      <vt:lpstr>Why Scopes &amp; User Stories Matter</vt:lpstr>
      <vt:lpstr>Impact of Project Scopes &amp; User Stories</vt:lpstr>
      <vt:lpstr>Remember…</vt:lpstr>
      <vt:lpstr>Breakdown</vt:lpstr>
      <vt:lpstr>Key Takeaways</vt:lpstr>
      <vt:lpstr>Break time?</vt:lpstr>
      <vt:lpstr>Now let’s hear how customer needs are identified and addressed in other industries</vt:lpstr>
      <vt:lpstr>Get Inside Your Customer’s Head!</vt:lpstr>
      <vt:lpstr>You’re Inside…Now What?</vt:lpstr>
      <vt:lpstr>Historical Perspective</vt:lpstr>
      <vt:lpstr>Value of Personas in Product Development</vt:lpstr>
      <vt:lpstr>Value of User Stories in Product Development</vt:lpstr>
      <vt:lpstr>Personas + User Stories Together</vt:lpstr>
      <vt:lpstr>FAILURES!</vt:lpstr>
      <vt:lpstr>Google Glass</vt:lpstr>
      <vt:lpstr>Google Glass(es)</vt:lpstr>
      <vt:lpstr>Quibi</vt:lpstr>
      <vt:lpstr>Quibi No More</vt:lpstr>
      <vt:lpstr>Clippy!</vt:lpstr>
      <vt:lpstr>Clippy Tried So Hard</vt:lpstr>
      <vt:lpstr>Amazon Dash</vt:lpstr>
      <vt:lpstr>Amazon Dash and Too Many Deliveries</vt:lpstr>
      <vt:lpstr>Have a Coke and a Smile</vt:lpstr>
      <vt:lpstr>New Coke (Bring Back Old Coke Pls)</vt:lpstr>
      <vt:lpstr>SUCCESES!</vt:lpstr>
      <vt:lpstr>What are You Listening To?</vt:lpstr>
      <vt:lpstr>Spotify!</vt:lpstr>
      <vt:lpstr>Let’s Talk!</vt:lpstr>
      <vt:lpstr>Let’s Keep Talking!</vt:lpstr>
      <vt:lpstr>Get Active!</vt:lpstr>
      <vt:lpstr>Stay Active!</vt:lpstr>
      <vt:lpstr>Taking a Ride…</vt:lpstr>
      <vt:lpstr>With Uber!</vt:lpstr>
      <vt:lpstr>Say Anything!</vt:lpstr>
      <vt:lpstr>I’m Listening…</vt:lpstr>
      <vt:lpstr>Break time??</vt:lpstr>
      <vt:lpstr>Now it’s activity time! Hooray!</vt:lpstr>
      <vt:lpstr>Set up</vt:lpstr>
      <vt:lpstr>How it works</vt:lpstr>
      <vt:lpstr>Wrap up</vt:lpstr>
      <vt:lpstr>ACVREP Submission www.aphhive.org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 Jones</dc:creator>
  <cp:lastModifiedBy>Stephanie Lancaster</cp:lastModifiedBy>
  <cp:revision>28</cp:revision>
  <dcterms:created xsi:type="dcterms:W3CDTF">2022-08-25T14:48:21Z</dcterms:created>
  <dcterms:modified xsi:type="dcterms:W3CDTF">2025-10-07T16:15:00Z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0x0101009117DCC81D95E840A6B6D9A1B38F7345</vt:lpwstr>
  </property>
</Properties>
</file>