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1"/>
  </p:notesMasterIdLst>
  <p:sldIdLst>
    <p:sldId id="256" r:id="rId5"/>
    <p:sldId id="257" r:id="rId6"/>
    <p:sldId id="258" r:id="rId7"/>
    <p:sldId id="259" r:id="rId8"/>
    <p:sldId id="260" r:id="rId9"/>
    <p:sldId id="261" r:id="rId10"/>
    <p:sldId id="262" r:id="rId11"/>
    <p:sldId id="263" r:id="rId12"/>
    <p:sldId id="264" r:id="rId13"/>
    <p:sldId id="265"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78"/>
    <p:restoredTop sz="96405"/>
  </p:normalViewPr>
  <p:slideViewPr>
    <p:cSldViewPr snapToGrid="0" snapToObjects="1" showGuides="1">
      <p:cViewPr varScale="1">
        <p:scale>
          <a:sx n="151" d="100"/>
          <a:sy n="151" d="100"/>
        </p:scale>
        <p:origin x="200" y="200"/>
      </p:cViewPr>
      <p:guideLst>
        <p:guide orient="horz" pos="2184"/>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BB9EBB-F47A-0148-B31D-84535ADA0839}" type="datetimeFigureOut">
              <a:rPr lang="en-US" smtClean="0"/>
              <a:t>10/13/25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94622-C062-874F-A5CC-A440E03D0E03}" type="slidenum">
              <a:rPr lang="en-US" smtClean="0"/>
              <a:t>‹#›</a:t>
            </a:fld>
            <a:endParaRPr lang="en-US"/>
          </a:p>
        </p:txBody>
      </p:sp>
    </p:spTree>
    <p:extLst>
      <p:ext uri="{BB962C8B-B14F-4D97-AF65-F5344CB8AC3E}">
        <p14:creationId xmlns:p14="http://schemas.microsoft.com/office/powerpoint/2010/main" val="1743464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E688-5A09-DA42-8441-30EE013B7907}"/>
              </a:ext>
            </a:extLst>
          </p:cNvPr>
          <p:cNvSpPr>
            <a:spLocks noGrp="1"/>
          </p:cNvSpPr>
          <p:nvPr>
            <p:ph type="ctrTitle" hasCustomPrompt="1"/>
          </p:nvPr>
        </p:nvSpPr>
        <p:spPr>
          <a:xfrm>
            <a:off x="4130574" y="1137917"/>
            <a:ext cx="6022420" cy="2094014"/>
          </a:xfrm>
        </p:spPr>
        <p:txBody>
          <a:bodyPr anchor="t">
            <a:normAutofit/>
          </a:bodyPr>
          <a:lstStyle>
            <a:lvl1pPr algn="r">
              <a:defRPr sz="4800" b="1" cap="all" spc="250" baseline="0">
                <a:latin typeface="Helvetica" pitchFamily="2" charset="0"/>
              </a:defRPr>
            </a:lvl1pPr>
          </a:lstStyle>
          <a:p>
            <a:r>
              <a:rPr lang="en-US" dirty="0"/>
              <a:t>Place TITLE </a:t>
            </a:r>
            <a:r>
              <a:rPr lang="en-US" dirty="0" err="1"/>
              <a:t>HERe.</a:t>
            </a:r>
            <a:endParaRPr lang="en-US" dirty="0"/>
          </a:p>
        </p:txBody>
      </p:sp>
      <p:sp>
        <p:nvSpPr>
          <p:cNvPr id="3" name="Subtitle 2">
            <a:extLst>
              <a:ext uri="{FF2B5EF4-FFF2-40B4-BE49-F238E27FC236}">
                <a16:creationId xmlns:a16="http://schemas.microsoft.com/office/drawing/2014/main" id="{9C8630BF-1321-934E-B610-A502B55861F5}"/>
              </a:ext>
            </a:extLst>
          </p:cNvPr>
          <p:cNvSpPr>
            <a:spLocks noGrp="1"/>
          </p:cNvSpPr>
          <p:nvPr>
            <p:ph type="subTitle" idx="1" hasCustomPrompt="1"/>
          </p:nvPr>
        </p:nvSpPr>
        <p:spPr>
          <a:xfrm>
            <a:off x="4130574" y="3550899"/>
            <a:ext cx="6022419" cy="518858"/>
          </a:xfrm>
        </p:spPr>
        <p:txBody>
          <a:bodyPr>
            <a:normAutofit/>
          </a:bodyPr>
          <a:lstStyle>
            <a:lvl1pPr marL="0" indent="0" algn="r">
              <a:buNone/>
              <a:defRPr sz="3000" spc="150" baseline="0">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(optional)</a:t>
            </a:r>
          </a:p>
        </p:txBody>
      </p:sp>
      <p:cxnSp>
        <p:nvCxnSpPr>
          <p:cNvPr id="6" name="Straight Connector 5">
            <a:extLst>
              <a:ext uri="{FF2B5EF4-FFF2-40B4-BE49-F238E27FC236}">
                <a16:creationId xmlns:a16="http://schemas.microsoft.com/office/drawing/2014/main" id="{83A17BFC-168C-1383-C36D-DA80E616F1B2}"/>
              </a:ext>
            </a:extLst>
          </p:cNvPr>
          <p:cNvCxnSpPr/>
          <p:nvPr userDrawn="1"/>
        </p:nvCxnSpPr>
        <p:spPr>
          <a:xfrm>
            <a:off x="10689021" y="1137917"/>
            <a:ext cx="0" cy="572008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6572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eople Photo Left+job title Full Siz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41B92DE-FE71-1E45-8191-0E6D24DA030F}"/>
              </a:ext>
            </a:extLst>
          </p:cNvPr>
          <p:cNvSpPr>
            <a:spLocks noGrp="1"/>
          </p:cNvSpPr>
          <p:nvPr>
            <p:ph type="title" hasCustomPrompt="1"/>
          </p:nvPr>
        </p:nvSpPr>
        <p:spPr>
          <a:xfrm>
            <a:off x="5398718" y="1766145"/>
            <a:ext cx="4528856" cy="915069"/>
          </a:xfrm>
        </p:spPr>
        <p:txBody>
          <a:bodyPr>
            <a:noAutofit/>
          </a:bodyPr>
          <a:lstStyle>
            <a:lvl1pPr>
              <a:defRPr sz="2800" b="1"/>
            </a:lvl1pPr>
          </a:lstStyle>
          <a:p>
            <a:r>
              <a:rPr lang="en-US" dirty="0"/>
              <a:t>Title Helvetica 28 pt.</a:t>
            </a:r>
          </a:p>
        </p:txBody>
      </p:sp>
      <p:pic>
        <p:nvPicPr>
          <p:cNvPr id="9" name="Picture 8">
            <a:extLst>
              <a:ext uri="{FF2B5EF4-FFF2-40B4-BE49-F238E27FC236}">
                <a16:creationId xmlns:a16="http://schemas.microsoft.com/office/drawing/2014/main" id="{2D355002-0829-69F6-F234-D5A659A4287C}"/>
              </a:ext>
            </a:extLst>
          </p:cNvPr>
          <p:cNvPicPr>
            <a:picLocks noChangeAspect="1"/>
          </p:cNvPicPr>
          <p:nvPr userDrawn="1"/>
        </p:nvPicPr>
        <p:blipFill>
          <a:blip r:embed="rId3"/>
          <a:stretch>
            <a:fillRect/>
          </a:stretch>
        </p:blipFill>
        <p:spPr>
          <a:xfrm>
            <a:off x="894762" y="6205330"/>
            <a:ext cx="1358245" cy="588860"/>
          </a:xfrm>
          <a:prstGeom prst="rect">
            <a:avLst/>
          </a:prstGeom>
        </p:spPr>
      </p:pic>
      <p:sp>
        <p:nvSpPr>
          <p:cNvPr id="10" name="TextBox 9">
            <a:extLst>
              <a:ext uri="{FF2B5EF4-FFF2-40B4-BE49-F238E27FC236}">
                <a16:creationId xmlns:a16="http://schemas.microsoft.com/office/drawing/2014/main" id="{5152B9E3-1AC7-50CC-2DDD-BA9AC6999646}"/>
              </a:ext>
            </a:extLst>
          </p:cNvPr>
          <p:cNvSpPr txBox="1"/>
          <p:nvPr userDrawn="1"/>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
        <p:nvSpPr>
          <p:cNvPr id="7" name="Picture Placeholder 3">
            <a:extLst>
              <a:ext uri="{FF2B5EF4-FFF2-40B4-BE49-F238E27FC236}">
                <a16:creationId xmlns:a16="http://schemas.microsoft.com/office/drawing/2014/main" id="{5380EDDB-AA81-040C-C512-5DD55D26CA5B}"/>
              </a:ext>
            </a:extLst>
          </p:cNvPr>
          <p:cNvSpPr>
            <a:spLocks noGrp="1"/>
          </p:cNvSpPr>
          <p:nvPr>
            <p:ph type="pic" sz="quarter" idx="15"/>
          </p:nvPr>
        </p:nvSpPr>
        <p:spPr>
          <a:xfrm>
            <a:off x="-1" y="0"/>
            <a:ext cx="4528857" cy="6115050"/>
          </a:xfrm>
        </p:spPr>
        <p:txBody>
          <a:bodyPr>
            <a:normAutofit/>
          </a:bodyPr>
          <a:lstStyle>
            <a:lvl1pPr marL="0" indent="0">
              <a:buNone/>
              <a:defRPr sz="2000">
                <a:solidFill>
                  <a:schemeClr val="accent1"/>
                </a:solidFill>
              </a:defRPr>
            </a:lvl1pPr>
          </a:lstStyle>
          <a:p>
            <a:r>
              <a:rPr lang="en-US" dirty="0"/>
              <a:t>Click icon to add picture</a:t>
            </a:r>
          </a:p>
        </p:txBody>
      </p:sp>
      <p:sp>
        <p:nvSpPr>
          <p:cNvPr id="8" name="Content Placeholder 2">
            <a:extLst>
              <a:ext uri="{FF2B5EF4-FFF2-40B4-BE49-F238E27FC236}">
                <a16:creationId xmlns:a16="http://schemas.microsoft.com/office/drawing/2014/main" id="{C7F849C2-1A53-4F54-F05F-4364BE0D9DA9}"/>
              </a:ext>
            </a:extLst>
          </p:cNvPr>
          <p:cNvSpPr>
            <a:spLocks noGrp="1"/>
          </p:cNvSpPr>
          <p:nvPr>
            <p:ph idx="16"/>
          </p:nvPr>
        </p:nvSpPr>
        <p:spPr>
          <a:xfrm>
            <a:off x="5398718" y="2840140"/>
            <a:ext cx="4528856" cy="588860"/>
          </a:xfrm>
        </p:spPr>
        <p:txBody>
          <a:bodyPr>
            <a:normAutofit/>
          </a:bodyPr>
          <a:lstStyle>
            <a:lvl1pPr marL="0" indent="0">
              <a:buNone/>
              <a:defRPr sz="1800"/>
            </a:lvl1pPr>
            <a:lvl2pPr marL="457200" indent="0">
              <a:buFont typeface="Arial" panose="020B0604020202020204" pitchFamily="34" charset="0"/>
              <a:buNone/>
              <a:defRPr sz="1800"/>
            </a:lvl2pPr>
            <a:lvl3pPr>
              <a:defRPr sz="1800"/>
            </a:lvl3pPr>
            <a:lvl4pPr>
              <a:defRPr sz="3000"/>
            </a:lvl4pPr>
            <a:lvl5pPr>
              <a:defRPr sz="3000"/>
            </a:lvl5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2790316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eople Photo Right +job title Full Siz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41B92DE-FE71-1E45-8191-0E6D24DA030F}"/>
              </a:ext>
            </a:extLst>
          </p:cNvPr>
          <p:cNvSpPr>
            <a:spLocks noGrp="1"/>
          </p:cNvSpPr>
          <p:nvPr>
            <p:ph type="title" hasCustomPrompt="1"/>
          </p:nvPr>
        </p:nvSpPr>
        <p:spPr>
          <a:xfrm>
            <a:off x="2264430" y="1766145"/>
            <a:ext cx="4528856" cy="915069"/>
          </a:xfrm>
        </p:spPr>
        <p:txBody>
          <a:bodyPr>
            <a:noAutofit/>
          </a:bodyPr>
          <a:lstStyle>
            <a:lvl1pPr algn="r">
              <a:defRPr sz="2800" b="1"/>
            </a:lvl1pPr>
          </a:lstStyle>
          <a:p>
            <a:r>
              <a:rPr lang="en-US" dirty="0"/>
              <a:t>Title Helvetica 28 pt.</a:t>
            </a:r>
          </a:p>
        </p:txBody>
      </p:sp>
      <p:pic>
        <p:nvPicPr>
          <p:cNvPr id="9" name="Picture 8">
            <a:extLst>
              <a:ext uri="{FF2B5EF4-FFF2-40B4-BE49-F238E27FC236}">
                <a16:creationId xmlns:a16="http://schemas.microsoft.com/office/drawing/2014/main" id="{2D355002-0829-69F6-F234-D5A659A4287C}"/>
              </a:ext>
            </a:extLst>
          </p:cNvPr>
          <p:cNvPicPr>
            <a:picLocks noChangeAspect="1"/>
          </p:cNvPicPr>
          <p:nvPr userDrawn="1"/>
        </p:nvPicPr>
        <p:blipFill>
          <a:blip r:embed="rId3"/>
          <a:stretch>
            <a:fillRect/>
          </a:stretch>
        </p:blipFill>
        <p:spPr>
          <a:xfrm>
            <a:off x="894762" y="6205330"/>
            <a:ext cx="1358245" cy="588860"/>
          </a:xfrm>
          <a:prstGeom prst="rect">
            <a:avLst/>
          </a:prstGeom>
        </p:spPr>
      </p:pic>
      <p:sp>
        <p:nvSpPr>
          <p:cNvPr id="10" name="TextBox 9">
            <a:extLst>
              <a:ext uri="{FF2B5EF4-FFF2-40B4-BE49-F238E27FC236}">
                <a16:creationId xmlns:a16="http://schemas.microsoft.com/office/drawing/2014/main" id="{5152B9E3-1AC7-50CC-2DDD-BA9AC6999646}"/>
              </a:ext>
            </a:extLst>
          </p:cNvPr>
          <p:cNvSpPr txBox="1"/>
          <p:nvPr userDrawn="1"/>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
        <p:nvSpPr>
          <p:cNvPr id="7" name="Picture Placeholder 3">
            <a:extLst>
              <a:ext uri="{FF2B5EF4-FFF2-40B4-BE49-F238E27FC236}">
                <a16:creationId xmlns:a16="http://schemas.microsoft.com/office/drawing/2014/main" id="{5380EDDB-AA81-040C-C512-5DD55D26CA5B}"/>
              </a:ext>
            </a:extLst>
          </p:cNvPr>
          <p:cNvSpPr>
            <a:spLocks noGrp="1"/>
          </p:cNvSpPr>
          <p:nvPr>
            <p:ph type="pic" sz="quarter" idx="15"/>
          </p:nvPr>
        </p:nvSpPr>
        <p:spPr>
          <a:xfrm>
            <a:off x="7663143" y="0"/>
            <a:ext cx="4528857" cy="6115050"/>
          </a:xfrm>
        </p:spPr>
        <p:txBody>
          <a:bodyPr>
            <a:normAutofit/>
          </a:bodyPr>
          <a:lstStyle>
            <a:lvl1pPr marL="0" indent="0">
              <a:buNone/>
              <a:defRPr sz="2000">
                <a:solidFill>
                  <a:schemeClr val="accent1"/>
                </a:solidFill>
              </a:defRPr>
            </a:lvl1pPr>
          </a:lstStyle>
          <a:p>
            <a:r>
              <a:rPr lang="en-US" dirty="0"/>
              <a:t>Click icon to add picture</a:t>
            </a:r>
          </a:p>
        </p:txBody>
      </p:sp>
      <p:sp>
        <p:nvSpPr>
          <p:cNvPr id="8" name="Content Placeholder 2">
            <a:extLst>
              <a:ext uri="{FF2B5EF4-FFF2-40B4-BE49-F238E27FC236}">
                <a16:creationId xmlns:a16="http://schemas.microsoft.com/office/drawing/2014/main" id="{C7F849C2-1A53-4F54-F05F-4364BE0D9DA9}"/>
              </a:ext>
            </a:extLst>
          </p:cNvPr>
          <p:cNvSpPr>
            <a:spLocks noGrp="1"/>
          </p:cNvSpPr>
          <p:nvPr>
            <p:ph idx="16"/>
          </p:nvPr>
        </p:nvSpPr>
        <p:spPr>
          <a:xfrm>
            <a:off x="2264430" y="2840140"/>
            <a:ext cx="4528856" cy="588860"/>
          </a:xfrm>
        </p:spPr>
        <p:txBody>
          <a:bodyPr>
            <a:normAutofit/>
          </a:bodyPr>
          <a:lstStyle>
            <a:lvl1pPr marL="0" indent="0" algn="r">
              <a:buNone/>
              <a:defRPr sz="1800"/>
            </a:lvl1pPr>
            <a:lvl2pPr marL="457200" indent="0" algn="r">
              <a:buFont typeface="Arial" panose="020B0604020202020204" pitchFamily="34" charset="0"/>
              <a:buNone/>
              <a:defRPr sz="1800"/>
            </a:lvl2pPr>
            <a:lvl3pPr>
              <a:defRPr sz="1800"/>
            </a:lvl3pPr>
            <a:lvl4pPr>
              <a:defRPr sz="3000"/>
            </a:lvl4pPr>
            <a:lvl5pPr>
              <a:defRPr sz="3000"/>
            </a:lvl5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3152809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_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6385324-0E32-1B07-18DA-3A54DF705438}"/>
              </a:ext>
            </a:extLst>
          </p:cNvPr>
          <p:cNvSpPr>
            <a:spLocks noGrp="1"/>
          </p:cNvSpPr>
          <p:nvPr>
            <p:ph type="ctrTitle" hasCustomPrompt="1"/>
          </p:nvPr>
        </p:nvSpPr>
        <p:spPr>
          <a:xfrm>
            <a:off x="808927" y="1543948"/>
            <a:ext cx="8034528" cy="779589"/>
          </a:xfrm>
        </p:spPr>
        <p:txBody>
          <a:bodyPr anchor="t">
            <a:normAutofit/>
          </a:bodyPr>
          <a:lstStyle>
            <a:lvl1pPr algn="l">
              <a:defRPr sz="4800" b="1" cap="all" spc="250" baseline="0">
                <a:latin typeface="Helvetica" pitchFamily="2" charset="0"/>
              </a:defRPr>
            </a:lvl1pPr>
          </a:lstStyle>
          <a:p>
            <a:r>
              <a:rPr lang="en-US" dirty="0"/>
              <a:t>Closing slide.</a:t>
            </a:r>
          </a:p>
        </p:txBody>
      </p:sp>
      <p:sp>
        <p:nvSpPr>
          <p:cNvPr id="5" name="Subtitle 2">
            <a:extLst>
              <a:ext uri="{FF2B5EF4-FFF2-40B4-BE49-F238E27FC236}">
                <a16:creationId xmlns:a16="http://schemas.microsoft.com/office/drawing/2014/main" id="{8138EA30-E17F-9D83-E6BF-93A423E4EFC2}"/>
              </a:ext>
            </a:extLst>
          </p:cNvPr>
          <p:cNvSpPr>
            <a:spLocks noGrp="1"/>
          </p:cNvSpPr>
          <p:nvPr>
            <p:ph type="subTitle" idx="1" hasCustomPrompt="1"/>
          </p:nvPr>
        </p:nvSpPr>
        <p:spPr>
          <a:xfrm>
            <a:off x="808927" y="2323537"/>
            <a:ext cx="8034528" cy="518858"/>
          </a:xfrm>
        </p:spPr>
        <p:txBody>
          <a:bodyPr>
            <a:normAutofit/>
          </a:bodyPr>
          <a:lstStyle>
            <a:lvl1pPr marL="0" indent="0" algn="l">
              <a:buNone/>
              <a:defRPr sz="3000" spc="150" baseline="0">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presentation (optional)</a:t>
            </a:r>
          </a:p>
        </p:txBody>
      </p:sp>
      <p:pic>
        <p:nvPicPr>
          <p:cNvPr id="10" name="Picture 9">
            <a:extLst>
              <a:ext uri="{FF2B5EF4-FFF2-40B4-BE49-F238E27FC236}">
                <a16:creationId xmlns:a16="http://schemas.microsoft.com/office/drawing/2014/main" id="{E0B37EFE-7F1F-FDBA-3498-36F379FC0503}"/>
              </a:ext>
            </a:extLst>
          </p:cNvPr>
          <p:cNvPicPr>
            <a:picLocks noChangeAspect="1"/>
          </p:cNvPicPr>
          <p:nvPr userDrawn="1"/>
        </p:nvPicPr>
        <p:blipFill>
          <a:blip r:embed="rId3"/>
          <a:stretch>
            <a:fillRect/>
          </a:stretch>
        </p:blipFill>
        <p:spPr>
          <a:xfrm>
            <a:off x="808927" y="4015606"/>
            <a:ext cx="2193020" cy="950771"/>
          </a:xfrm>
          <a:prstGeom prst="rect">
            <a:avLst/>
          </a:prstGeom>
        </p:spPr>
      </p:pic>
    </p:spTree>
    <p:extLst>
      <p:ext uri="{BB962C8B-B14F-4D97-AF65-F5344CB8AC3E}">
        <p14:creationId xmlns:p14="http://schemas.microsoft.com/office/powerpoint/2010/main" val="420102656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ransition Slide left align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E688-5A09-DA42-8441-30EE013B7907}"/>
              </a:ext>
            </a:extLst>
          </p:cNvPr>
          <p:cNvSpPr>
            <a:spLocks noGrp="1"/>
          </p:cNvSpPr>
          <p:nvPr>
            <p:ph type="ctrTitle" hasCustomPrompt="1"/>
          </p:nvPr>
        </p:nvSpPr>
        <p:spPr>
          <a:xfrm>
            <a:off x="1770845" y="2771331"/>
            <a:ext cx="8810069" cy="657669"/>
          </a:xfrm>
        </p:spPr>
        <p:txBody>
          <a:bodyPr anchor="t">
            <a:noAutofit/>
          </a:bodyPr>
          <a:lstStyle>
            <a:lvl1pPr algn="l">
              <a:defRPr sz="4400" b="1" cap="all" spc="250" baseline="0">
                <a:solidFill>
                  <a:schemeClr val="bg1"/>
                </a:solidFill>
                <a:latin typeface="Helvetica" pitchFamily="2" charset="0"/>
              </a:defRPr>
            </a:lvl1pPr>
          </a:lstStyle>
          <a:p>
            <a:r>
              <a:rPr lang="en-US" dirty="0"/>
              <a:t>transition SLIDE TITLE.</a:t>
            </a:r>
          </a:p>
        </p:txBody>
      </p:sp>
      <p:sp>
        <p:nvSpPr>
          <p:cNvPr id="3" name="Subtitle 2">
            <a:extLst>
              <a:ext uri="{FF2B5EF4-FFF2-40B4-BE49-F238E27FC236}">
                <a16:creationId xmlns:a16="http://schemas.microsoft.com/office/drawing/2014/main" id="{9C8630BF-1321-934E-B610-A502B55861F5}"/>
              </a:ext>
            </a:extLst>
          </p:cNvPr>
          <p:cNvSpPr>
            <a:spLocks noGrp="1"/>
          </p:cNvSpPr>
          <p:nvPr>
            <p:ph type="subTitle" idx="1" hasCustomPrompt="1"/>
          </p:nvPr>
        </p:nvSpPr>
        <p:spPr>
          <a:xfrm>
            <a:off x="1770845" y="3459176"/>
            <a:ext cx="8810069" cy="305498"/>
          </a:xfrm>
        </p:spPr>
        <p:txBody>
          <a:bodyPr>
            <a:noAutofit/>
          </a:bodyPr>
          <a:lstStyle>
            <a:lvl1pPr marL="0" indent="0" algn="l">
              <a:buNone/>
              <a:defRPr sz="3000" spc="150" baseline="0">
                <a:solidFill>
                  <a:schemeClr val="bg1"/>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subtitle on transition slide.</a:t>
            </a:r>
          </a:p>
        </p:txBody>
      </p:sp>
      <p:pic>
        <p:nvPicPr>
          <p:cNvPr id="4" name="Picture 3">
            <a:extLst>
              <a:ext uri="{FF2B5EF4-FFF2-40B4-BE49-F238E27FC236}">
                <a16:creationId xmlns:a16="http://schemas.microsoft.com/office/drawing/2014/main" id="{AA5E7718-8A3E-4A24-727A-44CCAAFAC610}"/>
              </a:ext>
            </a:extLst>
          </p:cNvPr>
          <p:cNvPicPr>
            <a:picLocks noChangeAspect="1"/>
          </p:cNvPicPr>
          <p:nvPr userDrawn="1"/>
        </p:nvPicPr>
        <p:blipFill>
          <a:blip r:embed="rId3"/>
          <a:stretch>
            <a:fillRect/>
          </a:stretch>
        </p:blipFill>
        <p:spPr>
          <a:xfrm>
            <a:off x="1770845" y="5631043"/>
            <a:ext cx="2193020" cy="950771"/>
          </a:xfrm>
          <a:prstGeom prst="rect">
            <a:avLst/>
          </a:prstGeom>
        </p:spPr>
      </p:pic>
    </p:spTree>
    <p:extLst>
      <p:ext uri="{BB962C8B-B14F-4D97-AF65-F5344CB8AC3E}">
        <p14:creationId xmlns:p14="http://schemas.microsoft.com/office/powerpoint/2010/main" val="168299896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ransition Slide right align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E688-5A09-DA42-8441-30EE013B7907}"/>
              </a:ext>
            </a:extLst>
          </p:cNvPr>
          <p:cNvSpPr>
            <a:spLocks noGrp="1"/>
          </p:cNvSpPr>
          <p:nvPr>
            <p:ph type="ctrTitle" hasCustomPrompt="1"/>
          </p:nvPr>
        </p:nvSpPr>
        <p:spPr>
          <a:xfrm>
            <a:off x="1770845" y="2771331"/>
            <a:ext cx="8810069" cy="657669"/>
          </a:xfrm>
        </p:spPr>
        <p:txBody>
          <a:bodyPr anchor="t">
            <a:noAutofit/>
          </a:bodyPr>
          <a:lstStyle>
            <a:lvl1pPr algn="l">
              <a:defRPr sz="4400" b="1" cap="all" spc="250" baseline="0">
                <a:solidFill>
                  <a:schemeClr val="bg1"/>
                </a:solidFill>
                <a:latin typeface="Helvetica" pitchFamily="2" charset="0"/>
              </a:defRPr>
            </a:lvl1pPr>
          </a:lstStyle>
          <a:p>
            <a:r>
              <a:rPr lang="en-US" dirty="0"/>
              <a:t>transition SLIDE TITLE.</a:t>
            </a:r>
          </a:p>
        </p:txBody>
      </p:sp>
      <p:sp>
        <p:nvSpPr>
          <p:cNvPr id="3" name="Subtitle 2">
            <a:extLst>
              <a:ext uri="{FF2B5EF4-FFF2-40B4-BE49-F238E27FC236}">
                <a16:creationId xmlns:a16="http://schemas.microsoft.com/office/drawing/2014/main" id="{9C8630BF-1321-934E-B610-A502B55861F5}"/>
              </a:ext>
            </a:extLst>
          </p:cNvPr>
          <p:cNvSpPr>
            <a:spLocks noGrp="1"/>
          </p:cNvSpPr>
          <p:nvPr>
            <p:ph type="subTitle" idx="1" hasCustomPrompt="1"/>
          </p:nvPr>
        </p:nvSpPr>
        <p:spPr>
          <a:xfrm>
            <a:off x="1770845" y="3459176"/>
            <a:ext cx="8810069" cy="305498"/>
          </a:xfrm>
        </p:spPr>
        <p:txBody>
          <a:bodyPr>
            <a:noAutofit/>
          </a:bodyPr>
          <a:lstStyle>
            <a:lvl1pPr marL="0" indent="0" algn="l">
              <a:buNone/>
              <a:defRPr sz="3000" spc="150" baseline="0">
                <a:solidFill>
                  <a:schemeClr val="bg1"/>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subtitle on transition slide.</a:t>
            </a:r>
          </a:p>
        </p:txBody>
      </p:sp>
      <p:pic>
        <p:nvPicPr>
          <p:cNvPr id="6" name="Picture 5">
            <a:extLst>
              <a:ext uri="{FF2B5EF4-FFF2-40B4-BE49-F238E27FC236}">
                <a16:creationId xmlns:a16="http://schemas.microsoft.com/office/drawing/2014/main" id="{8AB725BC-7B1E-3C1B-6358-F7C08BD2CA69}"/>
              </a:ext>
            </a:extLst>
          </p:cNvPr>
          <p:cNvPicPr>
            <a:picLocks noChangeAspect="1"/>
          </p:cNvPicPr>
          <p:nvPr userDrawn="1"/>
        </p:nvPicPr>
        <p:blipFill>
          <a:blip r:embed="rId3"/>
          <a:stretch>
            <a:fillRect/>
          </a:stretch>
        </p:blipFill>
        <p:spPr>
          <a:xfrm>
            <a:off x="1770845" y="5631043"/>
            <a:ext cx="2193020" cy="950771"/>
          </a:xfrm>
          <a:prstGeom prst="rect">
            <a:avLst/>
          </a:prstGeom>
        </p:spPr>
      </p:pic>
    </p:spTree>
    <p:extLst>
      <p:ext uri="{BB962C8B-B14F-4D97-AF65-F5344CB8AC3E}">
        <p14:creationId xmlns:p14="http://schemas.microsoft.com/office/powerpoint/2010/main" val="149564672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6CE9F-C492-4A36-8032-BDA58618282F}"/>
              </a:ext>
            </a:extLst>
          </p:cNvPr>
          <p:cNvSpPr>
            <a:spLocks noGrp="1"/>
          </p:cNvSpPr>
          <p:nvPr>
            <p:ph type="title" hasCustomPrompt="1"/>
          </p:nvPr>
        </p:nvSpPr>
        <p:spPr/>
        <p:txBody>
          <a:bodyPr/>
          <a:lstStyle/>
          <a:p>
            <a:pPr lvl="0"/>
            <a:r>
              <a:rPr lang="en-US" dirty="0"/>
              <a:t>Title Helvetica bold 44 pt.</a:t>
            </a:r>
          </a:p>
        </p:txBody>
      </p:sp>
      <p:sp>
        <p:nvSpPr>
          <p:cNvPr id="10" name="Content Placeholder 4">
            <a:extLst>
              <a:ext uri="{FF2B5EF4-FFF2-40B4-BE49-F238E27FC236}">
                <a16:creationId xmlns:a16="http://schemas.microsoft.com/office/drawing/2014/main" id="{5F5FAD1D-151C-DD4E-A0D5-983A6E271CC6}"/>
              </a:ext>
            </a:extLst>
          </p:cNvPr>
          <p:cNvSpPr>
            <a:spLocks noGrp="1"/>
          </p:cNvSpPr>
          <p:nvPr>
            <p:ph idx="1"/>
          </p:nvPr>
        </p:nvSpPr>
        <p:spPr>
          <a:xfrm>
            <a:off x="838200" y="1607040"/>
            <a:ext cx="10515600" cy="3931611"/>
          </a:xfrm>
        </p:spPr>
        <p:txBody>
          <a:bodyPr>
            <a:normAutofit/>
          </a:bodyPr>
          <a:lstStyle/>
          <a:p>
            <a:pPr marL="0" lvl="0" indent="0">
              <a:buNone/>
            </a:pPr>
            <a:r>
              <a:rPr lang="en-US" sz="3000"/>
              <a:t>Click to edit Master text styles</a:t>
            </a:r>
          </a:p>
        </p:txBody>
      </p:sp>
      <p:pic>
        <p:nvPicPr>
          <p:cNvPr id="6" name="Picture 5">
            <a:extLst>
              <a:ext uri="{FF2B5EF4-FFF2-40B4-BE49-F238E27FC236}">
                <a16:creationId xmlns:a16="http://schemas.microsoft.com/office/drawing/2014/main" id="{336D7C33-D9BF-ADE7-94A2-124017269C42}"/>
              </a:ext>
            </a:extLst>
          </p:cNvPr>
          <p:cNvPicPr>
            <a:picLocks noChangeAspect="1"/>
          </p:cNvPicPr>
          <p:nvPr userDrawn="1"/>
        </p:nvPicPr>
        <p:blipFill>
          <a:blip r:embed="rId3"/>
          <a:stretch>
            <a:fillRect/>
          </a:stretch>
        </p:blipFill>
        <p:spPr>
          <a:xfrm>
            <a:off x="894762" y="6205330"/>
            <a:ext cx="1358245" cy="588860"/>
          </a:xfrm>
          <a:prstGeom prst="rect">
            <a:avLst/>
          </a:prstGeom>
        </p:spPr>
      </p:pic>
      <p:sp>
        <p:nvSpPr>
          <p:cNvPr id="8" name="TextBox 7">
            <a:extLst>
              <a:ext uri="{FF2B5EF4-FFF2-40B4-BE49-F238E27FC236}">
                <a16:creationId xmlns:a16="http://schemas.microsoft.com/office/drawing/2014/main" id="{E37FDA70-DDDD-DE99-4074-238C64F17414}"/>
              </a:ext>
            </a:extLst>
          </p:cNvPr>
          <p:cNvSpPr txBox="1"/>
          <p:nvPr userDrawn="1"/>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Tree>
    <p:extLst>
      <p:ext uri="{BB962C8B-B14F-4D97-AF65-F5344CB8AC3E}">
        <p14:creationId xmlns:p14="http://schemas.microsoft.com/office/powerpoint/2010/main" val="2917530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ag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4">
            <a:extLst>
              <a:ext uri="{FF2B5EF4-FFF2-40B4-BE49-F238E27FC236}">
                <a16:creationId xmlns:a16="http://schemas.microsoft.com/office/drawing/2014/main" id="{5F5FAD1D-151C-DD4E-A0D5-983A6E271CC6}"/>
              </a:ext>
            </a:extLst>
          </p:cNvPr>
          <p:cNvSpPr>
            <a:spLocks noGrp="1"/>
          </p:cNvSpPr>
          <p:nvPr>
            <p:ph idx="1" hasCustomPrompt="1"/>
          </p:nvPr>
        </p:nvSpPr>
        <p:spPr>
          <a:xfrm>
            <a:off x="0" y="0"/>
            <a:ext cx="12192000" cy="6131859"/>
          </a:xfrm>
        </p:spPr>
        <p:txBody>
          <a:bodyPr>
            <a:normAutofit/>
          </a:bodyPr>
          <a:lstStyle/>
          <a:p>
            <a:pPr marL="0" lvl="0" indent="0">
              <a:buNone/>
            </a:pPr>
            <a:r>
              <a:rPr lang="en-US" sz="3000" dirty="0"/>
              <a:t>Click to add full page photo only</a:t>
            </a:r>
          </a:p>
        </p:txBody>
      </p:sp>
      <p:pic>
        <p:nvPicPr>
          <p:cNvPr id="6" name="Picture 5">
            <a:extLst>
              <a:ext uri="{FF2B5EF4-FFF2-40B4-BE49-F238E27FC236}">
                <a16:creationId xmlns:a16="http://schemas.microsoft.com/office/drawing/2014/main" id="{336D7C33-D9BF-ADE7-94A2-124017269C42}"/>
              </a:ext>
            </a:extLst>
          </p:cNvPr>
          <p:cNvPicPr>
            <a:picLocks noChangeAspect="1"/>
          </p:cNvPicPr>
          <p:nvPr userDrawn="1"/>
        </p:nvPicPr>
        <p:blipFill>
          <a:blip r:embed="rId3"/>
          <a:stretch>
            <a:fillRect/>
          </a:stretch>
        </p:blipFill>
        <p:spPr>
          <a:xfrm>
            <a:off x="894762" y="6205330"/>
            <a:ext cx="1358245" cy="588860"/>
          </a:xfrm>
          <a:prstGeom prst="rect">
            <a:avLst/>
          </a:prstGeom>
        </p:spPr>
      </p:pic>
      <p:sp>
        <p:nvSpPr>
          <p:cNvPr id="8" name="TextBox 7">
            <a:extLst>
              <a:ext uri="{FF2B5EF4-FFF2-40B4-BE49-F238E27FC236}">
                <a16:creationId xmlns:a16="http://schemas.microsoft.com/office/drawing/2014/main" id="{E37FDA70-DDDD-DE99-4074-238C64F17414}"/>
              </a:ext>
            </a:extLst>
          </p:cNvPr>
          <p:cNvSpPr txBox="1"/>
          <p:nvPr userDrawn="1"/>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Tree>
    <p:extLst>
      <p:ext uri="{BB962C8B-B14F-4D97-AF65-F5344CB8AC3E}">
        <p14:creationId xmlns:p14="http://schemas.microsoft.com/office/powerpoint/2010/main" val="2677220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A335116-AA61-48FC-AE89-8E15FFADD555}"/>
              </a:ext>
            </a:extLst>
          </p:cNvPr>
          <p:cNvSpPr>
            <a:spLocks noGrp="1"/>
          </p:cNvSpPr>
          <p:nvPr>
            <p:ph type="title" hasCustomPrompt="1"/>
          </p:nvPr>
        </p:nvSpPr>
        <p:spPr/>
        <p:txBody>
          <a:bodyPr/>
          <a:lstStyle/>
          <a:p>
            <a:pPr lvl="0"/>
            <a:r>
              <a:rPr lang="en-US" dirty="0"/>
              <a:t>Title Helvetica bold 44 pt.</a:t>
            </a:r>
          </a:p>
        </p:txBody>
      </p:sp>
      <p:sp>
        <p:nvSpPr>
          <p:cNvPr id="11" name="Content Placeholder 4">
            <a:extLst>
              <a:ext uri="{FF2B5EF4-FFF2-40B4-BE49-F238E27FC236}">
                <a16:creationId xmlns:a16="http://schemas.microsoft.com/office/drawing/2014/main" id="{A3623811-8EFD-5E48-99DB-15C7655A9F47}"/>
              </a:ext>
            </a:extLst>
          </p:cNvPr>
          <p:cNvSpPr>
            <a:spLocks noGrp="1"/>
          </p:cNvSpPr>
          <p:nvPr>
            <p:ph idx="1"/>
          </p:nvPr>
        </p:nvSpPr>
        <p:spPr>
          <a:xfrm>
            <a:off x="838200" y="1607040"/>
            <a:ext cx="4909457" cy="3931611"/>
          </a:xfrm>
        </p:spPr>
        <p:txBody>
          <a:bodyPr>
            <a:normAutofit/>
          </a:bodyPr>
          <a:lstStyle>
            <a:lvl1pPr>
              <a:buFontTx/>
              <a:buNone/>
              <a:defRPr/>
            </a:lvl1pPr>
          </a:lstStyle>
          <a:p>
            <a:pPr marL="0" lvl="0" indent="0">
              <a:buNone/>
            </a:pPr>
            <a:r>
              <a:rPr lang="en-US" sz="3000"/>
              <a:t>Click to edit Master text styles</a:t>
            </a:r>
          </a:p>
        </p:txBody>
      </p:sp>
      <p:sp>
        <p:nvSpPr>
          <p:cNvPr id="12" name="Content Placeholder 4">
            <a:extLst>
              <a:ext uri="{FF2B5EF4-FFF2-40B4-BE49-F238E27FC236}">
                <a16:creationId xmlns:a16="http://schemas.microsoft.com/office/drawing/2014/main" id="{ACE185C7-ADE2-D64E-992F-8DF9C837365A}"/>
              </a:ext>
            </a:extLst>
          </p:cNvPr>
          <p:cNvSpPr>
            <a:spLocks noGrp="1"/>
          </p:cNvSpPr>
          <p:nvPr>
            <p:ph idx="13"/>
          </p:nvPr>
        </p:nvSpPr>
        <p:spPr>
          <a:xfrm>
            <a:off x="6455229" y="1607040"/>
            <a:ext cx="4909457" cy="3931611"/>
          </a:xfrm>
        </p:spPr>
        <p:txBody>
          <a:bodyPr>
            <a:normAutofit/>
          </a:bodyPr>
          <a:lstStyle/>
          <a:p>
            <a:pPr marL="0" lvl="0" indent="0">
              <a:buNone/>
            </a:pPr>
            <a:r>
              <a:rPr lang="en-US" sz="3000"/>
              <a:t>Click to edit Master text styles</a:t>
            </a:r>
          </a:p>
        </p:txBody>
      </p:sp>
      <p:pic>
        <p:nvPicPr>
          <p:cNvPr id="9" name="Picture 8">
            <a:extLst>
              <a:ext uri="{FF2B5EF4-FFF2-40B4-BE49-F238E27FC236}">
                <a16:creationId xmlns:a16="http://schemas.microsoft.com/office/drawing/2014/main" id="{65F48217-044D-E11F-FDA8-1D2BCE27DC8B}"/>
              </a:ext>
            </a:extLst>
          </p:cNvPr>
          <p:cNvPicPr>
            <a:picLocks noChangeAspect="1"/>
          </p:cNvPicPr>
          <p:nvPr userDrawn="1"/>
        </p:nvPicPr>
        <p:blipFill>
          <a:blip r:embed="rId3"/>
          <a:stretch>
            <a:fillRect/>
          </a:stretch>
        </p:blipFill>
        <p:spPr>
          <a:xfrm>
            <a:off x="894762" y="6205330"/>
            <a:ext cx="1358245" cy="588860"/>
          </a:xfrm>
          <a:prstGeom prst="rect">
            <a:avLst/>
          </a:prstGeom>
        </p:spPr>
      </p:pic>
      <p:sp>
        <p:nvSpPr>
          <p:cNvPr id="10" name="TextBox 9">
            <a:extLst>
              <a:ext uri="{FF2B5EF4-FFF2-40B4-BE49-F238E27FC236}">
                <a16:creationId xmlns:a16="http://schemas.microsoft.com/office/drawing/2014/main" id="{20B35446-87DF-0C07-8B8A-59E55B4BC59D}"/>
              </a:ext>
            </a:extLst>
          </p:cNvPr>
          <p:cNvSpPr txBox="1"/>
          <p:nvPr userDrawn="1"/>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Tree>
    <p:extLst>
      <p:ext uri="{BB962C8B-B14F-4D97-AF65-F5344CB8AC3E}">
        <p14:creationId xmlns:p14="http://schemas.microsoft.com/office/powerpoint/2010/main" val="1621485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87374B-093F-4933-ADED-952303714015}"/>
              </a:ext>
            </a:extLst>
          </p:cNvPr>
          <p:cNvSpPr>
            <a:spLocks noGrp="1"/>
          </p:cNvSpPr>
          <p:nvPr>
            <p:ph type="title" hasCustomPrompt="1"/>
          </p:nvPr>
        </p:nvSpPr>
        <p:spPr>
          <a:xfrm>
            <a:off x="838200" y="365125"/>
            <a:ext cx="10515600" cy="1044179"/>
          </a:xfrm>
        </p:spPr>
        <p:txBody>
          <a:bodyPr/>
          <a:lstStyle/>
          <a:p>
            <a:pPr lvl="0"/>
            <a:r>
              <a:rPr lang="en-US" dirty="0"/>
              <a:t>Title Helvetica bold 44 pt.</a:t>
            </a:r>
          </a:p>
        </p:txBody>
      </p:sp>
      <p:sp>
        <p:nvSpPr>
          <p:cNvPr id="5" name="Content Placeholder 4">
            <a:extLst>
              <a:ext uri="{FF2B5EF4-FFF2-40B4-BE49-F238E27FC236}">
                <a16:creationId xmlns:a16="http://schemas.microsoft.com/office/drawing/2014/main" id="{345B22B1-853A-6913-1DAA-2CE73A7E66B3}"/>
              </a:ext>
            </a:extLst>
          </p:cNvPr>
          <p:cNvSpPr>
            <a:spLocks noGrp="1"/>
          </p:cNvSpPr>
          <p:nvPr>
            <p:ph idx="1"/>
          </p:nvPr>
        </p:nvSpPr>
        <p:spPr>
          <a:xfrm>
            <a:off x="838201" y="1607040"/>
            <a:ext cx="3189514" cy="3931611"/>
          </a:xfrm>
        </p:spPr>
        <p:txBody>
          <a:bodyPr>
            <a:normAutofit/>
          </a:bodyPr>
          <a:lstStyle>
            <a:lvl1pPr>
              <a:buFontTx/>
              <a:buNone/>
              <a:defRPr/>
            </a:lvl1pPr>
          </a:lstStyle>
          <a:p>
            <a:pPr marL="0" lvl="0" indent="0">
              <a:buNone/>
            </a:pPr>
            <a:r>
              <a:rPr lang="en-US" sz="3000"/>
              <a:t>Click to edit Master text styles</a:t>
            </a:r>
          </a:p>
        </p:txBody>
      </p:sp>
      <p:sp>
        <p:nvSpPr>
          <p:cNvPr id="6" name="Content Placeholder 4">
            <a:extLst>
              <a:ext uri="{FF2B5EF4-FFF2-40B4-BE49-F238E27FC236}">
                <a16:creationId xmlns:a16="http://schemas.microsoft.com/office/drawing/2014/main" id="{51B3A213-4E3E-8085-382C-710A3279DB61}"/>
              </a:ext>
            </a:extLst>
          </p:cNvPr>
          <p:cNvSpPr>
            <a:spLocks noGrp="1"/>
          </p:cNvSpPr>
          <p:nvPr>
            <p:ph idx="13"/>
          </p:nvPr>
        </p:nvSpPr>
        <p:spPr>
          <a:xfrm>
            <a:off x="4501243" y="1607037"/>
            <a:ext cx="3189514" cy="3931611"/>
          </a:xfrm>
        </p:spPr>
        <p:txBody>
          <a:bodyPr>
            <a:normAutofit/>
          </a:bodyPr>
          <a:lstStyle/>
          <a:p>
            <a:pPr marL="0" lvl="0" indent="0">
              <a:buNone/>
            </a:pPr>
            <a:r>
              <a:rPr lang="en-US" sz="3000"/>
              <a:t>Click to edit Master text styles</a:t>
            </a:r>
          </a:p>
        </p:txBody>
      </p:sp>
      <p:sp>
        <p:nvSpPr>
          <p:cNvPr id="8" name="Content Placeholder 4">
            <a:extLst>
              <a:ext uri="{FF2B5EF4-FFF2-40B4-BE49-F238E27FC236}">
                <a16:creationId xmlns:a16="http://schemas.microsoft.com/office/drawing/2014/main" id="{C90BBF75-D7E1-6BF4-9365-319E3479866F}"/>
              </a:ext>
            </a:extLst>
          </p:cNvPr>
          <p:cNvSpPr>
            <a:spLocks noGrp="1"/>
          </p:cNvSpPr>
          <p:nvPr>
            <p:ph idx="15"/>
          </p:nvPr>
        </p:nvSpPr>
        <p:spPr>
          <a:xfrm>
            <a:off x="8164285" y="1607038"/>
            <a:ext cx="3189514" cy="3931611"/>
          </a:xfrm>
        </p:spPr>
        <p:txBody>
          <a:bodyPr>
            <a:normAutofit/>
          </a:bodyPr>
          <a:lstStyle/>
          <a:p>
            <a:pPr marL="0" lvl="0" indent="0">
              <a:buNone/>
            </a:pPr>
            <a:r>
              <a:rPr lang="en-US" sz="3000"/>
              <a:t>Click to edit Master text styles</a:t>
            </a:r>
          </a:p>
        </p:txBody>
      </p:sp>
      <p:pic>
        <p:nvPicPr>
          <p:cNvPr id="12" name="Picture 11">
            <a:extLst>
              <a:ext uri="{FF2B5EF4-FFF2-40B4-BE49-F238E27FC236}">
                <a16:creationId xmlns:a16="http://schemas.microsoft.com/office/drawing/2014/main" id="{63EDA8F6-11D4-771D-8D96-50BB0071E0A2}"/>
              </a:ext>
            </a:extLst>
          </p:cNvPr>
          <p:cNvPicPr>
            <a:picLocks noChangeAspect="1"/>
          </p:cNvPicPr>
          <p:nvPr userDrawn="1"/>
        </p:nvPicPr>
        <p:blipFill>
          <a:blip r:embed="rId3"/>
          <a:stretch>
            <a:fillRect/>
          </a:stretch>
        </p:blipFill>
        <p:spPr>
          <a:xfrm>
            <a:off x="894762" y="6205330"/>
            <a:ext cx="1358245" cy="588860"/>
          </a:xfrm>
          <a:prstGeom prst="rect">
            <a:avLst/>
          </a:prstGeom>
        </p:spPr>
      </p:pic>
      <p:sp>
        <p:nvSpPr>
          <p:cNvPr id="13" name="TextBox 12">
            <a:extLst>
              <a:ext uri="{FF2B5EF4-FFF2-40B4-BE49-F238E27FC236}">
                <a16:creationId xmlns:a16="http://schemas.microsoft.com/office/drawing/2014/main" id="{F46CC122-B8AB-1E90-D88E-866A376C33C5}"/>
              </a:ext>
            </a:extLst>
          </p:cNvPr>
          <p:cNvSpPr txBox="1"/>
          <p:nvPr userDrawn="1"/>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Tree>
    <p:extLst>
      <p:ext uri="{BB962C8B-B14F-4D97-AF65-F5344CB8AC3E}">
        <p14:creationId xmlns:p14="http://schemas.microsoft.com/office/powerpoint/2010/main" val="165063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eople Photo+Content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41B92DE-FE71-1E45-8191-0E6D24DA030F}"/>
              </a:ext>
            </a:extLst>
          </p:cNvPr>
          <p:cNvSpPr>
            <a:spLocks noGrp="1"/>
          </p:cNvSpPr>
          <p:nvPr>
            <p:ph type="title" hasCustomPrompt="1"/>
          </p:nvPr>
        </p:nvSpPr>
        <p:spPr>
          <a:xfrm>
            <a:off x="4962144" y="741641"/>
            <a:ext cx="5587746" cy="573659"/>
          </a:xfrm>
        </p:spPr>
        <p:txBody>
          <a:bodyPr>
            <a:noAutofit/>
          </a:bodyPr>
          <a:lstStyle>
            <a:lvl1pPr>
              <a:defRPr sz="3800" b="1"/>
            </a:lvl1pPr>
          </a:lstStyle>
          <a:p>
            <a:r>
              <a:rPr lang="en-US" dirty="0"/>
              <a:t>Title Helvetica 38 pt.</a:t>
            </a:r>
          </a:p>
        </p:txBody>
      </p:sp>
      <p:sp>
        <p:nvSpPr>
          <p:cNvPr id="4" name="Picture Placeholder 3">
            <a:extLst>
              <a:ext uri="{FF2B5EF4-FFF2-40B4-BE49-F238E27FC236}">
                <a16:creationId xmlns:a16="http://schemas.microsoft.com/office/drawing/2014/main" id="{69A72DE0-EB9D-7C48-B7B2-0B9701BC4850}"/>
              </a:ext>
            </a:extLst>
          </p:cNvPr>
          <p:cNvSpPr>
            <a:spLocks noGrp="1"/>
          </p:cNvSpPr>
          <p:nvPr>
            <p:ph type="pic" sz="quarter" idx="14"/>
          </p:nvPr>
        </p:nvSpPr>
        <p:spPr>
          <a:xfrm>
            <a:off x="742941" y="741642"/>
            <a:ext cx="3020131" cy="4475818"/>
          </a:xfrm>
        </p:spPr>
        <p:txBody>
          <a:bodyPr>
            <a:normAutofit/>
          </a:bodyPr>
          <a:lstStyle>
            <a:lvl1pPr marL="0" indent="0">
              <a:buNone/>
              <a:defRPr sz="2000">
                <a:solidFill>
                  <a:schemeClr val="accent1"/>
                </a:solidFill>
              </a:defRPr>
            </a:lvl1pPr>
          </a:lstStyle>
          <a:p>
            <a:r>
              <a:rPr lang="en-US" dirty="0"/>
              <a:t>Click icon to add picture</a:t>
            </a:r>
          </a:p>
        </p:txBody>
      </p:sp>
      <p:sp>
        <p:nvSpPr>
          <p:cNvPr id="15" name="Content Placeholder 2">
            <a:extLst>
              <a:ext uri="{FF2B5EF4-FFF2-40B4-BE49-F238E27FC236}">
                <a16:creationId xmlns:a16="http://schemas.microsoft.com/office/drawing/2014/main" id="{68AD4155-B02F-E748-ABE5-7DC0D1C41352}"/>
              </a:ext>
            </a:extLst>
          </p:cNvPr>
          <p:cNvSpPr>
            <a:spLocks noGrp="1"/>
          </p:cNvSpPr>
          <p:nvPr>
            <p:ph idx="13"/>
          </p:nvPr>
        </p:nvSpPr>
        <p:spPr>
          <a:xfrm>
            <a:off x="4962144" y="1604733"/>
            <a:ext cx="5587746" cy="3612726"/>
          </a:xfrm>
        </p:spPr>
        <p:txBody>
          <a:bodyPr>
            <a:normAutofit/>
          </a:bodyPr>
          <a:lstStyle>
            <a:lvl1pPr>
              <a:defRPr sz="2600"/>
            </a:lvl1pPr>
            <a:lvl2pPr>
              <a:defRPr sz="2600"/>
            </a:lvl2pPr>
            <a:lvl3pPr>
              <a:defRPr sz="2600"/>
            </a:lvl3pPr>
            <a:lvl4pPr>
              <a:defRPr sz="3000"/>
            </a:lvl4pPr>
            <a:lvl5pPr>
              <a:defRPr sz="3000"/>
            </a:lvl5p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2D355002-0829-69F6-F234-D5A659A4287C}"/>
              </a:ext>
            </a:extLst>
          </p:cNvPr>
          <p:cNvPicPr>
            <a:picLocks noChangeAspect="1"/>
          </p:cNvPicPr>
          <p:nvPr userDrawn="1"/>
        </p:nvPicPr>
        <p:blipFill>
          <a:blip r:embed="rId3"/>
          <a:stretch>
            <a:fillRect/>
          </a:stretch>
        </p:blipFill>
        <p:spPr>
          <a:xfrm>
            <a:off x="894762" y="6205330"/>
            <a:ext cx="1358245" cy="588860"/>
          </a:xfrm>
          <a:prstGeom prst="rect">
            <a:avLst/>
          </a:prstGeom>
        </p:spPr>
      </p:pic>
      <p:sp>
        <p:nvSpPr>
          <p:cNvPr id="10" name="TextBox 9">
            <a:extLst>
              <a:ext uri="{FF2B5EF4-FFF2-40B4-BE49-F238E27FC236}">
                <a16:creationId xmlns:a16="http://schemas.microsoft.com/office/drawing/2014/main" id="{5152B9E3-1AC7-50CC-2DDD-BA9AC6999646}"/>
              </a:ext>
            </a:extLst>
          </p:cNvPr>
          <p:cNvSpPr txBox="1"/>
          <p:nvPr userDrawn="1"/>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Tree>
    <p:extLst>
      <p:ext uri="{BB962C8B-B14F-4D97-AF65-F5344CB8AC3E}">
        <p14:creationId xmlns:p14="http://schemas.microsoft.com/office/powerpoint/2010/main" val="3316476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eople Photo+Content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41B92DE-FE71-1E45-8191-0E6D24DA030F}"/>
              </a:ext>
            </a:extLst>
          </p:cNvPr>
          <p:cNvSpPr>
            <a:spLocks noGrp="1"/>
          </p:cNvSpPr>
          <p:nvPr>
            <p:ph type="title" hasCustomPrompt="1"/>
          </p:nvPr>
        </p:nvSpPr>
        <p:spPr>
          <a:xfrm>
            <a:off x="894762" y="777449"/>
            <a:ext cx="5587746" cy="573659"/>
          </a:xfrm>
        </p:spPr>
        <p:txBody>
          <a:bodyPr>
            <a:noAutofit/>
          </a:bodyPr>
          <a:lstStyle>
            <a:lvl1pPr algn="r">
              <a:defRPr sz="3800" b="1"/>
            </a:lvl1pPr>
          </a:lstStyle>
          <a:p>
            <a:r>
              <a:rPr lang="en-US" dirty="0"/>
              <a:t>Title Helvetica 38 pt.</a:t>
            </a:r>
          </a:p>
        </p:txBody>
      </p:sp>
      <p:sp>
        <p:nvSpPr>
          <p:cNvPr id="4" name="Picture Placeholder 3">
            <a:extLst>
              <a:ext uri="{FF2B5EF4-FFF2-40B4-BE49-F238E27FC236}">
                <a16:creationId xmlns:a16="http://schemas.microsoft.com/office/drawing/2014/main" id="{69A72DE0-EB9D-7C48-B7B2-0B9701BC4850}"/>
              </a:ext>
            </a:extLst>
          </p:cNvPr>
          <p:cNvSpPr>
            <a:spLocks noGrp="1"/>
          </p:cNvSpPr>
          <p:nvPr>
            <p:ph type="pic" sz="quarter" idx="14"/>
          </p:nvPr>
        </p:nvSpPr>
        <p:spPr>
          <a:xfrm>
            <a:off x="7529759" y="777449"/>
            <a:ext cx="3020131" cy="4475818"/>
          </a:xfrm>
        </p:spPr>
        <p:txBody>
          <a:bodyPr>
            <a:normAutofit/>
          </a:bodyPr>
          <a:lstStyle>
            <a:lvl1pPr marL="0" indent="0">
              <a:buNone/>
              <a:defRPr sz="2000">
                <a:solidFill>
                  <a:schemeClr val="accent1"/>
                </a:solidFill>
              </a:defRPr>
            </a:lvl1pPr>
          </a:lstStyle>
          <a:p>
            <a:r>
              <a:rPr lang="en-US" dirty="0"/>
              <a:t>Click icon to add picture</a:t>
            </a:r>
          </a:p>
        </p:txBody>
      </p:sp>
      <p:sp>
        <p:nvSpPr>
          <p:cNvPr id="15" name="Content Placeholder 2">
            <a:extLst>
              <a:ext uri="{FF2B5EF4-FFF2-40B4-BE49-F238E27FC236}">
                <a16:creationId xmlns:a16="http://schemas.microsoft.com/office/drawing/2014/main" id="{68AD4155-B02F-E748-ABE5-7DC0D1C41352}"/>
              </a:ext>
            </a:extLst>
          </p:cNvPr>
          <p:cNvSpPr>
            <a:spLocks noGrp="1"/>
          </p:cNvSpPr>
          <p:nvPr>
            <p:ph idx="13"/>
          </p:nvPr>
        </p:nvSpPr>
        <p:spPr>
          <a:xfrm>
            <a:off x="894762" y="1640541"/>
            <a:ext cx="5587746" cy="3612726"/>
          </a:xfrm>
        </p:spPr>
        <p:txBody>
          <a:bodyPr>
            <a:normAutofit/>
          </a:bodyPr>
          <a:lstStyle>
            <a:lvl1pPr algn="r">
              <a:defRPr sz="2600"/>
            </a:lvl1pPr>
            <a:lvl2pPr algn="r">
              <a:defRPr sz="2600"/>
            </a:lvl2pPr>
            <a:lvl3pPr algn="r">
              <a:defRPr sz="2600"/>
            </a:lvl3pPr>
            <a:lvl4pPr>
              <a:defRPr sz="3000"/>
            </a:lvl4pPr>
            <a:lvl5pPr>
              <a:defRPr sz="3000"/>
            </a:lvl5p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2D355002-0829-69F6-F234-D5A659A4287C}"/>
              </a:ext>
            </a:extLst>
          </p:cNvPr>
          <p:cNvPicPr>
            <a:picLocks noChangeAspect="1"/>
          </p:cNvPicPr>
          <p:nvPr userDrawn="1"/>
        </p:nvPicPr>
        <p:blipFill>
          <a:blip r:embed="rId3"/>
          <a:stretch>
            <a:fillRect/>
          </a:stretch>
        </p:blipFill>
        <p:spPr>
          <a:xfrm>
            <a:off x="894762" y="6205330"/>
            <a:ext cx="1358245" cy="588860"/>
          </a:xfrm>
          <a:prstGeom prst="rect">
            <a:avLst/>
          </a:prstGeom>
        </p:spPr>
      </p:pic>
      <p:sp>
        <p:nvSpPr>
          <p:cNvPr id="10" name="TextBox 9">
            <a:extLst>
              <a:ext uri="{FF2B5EF4-FFF2-40B4-BE49-F238E27FC236}">
                <a16:creationId xmlns:a16="http://schemas.microsoft.com/office/drawing/2014/main" id="{5152B9E3-1AC7-50CC-2DDD-BA9AC6999646}"/>
              </a:ext>
            </a:extLst>
          </p:cNvPr>
          <p:cNvSpPr txBox="1"/>
          <p:nvPr userDrawn="1"/>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Tree>
    <p:extLst>
      <p:ext uri="{BB962C8B-B14F-4D97-AF65-F5344CB8AC3E}">
        <p14:creationId xmlns:p14="http://schemas.microsoft.com/office/powerpoint/2010/main" val="1927135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CC6617-D2E5-5B4D-9F87-40E8B531C39A}"/>
              </a:ext>
            </a:extLst>
          </p:cNvPr>
          <p:cNvSpPr>
            <a:spLocks noGrp="1"/>
          </p:cNvSpPr>
          <p:nvPr>
            <p:ph type="title"/>
          </p:nvPr>
        </p:nvSpPr>
        <p:spPr>
          <a:xfrm>
            <a:off x="838200" y="365125"/>
            <a:ext cx="10515600" cy="10441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43B6536-045E-DC4D-BC2D-AE7ADCF26B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5" name="Footer Placeholder 4">
            <a:extLst>
              <a:ext uri="{FF2B5EF4-FFF2-40B4-BE49-F238E27FC236}">
                <a16:creationId xmlns:a16="http://schemas.microsoft.com/office/drawing/2014/main" id="{B2B32E42-3F79-344B-B9F5-44B08F437C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Helvetica" pitchFamily="2" charset="0"/>
              </a:defRPr>
            </a:lvl1pPr>
          </a:lstStyle>
          <a:p>
            <a:endParaRPr lang="en-US" dirty="0"/>
          </a:p>
        </p:txBody>
      </p:sp>
      <p:sp>
        <p:nvSpPr>
          <p:cNvPr id="6" name="Slide Number Placeholder 5">
            <a:extLst>
              <a:ext uri="{FF2B5EF4-FFF2-40B4-BE49-F238E27FC236}">
                <a16:creationId xmlns:a16="http://schemas.microsoft.com/office/drawing/2014/main" id="{0490ADEA-530E-7F42-B7F3-C65A56F363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Helvetica" pitchFamily="2" charset="0"/>
              </a:defRPr>
            </a:lvl1pPr>
          </a:lstStyle>
          <a:p>
            <a:fld id="{9AB133FE-E6F7-EC46-8519-564ACF30934E}" type="slidenum">
              <a:rPr lang="en-US" smtClean="0"/>
              <a:pPr/>
              <a:t>‹#›</a:t>
            </a:fld>
            <a:endParaRPr lang="en-US" dirty="0"/>
          </a:p>
        </p:txBody>
      </p:sp>
    </p:spTree>
    <p:extLst>
      <p:ext uri="{BB962C8B-B14F-4D97-AF65-F5344CB8AC3E}">
        <p14:creationId xmlns:p14="http://schemas.microsoft.com/office/powerpoint/2010/main" val="4289351064"/>
      </p:ext>
    </p:extLst>
  </p:cSld>
  <p:clrMap bg1="lt1" tx1="dk1" bg2="lt2" tx2="dk2" accent1="accent1" accent2="accent2" accent3="accent3" accent4="accent4" accent5="accent5" accent6="accent6" hlink="hlink" folHlink="folHlink"/>
  <p:sldLayoutIdLst>
    <p:sldLayoutId id="2147483660" r:id="rId1"/>
    <p:sldLayoutId id="2147483652" r:id="rId2"/>
    <p:sldLayoutId id="2147483661" r:id="rId3"/>
    <p:sldLayoutId id="2147483650" r:id="rId4"/>
    <p:sldLayoutId id="2147483667" r:id="rId5"/>
    <p:sldLayoutId id="2147483654" r:id="rId6"/>
    <p:sldLayoutId id="2147483657" r:id="rId7"/>
    <p:sldLayoutId id="2147483662" r:id="rId8"/>
    <p:sldLayoutId id="2147483663" r:id="rId9"/>
    <p:sldLayoutId id="2147483664" r:id="rId10"/>
    <p:sldLayoutId id="2147483668" r:id="rId11"/>
    <p:sldLayoutId id="2147483651" r:id="rId12"/>
  </p:sldLayoutIdLst>
  <p:hf hdr="0" dt="0"/>
  <p:txStyles>
    <p:titleStyle>
      <a:lvl1pPr algn="l" defTabSz="914400" rtl="0" eaLnBrk="1" latinLnBrk="0" hangingPunct="1">
        <a:lnSpc>
          <a:spcPct val="90000"/>
        </a:lnSpc>
        <a:spcBef>
          <a:spcPct val="0"/>
        </a:spcBef>
        <a:buNone/>
        <a:defRPr sz="4400" b="1" kern="1200">
          <a:solidFill>
            <a:schemeClr val="tx1"/>
          </a:solidFill>
          <a:latin typeface="Helvetica"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tx1"/>
          </a:solidFill>
          <a:latin typeface="Helvetica"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Helvetica"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rand.org/pubs/research_reports/RRA134-30.html" TargetMode="External"/><Relationship Id="rId2" Type="http://schemas.openxmlformats.org/officeDocument/2006/relationships/hyperlink" Target="https://www.bayviewanalytics.com/reports/k12mixedmarks2025.html"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43BDB-07B9-745F-D27C-B156F5AE5116}"/>
              </a:ext>
            </a:extLst>
          </p:cNvPr>
          <p:cNvSpPr>
            <a:spLocks noGrp="1"/>
          </p:cNvSpPr>
          <p:nvPr>
            <p:ph type="ctrTitle"/>
          </p:nvPr>
        </p:nvSpPr>
        <p:spPr/>
        <p:txBody>
          <a:bodyPr>
            <a:normAutofit fontScale="90000"/>
          </a:bodyPr>
          <a:lstStyle/>
          <a:p>
            <a:r>
              <a:rPr lang="en-US" dirty="0"/>
              <a:t>Breaking barriers in digital learning</a:t>
            </a:r>
          </a:p>
        </p:txBody>
      </p:sp>
      <p:sp>
        <p:nvSpPr>
          <p:cNvPr id="3" name="Subtitle 2">
            <a:extLst>
              <a:ext uri="{FF2B5EF4-FFF2-40B4-BE49-F238E27FC236}">
                <a16:creationId xmlns:a16="http://schemas.microsoft.com/office/drawing/2014/main" id="{51D0080F-AF76-E114-C8CB-C848AD0546DA}"/>
              </a:ext>
            </a:extLst>
          </p:cNvPr>
          <p:cNvSpPr>
            <a:spLocks noGrp="1"/>
          </p:cNvSpPr>
          <p:nvPr>
            <p:ph type="subTitle" idx="1"/>
          </p:nvPr>
        </p:nvSpPr>
        <p:spPr/>
        <p:txBody>
          <a:bodyPr/>
          <a:lstStyle/>
          <a:p>
            <a:r>
              <a:rPr lang="en-US" dirty="0"/>
              <a:t>Challenges &amp; Opportunities</a:t>
            </a:r>
          </a:p>
        </p:txBody>
      </p:sp>
      <p:pic>
        <p:nvPicPr>
          <p:cNvPr id="7" name="Picture 6" descr="Annual Meeting Thrive theme logo">
            <a:extLst>
              <a:ext uri="{FF2B5EF4-FFF2-40B4-BE49-F238E27FC236}">
                <a16:creationId xmlns:a16="http://schemas.microsoft.com/office/drawing/2014/main" id="{6D050A5F-4A69-DFF8-5B7C-5639D9383FDF}"/>
              </a:ext>
            </a:extLst>
          </p:cNvPr>
          <p:cNvPicPr>
            <a:picLocks noChangeAspect="1"/>
          </p:cNvPicPr>
          <p:nvPr/>
        </p:nvPicPr>
        <p:blipFill>
          <a:blip r:embed="rId2"/>
          <a:srcRect/>
          <a:stretch/>
        </p:blipFill>
        <p:spPr>
          <a:xfrm>
            <a:off x="7683718" y="4162522"/>
            <a:ext cx="2469275" cy="2469275"/>
          </a:xfrm>
          <a:prstGeom prst="rect">
            <a:avLst/>
          </a:prstGeom>
        </p:spPr>
      </p:pic>
    </p:spTree>
    <p:extLst>
      <p:ext uri="{BB962C8B-B14F-4D97-AF65-F5344CB8AC3E}">
        <p14:creationId xmlns:p14="http://schemas.microsoft.com/office/powerpoint/2010/main" val="342817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E8B64-8AE6-52B4-918D-C28BE09619BE}"/>
              </a:ext>
            </a:extLst>
          </p:cNvPr>
          <p:cNvSpPr>
            <a:spLocks noGrp="1"/>
          </p:cNvSpPr>
          <p:nvPr>
            <p:ph type="title"/>
          </p:nvPr>
        </p:nvSpPr>
        <p:spPr>
          <a:xfrm>
            <a:off x="838200" y="365125"/>
            <a:ext cx="10515600" cy="1111983"/>
          </a:xfrm>
        </p:spPr>
        <p:txBody>
          <a:bodyPr>
            <a:noAutofit/>
          </a:bodyPr>
          <a:lstStyle/>
          <a:p>
            <a:r>
              <a:rPr lang="en-US" dirty="0"/>
              <a:t>Overarching accessibility strategies: instructional materials procurement</a:t>
            </a:r>
          </a:p>
        </p:txBody>
      </p:sp>
      <p:sp>
        <p:nvSpPr>
          <p:cNvPr id="3" name="Content Placeholder 2">
            <a:extLst>
              <a:ext uri="{FF2B5EF4-FFF2-40B4-BE49-F238E27FC236}">
                <a16:creationId xmlns:a16="http://schemas.microsoft.com/office/drawing/2014/main" id="{5FE872F6-61F5-36F2-7B66-810BE13588F1}"/>
              </a:ext>
            </a:extLst>
          </p:cNvPr>
          <p:cNvSpPr>
            <a:spLocks noGrp="1"/>
          </p:cNvSpPr>
          <p:nvPr>
            <p:ph idx="1"/>
          </p:nvPr>
        </p:nvSpPr>
        <p:spPr>
          <a:xfrm>
            <a:off x="838200" y="1934308"/>
            <a:ext cx="10515600" cy="3604343"/>
          </a:xfrm>
        </p:spPr>
        <p:txBody>
          <a:bodyPr/>
          <a:lstStyle/>
          <a:p>
            <a:pPr marL="457200" indent="-457200">
              <a:lnSpc>
                <a:spcPct val="100000"/>
              </a:lnSpc>
              <a:spcBef>
                <a:spcPts val="0"/>
              </a:spcBef>
              <a:spcAft>
                <a:spcPts val="1200"/>
              </a:spcAft>
              <a:buFont typeface="Arial" panose="020B0604020202020204" pitchFamily="34" charset="0"/>
              <a:buChar char="•"/>
            </a:pPr>
            <a:r>
              <a:rPr lang="en-US" dirty="0"/>
              <a:t>Print materials </a:t>
            </a:r>
            <a:r>
              <a:rPr lang="en-US" dirty="0">
                <a:sym typeface="Wingdings" pitchFamily="2" charset="2"/>
              </a:rPr>
              <a:t> NIMAS  Accessible Formats</a:t>
            </a:r>
          </a:p>
          <a:p>
            <a:pPr marL="457200" indent="-457200">
              <a:lnSpc>
                <a:spcPct val="100000"/>
              </a:lnSpc>
              <a:spcBef>
                <a:spcPts val="0"/>
              </a:spcBef>
              <a:spcAft>
                <a:spcPts val="1200"/>
              </a:spcAft>
              <a:buFont typeface="Arial" panose="020B0604020202020204" pitchFamily="34" charset="0"/>
              <a:buChar char="•"/>
            </a:pPr>
            <a:r>
              <a:rPr lang="en-US" dirty="0">
                <a:sym typeface="Wingdings" pitchFamily="2" charset="2"/>
              </a:rPr>
              <a:t>Digital materials  WCAG 2.1 AA  “Born Accessible”</a:t>
            </a:r>
            <a:endParaRPr lang="en-US" dirty="0"/>
          </a:p>
        </p:txBody>
      </p:sp>
    </p:spTree>
    <p:extLst>
      <p:ext uri="{BB962C8B-B14F-4D97-AF65-F5344CB8AC3E}">
        <p14:creationId xmlns:p14="http://schemas.microsoft.com/office/powerpoint/2010/main" val="3978605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8EAF3-23C1-16FC-EC75-E19F001173EC}"/>
              </a:ext>
            </a:extLst>
          </p:cNvPr>
          <p:cNvSpPr>
            <a:spLocks noGrp="1"/>
          </p:cNvSpPr>
          <p:nvPr>
            <p:ph type="ctrTitle"/>
          </p:nvPr>
        </p:nvSpPr>
        <p:spPr>
          <a:xfrm>
            <a:off x="1770845" y="1606061"/>
            <a:ext cx="8810069" cy="2790093"/>
          </a:xfrm>
        </p:spPr>
        <p:txBody>
          <a:bodyPr/>
          <a:lstStyle/>
          <a:p>
            <a:r>
              <a:rPr lang="en-US" dirty="0"/>
              <a:t>Where are we today with accessibility of digital instructional materials?</a:t>
            </a:r>
          </a:p>
        </p:txBody>
      </p:sp>
    </p:spTree>
    <p:extLst>
      <p:ext uri="{BB962C8B-B14F-4D97-AF65-F5344CB8AC3E}">
        <p14:creationId xmlns:p14="http://schemas.microsoft.com/office/powerpoint/2010/main" val="1754837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B62EA-65CF-1B93-8455-B7D99B824B51}"/>
              </a:ext>
            </a:extLst>
          </p:cNvPr>
          <p:cNvSpPr>
            <a:spLocks noGrp="1"/>
          </p:cNvSpPr>
          <p:nvPr>
            <p:ph type="title"/>
          </p:nvPr>
        </p:nvSpPr>
        <p:spPr/>
        <p:txBody>
          <a:bodyPr>
            <a:noAutofit/>
          </a:bodyPr>
          <a:lstStyle/>
          <a:p>
            <a:r>
              <a:rPr lang="en-US" dirty="0"/>
              <a:t>Digital Materials Accessibility Challenges: Key Themes</a:t>
            </a:r>
          </a:p>
        </p:txBody>
      </p:sp>
      <p:sp>
        <p:nvSpPr>
          <p:cNvPr id="3" name="Content Placeholder 2">
            <a:extLst>
              <a:ext uri="{FF2B5EF4-FFF2-40B4-BE49-F238E27FC236}">
                <a16:creationId xmlns:a16="http://schemas.microsoft.com/office/drawing/2014/main" id="{5074CE97-62ED-021D-3B7F-EB284BAD85D8}"/>
              </a:ext>
            </a:extLst>
          </p:cNvPr>
          <p:cNvSpPr>
            <a:spLocks noGrp="1"/>
          </p:cNvSpPr>
          <p:nvPr>
            <p:ph idx="1"/>
          </p:nvPr>
        </p:nvSpPr>
        <p:spPr>
          <a:xfrm>
            <a:off x="838199" y="1607040"/>
            <a:ext cx="10931769" cy="4395175"/>
          </a:xfrm>
        </p:spPr>
        <p:txBody>
          <a:bodyPr>
            <a:noAutofit/>
          </a:bodyPr>
          <a:lstStyle/>
          <a:p>
            <a:pPr marL="457200" indent="-457200">
              <a:buFont typeface="Arial" panose="020B0604020202020204" pitchFamily="34" charset="0"/>
              <a:buChar char="•"/>
            </a:pPr>
            <a:r>
              <a:rPr lang="en-US" dirty="0">
                <a:latin typeface="Helvetica"/>
                <a:cs typeface="Helvetica"/>
              </a:rPr>
              <a:t>Inaccessibility of platforms and content (especially images and math)</a:t>
            </a:r>
            <a:endParaRPr lang="en-US" dirty="0"/>
          </a:p>
          <a:p>
            <a:pPr marL="457200" indent="-457200">
              <a:buFont typeface="Arial" panose="020B0604020202020204" pitchFamily="34" charset="0"/>
              <a:buChar char="•"/>
            </a:pPr>
            <a:r>
              <a:rPr lang="en-US" dirty="0"/>
              <a:t>On-going lack of understanding in Gen Ed that digital does not equal accessible</a:t>
            </a:r>
          </a:p>
          <a:p>
            <a:pPr marL="457200" indent="-457200">
              <a:buFont typeface="Arial" panose="020B0604020202020204" pitchFamily="34" charset="0"/>
              <a:buChar char="•"/>
            </a:pPr>
            <a:r>
              <a:rPr lang="en-US" dirty="0"/>
              <a:t>Inadequate lead time for vetting instructional materials or remediating digital content</a:t>
            </a:r>
          </a:p>
          <a:p>
            <a:pPr marL="457200" indent="-457200">
              <a:buFont typeface="Arial" panose="020B0604020202020204" pitchFamily="34" charset="0"/>
              <a:buChar char="•"/>
            </a:pPr>
            <a:r>
              <a:rPr lang="en-US" dirty="0"/>
              <a:t>Difficulty obtaining a source file when braille or LP is required</a:t>
            </a:r>
          </a:p>
          <a:p>
            <a:pPr marL="457200" indent="-457200">
              <a:buFont typeface="Arial" panose="020B0604020202020204" pitchFamily="34" charset="0"/>
              <a:buChar char="•"/>
            </a:pPr>
            <a:r>
              <a:rPr lang="en-US" dirty="0">
                <a:latin typeface="Helvetica"/>
                <a:cs typeface="Helvetica"/>
              </a:rPr>
              <a:t>Inaccessibility of teacher-created materials including “real-time” content creation (e.g., Smart Board)</a:t>
            </a:r>
          </a:p>
        </p:txBody>
      </p:sp>
    </p:spTree>
    <p:extLst>
      <p:ext uri="{BB962C8B-B14F-4D97-AF65-F5344CB8AC3E}">
        <p14:creationId xmlns:p14="http://schemas.microsoft.com/office/powerpoint/2010/main" val="2690301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E59C8-ECC9-B50B-C77D-200A166CBA3E}"/>
              </a:ext>
            </a:extLst>
          </p:cNvPr>
          <p:cNvSpPr>
            <a:spLocks noGrp="1"/>
          </p:cNvSpPr>
          <p:nvPr>
            <p:ph type="title"/>
          </p:nvPr>
        </p:nvSpPr>
        <p:spPr/>
        <p:txBody>
          <a:bodyPr/>
          <a:lstStyle/>
          <a:p>
            <a:r>
              <a:rPr lang="en-US" dirty="0"/>
              <a:t>A recent TVI quote</a:t>
            </a:r>
          </a:p>
        </p:txBody>
      </p:sp>
      <p:sp>
        <p:nvSpPr>
          <p:cNvPr id="3" name="Content Placeholder 2">
            <a:extLst>
              <a:ext uri="{FF2B5EF4-FFF2-40B4-BE49-F238E27FC236}">
                <a16:creationId xmlns:a16="http://schemas.microsoft.com/office/drawing/2014/main" id="{A8DAF27C-52F3-751F-EC1E-B4D8FACFB00F}"/>
              </a:ext>
            </a:extLst>
          </p:cNvPr>
          <p:cNvSpPr>
            <a:spLocks noGrp="1"/>
          </p:cNvSpPr>
          <p:nvPr>
            <p:ph idx="1"/>
          </p:nvPr>
        </p:nvSpPr>
        <p:spPr/>
        <p:txBody>
          <a:bodyPr/>
          <a:lstStyle/>
          <a:p>
            <a:r>
              <a:rPr lang="en-US" sz="3200" dirty="0"/>
              <a:t>“I think the biggest challenge I have is getting the student's teachers to understand that even though it is digital it isn't accessible. [….] Most of the time when the material is inaccessible it takes a million more steps for my student to make it usable compared to their peers. Also, the younger the student, the more difficult the task becomes trying to use it. Which ultimately leads to the student not participating.” </a:t>
            </a:r>
          </a:p>
        </p:txBody>
      </p:sp>
    </p:spTree>
    <p:extLst>
      <p:ext uri="{BB962C8B-B14F-4D97-AF65-F5344CB8AC3E}">
        <p14:creationId xmlns:p14="http://schemas.microsoft.com/office/powerpoint/2010/main" val="851961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9FDF7-6B2F-4C88-6867-753AC70FE34A}"/>
              </a:ext>
            </a:extLst>
          </p:cNvPr>
          <p:cNvSpPr>
            <a:spLocks noGrp="1"/>
          </p:cNvSpPr>
          <p:nvPr>
            <p:ph type="title"/>
          </p:nvPr>
        </p:nvSpPr>
        <p:spPr/>
        <p:txBody>
          <a:bodyPr/>
          <a:lstStyle/>
          <a:p>
            <a:r>
              <a:rPr lang="en-US" dirty="0">
                <a:latin typeface="Helvetica"/>
                <a:cs typeface="Helvetica"/>
              </a:rPr>
              <a:t>Digital Accessibility: Solutions</a:t>
            </a:r>
            <a:endParaRPr lang="en-US" dirty="0"/>
          </a:p>
        </p:txBody>
      </p:sp>
      <p:sp>
        <p:nvSpPr>
          <p:cNvPr id="3" name="Content Placeholder 2">
            <a:extLst>
              <a:ext uri="{FF2B5EF4-FFF2-40B4-BE49-F238E27FC236}">
                <a16:creationId xmlns:a16="http://schemas.microsoft.com/office/drawing/2014/main" id="{28B45B75-C6FA-2528-1EE1-5101D462222E}"/>
              </a:ext>
            </a:extLst>
          </p:cNvPr>
          <p:cNvSpPr>
            <a:spLocks noGrp="1"/>
          </p:cNvSpPr>
          <p:nvPr>
            <p:ph idx="1"/>
          </p:nvPr>
        </p:nvSpPr>
        <p:spPr/>
        <p:txBody>
          <a:bodyPr/>
          <a:lstStyle/>
          <a:p>
            <a:pPr marL="457200" indent="-457200">
              <a:lnSpc>
                <a:spcPct val="100000"/>
              </a:lnSpc>
              <a:buChar char="•"/>
            </a:pPr>
            <a:r>
              <a:rPr lang="en-US" dirty="0">
                <a:latin typeface="Helvetica"/>
                <a:cs typeface="Helvetica"/>
              </a:rPr>
              <a:t>ADA Title II (and other policy solutions?)</a:t>
            </a:r>
            <a:endParaRPr lang="en-US" dirty="0">
              <a:cs typeface="Helvetica" pitchFamily="2" charset="0"/>
            </a:endParaRPr>
          </a:p>
          <a:p>
            <a:pPr marL="457200" indent="-457200">
              <a:lnSpc>
                <a:spcPct val="100000"/>
              </a:lnSpc>
              <a:buChar char="•"/>
            </a:pPr>
            <a:r>
              <a:rPr lang="en-US" dirty="0">
                <a:latin typeface="Helvetica"/>
                <a:cs typeface="Helvetica"/>
              </a:rPr>
              <a:t>Technical Assistance/Training</a:t>
            </a:r>
            <a:endParaRPr lang="en-US" dirty="0">
              <a:cs typeface="Helvetica" pitchFamily="2" charset="0"/>
            </a:endParaRPr>
          </a:p>
          <a:p>
            <a:pPr marL="457200" indent="-457200">
              <a:lnSpc>
                <a:spcPct val="100000"/>
              </a:lnSpc>
              <a:buChar char="•"/>
            </a:pPr>
            <a:r>
              <a:rPr lang="en-US" dirty="0">
                <a:latin typeface="Helvetica"/>
                <a:cs typeface="Helvetica"/>
              </a:rPr>
              <a:t>New Technology and Formats</a:t>
            </a:r>
            <a:endParaRPr lang="en-US" dirty="0">
              <a:cs typeface="Helvetica" pitchFamily="2" charset="0"/>
            </a:endParaRPr>
          </a:p>
          <a:p>
            <a:pPr marL="457200" indent="-457200">
              <a:lnSpc>
                <a:spcPct val="100000"/>
              </a:lnSpc>
              <a:buChar char="•"/>
            </a:pPr>
            <a:r>
              <a:rPr lang="en-US" dirty="0">
                <a:latin typeface="Helvetica"/>
                <a:cs typeface="Helvetica"/>
              </a:rPr>
              <a:t>Creative Strategies for Serving Students . . . </a:t>
            </a:r>
            <a:endParaRPr lang="en-US" dirty="0">
              <a:cs typeface="Helvetica" pitchFamily="2" charset="0"/>
            </a:endParaRPr>
          </a:p>
        </p:txBody>
      </p:sp>
    </p:spTree>
    <p:extLst>
      <p:ext uri="{BB962C8B-B14F-4D97-AF65-F5344CB8AC3E}">
        <p14:creationId xmlns:p14="http://schemas.microsoft.com/office/powerpoint/2010/main" val="2822065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10DF7-091C-4FE4-9809-843B911A57D0}"/>
              </a:ext>
            </a:extLst>
          </p:cNvPr>
          <p:cNvSpPr>
            <a:spLocks noGrp="1"/>
          </p:cNvSpPr>
          <p:nvPr>
            <p:ph type="title"/>
          </p:nvPr>
        </p:nvSpPr>
        <p:spPr/>
        <p:txBody>
          <a:bodyPr/>
          <a:lstStyle/>
          <a:p>
            <a:r>
              <a:rPr lang="en-US" dirty="0"/>
              <a:t>Ice breaker</a:t>
            </a:r>
          </a:p>
        </p:txBody>
      </p:sp>
      <p:sp>
        <p:nvSpPr>
          <p:cNvPr id="3" name="Content Placeholder 2">
            <a:extLst>
              <a:ext uri="{FF2B5EF4-FFF2-40B4-BE49-F238E27FC236}">
                <a16:creationId xmlns:a16="http://schemas.microsoft.com/office/drawing/2014/main" id="{C04AC947-5862-A05B-8B5A-A8C324B5F941}"/>
              </a:ext>
            </a:extLst>
          </p:cNvPr>
          <p:cNvSpPr>
            <a:spLocks noGrp="1"/>
          </p:cNvSpPr>
          <p:nvPr>
            <p:ph idx="1"/>
          </p:nvPr>
        </p:nvSpPr>
        <p:spPr>
          <a:xfrm>
            <a:off x="838200" y="1607040"/>
            <a:ext cx="8775819" cy="3931611"/>
          </a:xfrm>
        </p:spPr>
        <p:txBody>
          <a:bodyPr/>
          <a:lstStyle/>
          <a:p>
            <a:pPr marL="457200" indent="-457200">
              <a:lnSpc>
                <a:spcPct val="100000"/>
              </a:lnSpc>
              <a:buFont typeface="Arial" panose="020B0604020202020204" pitchFamily="34" charset="0"/>
              <a:buChar char="•"/>
            </a:pPr>
            <a:r>
              <a:rPr lang="en-US" dirty="0">
                <a:latin typeface="Helvetica"/>
                <a:cs typeface="Helvetica"/>
              </a:rPr>
              <a:t>What curriculum trends are you seeing in 2025?</a:t>
            </a:r>
          </a:p>
          <a:p>
            <a:pPr marL="457200" indent="-457200">
              <a:lnSpc>
                <a:spcPct val="100000"/>
              </a:lnSpc>
              <a:buFont typeface="Arial" panose="020B0604020202020204" pitchFamily="34" charset="0"/>
              <a:buChar char="•"/>
            </a:pPr>
            <a:r>
              <a:rPr lang="en-US" dirty="0">
                <a:latin typeface="Helvetica"/>
                <a:cs typeface="Helvetica"/>
              </a:rPr>
              <a:t>Are you seeing an improvement in accessibility in digital materials? </a:t>
            </a:r>
            <a:endParaRPr lang="en-US" dirty="0"/>
          </a:p>
        </p:txBody>
      </p:sp>
    </p:spTree>
    <p:extLst>
      <p:ext uri="{BB962C8B-B14F-4D97-AF65-F5344CB8AC3E}">
        <p14:creationId xmlns:p14="http://schemas.microsoft.com/office/powerpoint/2010/main" val="3321560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E9C0-6265-7E5D-09A7-46E0A0B3C2D0}"/>
              </a:ext>
            </a:extLst>
          </p:cNvPr>
          <p:cNvSpPr>
            <a:spLocks noGrp="1"/>
          </p:cNvSpPr>
          <p:nvPr>
            <p:ph type="title"/>
          </p:nvPr>
        </p:nvSpPr>
        <p:spPr/>
        <p:txBody>
          <a:bodyPr/>
          <a:lstStyle/>
          <a:p>
            <a:r>
              <a:rPr lang="en-US" dirty="0"/>
              <a:t>Accessibility and ADA Title II</a:t>
            </a:r>
          </a:p>
        </p:txBody>
      </p:sp>
      <p:sp>
        <p:nvSpPr>
          <p:cNvPr id="3" name="Content Placeholder 2">
            <a:extLst>
              <a:ext uri="{FF2B5EF4-FFF2-40B4-BE49-F238E27FC236}">
                <a16:creationId xmlns:a16="http://schemas.microsoft.com/office/drawing/2014/main" id="{9C695E5D-6DE5-2A29-9C42-EC5E844B611C}"/>
              </a:ext>
            </a:extLst>
          </p:cNvPr>
          <p:cNvSpPr>
            <a:spLocks noGrp="1"/>
          </p:cNvSpPr>
          <p:nvPr>
            <p:ph idx="1"/>
          </p:nvPr>
        </p:nvSpPr>
        <p:spPr>
          <a:xfrm>
            <a:off x="838199" y="1607040"/>
            <a:ext cx="10869539" cy="4246829"/>
          </a:xfrm>
        </p:spPr>
        <p:txBody>
          <a:bodyPr>
            <a:noAutofit/>
          </a:bodyPr>
          <a:lstStyle/>
          <a:p>
            <a:pPr marR="0" lvl="0" fontAlgn="base">
              <a:lnSpc>
                <a:spcPct val="100000"/>
              </a:lnSpc>
              <a:spcBef>
                <a:spcPts val="0"/>
              </a:spcBef>
              <a:spcAft>
                <a:spcPts val="1200"/>
              </a:spcAft>
            </a:pPr>
            <a:r>
              <a:rPr lang="en-US" sz="3200" dirty="0">
                <a:latin typeface="Aptos" panose="020B0004020202020204" pitchFamily="34" charset="0"/>
                <a:ea typeface="Times New Roman" panose="02020603050405020304" pitchFamily="18" charset="0"/>
              </a:rPr>
              <a:t>ADA Title II is a key policy change that will move accessibility of digital materials forward by requiring that apps, websites, online curriculum and platforms be WCAG 2.1 AA-compliant.</a:t>
            </a:r>
          </a:p>
          <a:p>
            <a:pPr marL="457200" lvl="0" indent="-457200" fontAlgn="base">
              <a:lnSpc>
                <a:spcPct val="100000"/>
              </a:lnSpc>
              <a:spcBef>
                <a:spcPts val="0"/>
              </a:spcBef>
              <a:spcAft>
                <a:spcPts val="1200"/>
              </a:spcAft>
              <a:buFont typeface="Arial" panose="020B0604020202020204" pitchFamily="34" charset="0"/>
              <a:buChar char="•"/>
            </a:pPr>
            <a:r>
              <a:rPr lang="en-US" sz="3200" dirty="0">
                <a:latin typeface="Aptos" panose="020B0004020202020204" pitchFamily="34" charset="0"/>
                <a:ea typeface="Times New Roman" panose="02020603050405020304" pitchFamily="18" charset="0"/>
              </a:rPr>
              <a:t>What TA and resources are available to support SEAs and LEAs in implementing the new requirements? </a:t>
            </a:r>
          </a:p>
          <a:p>
            <a:pPr marL="457200" lvl="0" indent="-457200" fontAlgn="base">
              <a:lnSpc>
                <a:spcPct val="100000"/>
              </a:lnSpc>
              <a:spcBef>
                <a:spcPts val="0"/>
              </a:spcBef>
              <a:spcAft>
                <a:spcPts val="1200"/>
              </a:spcAft>
              <a:buFont typeface="Arial" panose="020B0604020202020204" pitchFamily="34" charset="0"/>
              <a:buChar char="•"/>
            </a:pPr>
            <a:r>
              <a:rPr lang="en-US" sz="3200" dirty="0">
                <a:latin typeface="Aptos" panose="020B0004020202020204" pitchFamily="34" charset="0"/>
                <a:ea typeface="Times New Roman" panose="02020603050405020304" pitchFamily="18" charset="0"/>
              </a:rPr>
              <a:t>How is your company, organization, or state gearing up ADA Title II?</a:t>
            </a:r>
            <a:endParaRPr lang="en-US" sz="3200" kern="100" dirty="0">
              <a:latin typeface="Aptos Display"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86683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A13CC-6D9A-15F0-A85E-37BB3F9667A0}"/>
              </a:ext>
            </a:extLst>
          </p:cNvPr>
          <p:cNvSpPr>
            <a:spLocks noGrp="1"/>
          </p:cNvSpPr>
          <p:nvPr>
            <p:ph type="title"/>
          </p:nvPr>
        </p:nvSpPr>
        <p:spPr/>
        <p:txBody>
          <a:bodyPr>
            <a:noAutofit/>
          </a:bodyPr>
          <a:lstStyle/>
          <a:p>
            <a:r>
              <a:rPr lang="en-US" dirty="0"/>
              <a:t>Inaccessibility of freely available digital materials</a:t>
            </a:r>
          </a:p>
        </p:txBody>
      </p:sp>
      <p:sp>
        <p:nvSpPr>
          <p:cNvPr id="3" name="Content Placeholder 2">
            <a:extLst>
              <a:ext uri="{FF2B5EF4-FFF2-40B4-BE49-F238E27FC236}">
                <a16:creationId xmlns:a16="http://schemas.microsoft.com/office/drawing/2014/main" id="{2A03AFEA-BC17-CA29-7C3B-EA30D84148B2}"/>
              </a:ext>
            </a:extLst>
          </p:cNvPr>
          <p:cNvSpPr>
            <a:spLocks noGrp="1"/>
          </p:cNvSpPr>
          <p:nvPr>
            <p:ph idx="1"/>
          </p:nvPr>
        </p:nvSpPr>
        <p:spPr/>
        <p:txBody>
          <a:bodyPr/>
          <a:lstStyle/>
          <a:p>
            <a:pPr marL="457200" indent="-457200">
              <a:lnSpc>
                <a:spcPct val="100000"/>
              </a:lnSpc>
              <a:spcBef>
                <a:spcPts val="0"/>
              </a:spcBef>
              <a:buFont typeface="Arial" panose="020B0604020202020204" pitchFamily="34" charset="0"/>
              <a:buChar char="•"/>
            </a:pPr>
            <a:r>
              <a:rPr lang="en-US" sz="3200" kern="100" dirty="0">
                <a:latin typeface="Aptos Display" panose="020B0004020202020204" pitchFamily="34" charset="0"/>
                <a:ea typeface="Aptos" panose="020B0004020202020204" pitchFamily="34" charset="0"/>
                <a:cs typeface="Times New Roman" panose="02020603050405020304" pitchFamily="18" charset="0"/>
              </a:rPr>
              <a:t>Are there additional policy-based strategies for ensuring the accessibility of Open Educational Resources (OER), teacher-created materials, and other freely available digital resources a teacher might use in the classroom? </a:t>
            </a:r>
          </a:p>
        </p:txBody>
      </p:sp>
    </p:spTree>
    <p:extLst>
      <p:ext uri="{BB962C8B-B14F-4D97-AF65-F5344CB8AC3E}">
        <p14:creationId xmlns:p14="http://schemas.microsoft.com/office/powerpoint/2010/main" val="1940302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B609E-89A2-9886-801E-1A67B210C743}"/>
              </a:ext>
            </a:extLst>
          </p:cNvPr>
          <p:cNvSpPr>
            <a:spLocks noGrp="1"/>
          </p:cNvSpPr>
          <p:nvPr>
            <p:ph type="title"/>
          </p:nvPr>
        </p:nvSpPr>
        <p:spPr/>
        <p:txBody>
          <a:bodyPr/>
          <a:lstStyle/>
          <a:p>
            <a:r>
              <a:rPr lang="en-US" dirty="0"/>
              <a:t>Accessibility vs. usability</a:t>
            </a:r>
          </a:p>
        </p:txBody>
      </p:sp>
      <p:sp>
        <p:nvSpPr>
          <p:cNvPr id="3" name="Content Placeholder 2">
            <a:extLst>
              <a:ext uri="{FF2B5EF4-FFF2-40B4-BE49-F238E27FC236}">
                <a16:creationId xmlns:a16="http://schemas.microsoft.com/office/drawing/2014/main" id="{B9293DB2-A983-967B-B249-4404C8919812}"/>
              </a:ext>
            </a:extLst>
          </p:cNvPr>
          <p:cNvSpPr>
            <a:spLocks noGrp="1"/>
          </p:cNvSpPr>
          <p:nvPr>
            <p:ph idx="1"/>
          </p:nvPr>
        </p:nvSpPr>
        <p:spPr/>
        <p:txBody>
          <a:bodyPr/>
          <a:lstStyle/>
          <a:p>
            <a:pPr>
              <a:lnSpc>
                <a:spcPct val="100000"/>
              </a:lnSpc>
              <a:spcBef>
                <a:spcPts val="0"/>
              </a:spcBef>
              <a:spcAft>
                <a:spcPts val="1200"/>
              </a:spcAft>
            </a:pPr>
            <a:r>
              <a:rPr lang="en-US" sz="3200" dirty="0">
                <a:latin typeface="Aptos" panose="020B0004020202020204" pitchFamily="34" charset="0"/>
              </a:rPr>
              <a:t>Learning and using multiple digital platforms can be challenging for students, especially for younger learners.</a:t>
            </a:r>
            <a:endParaRPr lang="en-US" sz="1400" dirty="0">
              <a:latin typeface="Aptos" panose="020B0004020202020204" pitchFamily="34" charset="0"/>
            </a:endParaRPr>
          </a:p>
          <a:p>
            <a:pPr marL="457200" indent="-457200">
              <a:lnSpc>
                <a:spcPct val="100000"/>
              </a:lnSpc>
              <a:spcBef>
                <a:spcPts val="0"/>
              </a:spcBef>
              <a:spcAft>
                <a:spcPts val="1200"/>
              </a:spcAft>
              <a:buFont typeface="Arial" panose="020B0604020202020204" pitchFamily="34" charset="0"/>
              <a:buChar char="•"/>
            </a:pPr>
            <a:r>
              <a:rPr lang="en-US" sz="3200" kern="100" dirty="0">
                <a:latin typeface="Aptos" panose="020B0004020202020204" pitchFamily="34" charset="0"/>
                <a:ea typeface="Aptos" panose="020B0004020202020204" pitchFamily="34" charset="0"/>
                <a:cs typeface="Times New Roman" panose="02020603050405020304" pitchFamily="18" charset="0"/>
              </a:rPr>
              <a:t>How can we ensure platforms are usable as well as accessible?</a:t>
            </a:r>
            <a:endParaRPr lang="en-US" sz="1400" kern="100" dirty="0">
              <a:latin typeface="Aptos" panose="020B0004020202020204" pitchFamily="34" charset="0"/>
              <a:ea typeface="Aptos" panose="020B0004020202020204" pitchFamily="34" charset="0"/>
              <a:cs typeface="Times New Roman" panose="02020603050405020304" pitchFamily="18" charset="0"/>
            </a:endParaRPr>
          </a:p>
          <a:p>
            <a:pPr marL="457200" indent="-457200">
              <a:lnSpc>
                <a:spcPct val="100000"/>
              </a:lnSpc>
              <a:spcBef>
                <a:spcPts val="0"/>
              </a:spcBef>
              <a:spcAft>
                <a:spcPts val="1200"/>
              </a:spcAft>
              <a:buFont typeface="Arial" panose="020B0604020202020204" pitchFamily="34" charset="0"/>
              <a:buChar char="•"/>
            </a:pPr>
            <a:r>
              <a:rPr lang="en-US" sz="3200" kern="100" dirty="0">
                <a:latin typeface="Aptos" panose="020B0004020202020204" pitchFamily="34" charset="0"/>
                <a:ea typeface="Aptos" panose="020B0004020202020204" pitchFamily="34" charset="0"/>
                <a:cs typeface="Times New Roman" panose="02020603050405020304" pitchFamily="18" charset="0"/>
              </a:rPr>
              <a:t>What specific strategies can support younger learners? </a:t>
            </a:r>
          </a:p>
        </p:txBody>
      </p:sp>
    </p:spTree>
    <p:extLst>
      <p:ext uri="{BB962C8B-B14F-4D97-AF65-F5344CB8AC3E}">
        <p14:creationId xmlns:p14="http://schemas.microsoft.com/office/powerpoint/2010/main" val="1610668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82A0E-3138-06F0-04CC-9CB835686661}"/>
              </a:ext>
            </a:extLst>
          </p:cNvPr>
          <p:cNvSpPr>
            <a:spLocks noGrp="1"/>
          </p:cNvSpPr>
          <p:nvPr>
            <p:ph type="title"/>
          </p:nvPr>
        </p:nvSpPr>
        <p:spPr/>
        <p:txBody>
          <a:bodyPr/>
          <a:lstStyle/>
          <a:p>
            <a:r>
              <a:rPr lang="en-US" dirty="0"/>
              <a:t>New tech and formats</a:t>
            </a:r>
          </a:p>
        </p:txBody>
      </p:sp>
      <p:sp>
        <p:nvSpPr>
          <p:cNvPr id="3" name="Content Placeholder 2">
            <a:extLst>
              <a:ext uri="{FF2B5EF4-FFF2-40B4-BE49-F238E27FC236}">
                <a16:creationId xmlns:a16="http://schemas.microsoft.com/office/drawing/2014/main" id="{87775F96-6A16-EF7D-3D45-307FF3D8A526}"/>
              </a:ext>
            </a:extLst>
          </p:cNvPr>
          <p:cNvSpPr>
            <a:spLocks noGrp="1"/>
          </p:cNvSpPr>
          <p:nvPr>
            <p:ph idx="1"/>
          </p:nvPr>
        </p:nvSpPr>
        <p:spPr/>
        <p:txBody>
          <a:bodyPr/>
          <a:lstStyle/>
          <a:p>
            <a:pPr marL="457200" lvl="0" indent="-457200">
              <a:lnSpc>
                <a:spcPct val="100000"/>
              </a:lnSpc>
              <a:spcBef>
                <a:spcPts val="0"/>
              </a:spcBef>
              <a:spcAft>
                <a:spcPts val="1200"/>
              </a:spcAft>
              <a:buFont typeface="Arial" panose="020B0604020202020204" pitchFamily="34" charset="0"/>
              <a:buChar char="•"/>
            </a:pPr>
            <a:r>
              <a:rPr lang="en-US" sz="3200" kern="100" dirty="0">
                <a:latin typeface="Aptos Display" panose="020B0004020202020204" pitchFamily="34" charset="0"/>
                <a:ea typeface="Aptos" panose="020B0004020202020204" pitchFamily="34" charset="0"/>
                <a:cs typeface="Times New Roman" panose="02020603050405020304" pitchFamily="18" charset="0"/>
              </a:rPr>
              <a:t>What role will new and emerging tech play in supporting access to digital instructional materials?</a:t>
            </a:r>
          </a:p>
          <a:p>
            <a:pPr marL="457200" lvl="0" indent="-457200">
              <a:lnSpc>
                <a:spcPct val="100000"/>
              </a:lnSpc>
              <a:spcBef>
                <a:spcPts val="0"/>
              </a:spcBef>
              <a:spcAft>
                <a:spcPts val="1200"/>
              </a:spcAft>
              <a:buFont typeface="Arial" panose="020B0604020202020204" pitchFamily="34" charset="0"/>
              <a:buChar char="•"/>
            </a:pPr>
            <a:r>
              <a:rPr lang="en-US" sz="3200" kern="100" dirty="0">
                <a:latin typeface="Aptos Display" panose="020B0004020202020204" pitchFamily="34" charset="0"/>
                <a:ea typeface="Aptos" panose="020B0004020202020204" pitchFamily="34" charset="0"/>
                <a:cs typeface="Times New Roman" panose="02020603050405020304" pitchFamily="18" charset="0"/>
              </a:rPr>
              <a:t>Using APH as an example, what are some new products and apps that will move access forward for BLV students? </a:t>
            </a:r>
          </a:p>
        </p:txBody>
      </p:sp>
    </p:spTree>
    <p:extLst>
      <p:ext uri="{BB962C8B-B14F-4D97-AF65-F5344CB8AC3E}">
        <p14:creationId xmlns:p14="http://schemas.microsoft.com/office/powerpoint/2010/main" val="38538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4F92B-6FB2-EF7E-1AEF-00B5A67B1A26}"/>
              </a:ext>
            </a:extLst>
          </p:cNvPr>
          <p:cNvSpPr>
            <a:spLocks noGrp="1"/>
          </p:cNvSpPr>
          <p:nvPr>
            <p:ph type="title"/>
          </p:nvPr>
        </p:nvSpPr>
        <p:spPr/>
        <p:txBody>
          <a:bodyPr/>
          <a:lstStyle/>
          <a:p>
            <a:r>
              <a:rPr lang="en-US" dirty="0"/>
              <a:t>Materials in K-12</a:t>
            </a:r>
          </a:p>
        </p:txBody>
      </p:sp>
      <p:sp>
        <p:nvSpPr>
          <p:cNvPr id="3" name="Content Placeholder 2">
            <a:extLst>
              <a:ext uri="{FF2B5EF4-FFF2-40B4-BE49-F238E27FC236}">
                <a16:creationId xmlns:a16="http://schemas.microsoft.com/office/drawing/2014/main" id="{572B903D-E06F-A0A6-B247-3F4F0FA4BF36}"/>
              </a:ext>
            </a:extLst>
          </p:cNvPr>
          <p:cNvSpPr>
            <a:spLocks noGrp="1"/>
          </p:cNvSpPr>
          <p:nvPr>
            <p:ph idx="1"/>
          </p:nvPr>
        </p:nvSpPr>
        <p:spPr/>
        <p:txBody>
          <a:bodyPr/>
          <a:lstStyle/>
          <a:p>
            <a:pPr marL="457200" indent="-457200">
              <a:lnSpc>
                <a:spcPct val="100000"/>
              </a:lnSpc>
              <a:spcBef>
                <a:spcPts val="0"/>
              </a:spcBef>
              <a:spcAft>
                <a:spcPts val="1200"/>
              </a:spcAft>
              <a:buChar char="•"/>
            </a:pPr>
            <a:r>
              <a:rPr lang="en-US" dirty="0">
                <a:latin typeface="Helvetica"/>
                <a:cs typeface="Helvetica"/>
              </a:rPr>
              <a:t>Today’s classrooms rely on both print and digital resources. </a:t>
            </a:r>
            <a:endParaRPr lang="en-US" dirty="0">
              <a:cs typeface="Helvetica"/>
            </a:endParaRPr>
          </a:p>
          <a:p>
            <a:pPr marL="457200" indent="-457200">
              <a:lnSpc>
                <a:spcPct val="100000"/>
              </a:lnSpc>
              <a:spcBef>
                <a:spcPts val="0"/>
              </a:spcBef>
              <a:spcAft>
                <a:spcPts val="1200"/>
              </a:spcAft>
              <a:buChar char="•"/>
            </a:pPr>
            <a:r>
              <a:rPr lang="en-US" dirty="0">
                <a:latin typeface="Helvetica"/>
                <a:cs typeface="Helvetica"/>
              </a:rPr>
              <a:t>Teachers pull from a range of digital and print materials in their teaching. </a:t>
            </a:r>
            <a:endParaRPr lang="en-US" dirty="0">
              <a:cs typeface="Helvetica" pitchFamily="2" charset="0"/>
            </a:endParaRPr>
          </a:p>
          <a:p>
            <a:pPr marL="457200" indent="-457200">
              <a:lnSpc>
                <a:spcPct val="100000"/>
              </a:lnSpc>
              <a:spcBef>
                <a:spcPts val="0"/>
              </a:spcBef>
              <a:spcAft>
                <a:spcPts val="1200"/>
              </a:spcAft>
              <a:buChar char="•"/>
            </a:pPr>
            <a:r>
              <a:rPr lang="en-US" dirty="0">
                <a:latin typeface="Helvetica"/>
                <a:cs typeface="Helvetica"/>
              </a:rPr>
              <a:t>Multiple strategies are needed to ensure student access. </a:t>
            </a:r>
          </a:p>
        </p:txBody>
      </p:sp>
    </p:spTree>
    <p:extLst>
      <p:ext uri="{BB962C8B-B14F-4D97-AF65-F5344CB8AC3E}">
        <p14:creationId xmlns:p14="http://schemas.microsoft.com/office/powerpoint/2010/main" val="2990326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BCF67-9084-C1AE-1D06-414FE434CE1A}"/>
              </a:ext>
            </a:extLst>
          </p:cNvPr>
          <p:cNvSpPr>
            <a:spLocks noGrp="1"/>
          </p:cNvSpPr>
          <p:nvPr>
            <p:ph type="title"/>
          </p:nvPr>
        </p:nvSpPr>
        <p:spPr>
          <a:xfrm>
            <a:off x="838199" y="365125"/>
            <a:ext cx="11006271" cy="1044179"/>
          </a:xfrm>
        </p:spPr>
        <p:txBody>
          <a:bodyPr>
            <a:noAutofit/>
          </a:bodyPr>
          <a:lstStyle/>
          <a:p>
            <a:r>
              <a:rPr lang="en-US" dirty="0"/>
              <a:t>Lead time for remediating digital content</a:t>
            </a:r>
          </a:p>
        </p:txBody>
      </p:sp>
      <p:sp>
        <p:nvSpPr>
          <p:cNvPr id="3" name="Content Placeholder 2">
            <a:extLst>
              <a:ext uri="{FF2B5EF4-FFF2-40B4-BE49-F238E27FC236}">
                <a16:creationId xmlns:a16="http://schemas.microsoft.com/office/drawing/2014/main" id="{58D8BEA6-E944-BDD5-BFE6-D2D40001E072}"/>
              </a:ext>
            </a:extLst>
          </p:cNvPr>
          <p:cNvSpPr>
            <a:spLocks noGrp="1"/>
          </p:cNvSpPr>
          <p:nvPr>
            <p:ph idx="1"/>
          </p:nvPr>
        </p:nvSpPr>
        <p:spPr/>
        <p:txBody>
          <a:bodyPr/>
          <a:lstStyle/>
          <a:p>
            <a:pPr marL="457200" indent="-457200">
              <a:lnSpc>
                <a:spcPct val="100000"/>
              </a:lnSpc>
              <a:spcBef>
                <a:spcPts val="0"/>
              </a:spcBef>
              <a:spcAft>
                <a:spcPts val="1200"/>
              </a:spcAft>
              <a:buFont typeface="Arial" panose="020B0604020202020204" pitchFamily="34" charset="0"/>
              <a:buChar char="•"/>
            </a:pPr>
            <a:r>
              <a:rPr lang="en-US" sz="3200" dirty="0">
                <a:latin typeface="Aptos" panose="020B0004020202020204" pitchFamily="34" charset="0"/>
              </a:rPr>
              <a:t>Are there practices that can be incorporated into procurement to ensure adequate lead time to review/remediate digital materials?</a:t>
            </a:r>
          </a:p>
          <a:p>
            <a:pPr marL="457200" indent="-457200">
              <a:lnSpc>
                <a:spcPct val="100000"/>
              </a:lnSpc>
              <a:spcBef>
                <a:spcPts val="0"/>
              </a:spcBef>
              <a:spcAft>
                <a:spcPts val="1200"/>
              </a:spcAft>
              <a:buFont typeface="Arial" panose="020B0604020202020204" pitchFamily="34" charset="0"/>
              <a:buChar char="•"/>
            </a:pPr>
            <a:r>
              <a:rPr lang="en-US" sz="3200" dirty="0">
                <a:latin typeface="Aptos"/>
              </a:rPr>
              <a:t>How are SEAs, LEAs, and publishers vetting to ensure that platforms and content meet accessibility requirements?</a:t>
            </a:r>
          </a:p>
        </p:txBody>
      </p:sp>
    </p:spTree>
    <p:extLst>
      <p:ext uri="{BB962C8B-B14F-4D97-AF65-F5344CB8AC3E}">
        <p14:creationId xmlns:p14="http://schemas.microsoft.com/office/powerpoint/2010/main" val="2774662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8A142-6179-2237-6C27-98EBECD83BC7}"/>
              </a:ext>
            </a:extLst>
          </p:cNvPr>
          <p:cNvSpPr>
            <a:spLocks noGrp="1"/>
          </p:cNvSpPr>
          <p:nvPr>
            <p:ph type="title"/>
          </p:nvPr>
        </p:nvSpPr>
        <p:spPr>
          <a:xfrm>
            <a:off x="838200" y="365125"/>
            <a:ext cx="10515600" cy="1138935"/>
          </a:xfrm>
        </p:spPr>
        <p:txBody>
          <a:bodyPr>
            <a:noAutofit/>
          </a:bodyPr>
          <a:lstStyle/>
          <a:p>
            <a:r>
              <a:rPr lang="en-US" dirty="0"/>
              <a:t>Obtaining a digital file when braille or LP is required by a student</a:t>
            </a:r>
          </a:p>
        </p:txBody>
      </p:sp>
      <p:sp>
        <p:nvSpPr>
          <p:cNvPr id="3" name="Content Placeholder 2">
            <a:extLst>
              <a:ext uri="{FF2B5EF4-FFF2-40B4-BE49-F238E27FC236}">
                <a16:creationId xmlns:a16="http://schemas.microsoft.com/office/drawing/2014/main" id="{55C90E57-707C-8FAE-3A8C-4BFF1C6D74EC}"/>
              </a:ext>
            </a:extLst>
          </p:cNvPr>
          <p:cNvSpPr>
            <a:spLocks noGrp="1"/>
          </p:cNvSpPr>
          <p:nvPr>
            <p:ph idx="1"/>
          </p:nvPr>
        </p:nvSpPr>
        <p:spPr>
          <a:xfrm>
            <a:off x="838199" y="1820254"/>
            <a:ext cx="10843901" cy="3718397"/>
          </a:xfrm>
        </p:spPr>
        <p:txBody>
          <a:bodyPr/>
          <a:lstStyle/>
          <a:p>
            <a:pPr marL="457200" indent="-457200">
              <a:lnSpc>
                <a:spcPct val="100000"/>
              </a:lnSpc>
              <a:spcBef>
                <a:spcPts val="0"/>
              </a:spcBef>
              <a:spcAft>
                <a:spcPts val="1200"/>
              </a:spcAft>
              <a:buFont typeface="Arial" panose="020B0604020202020204" pitchFamily="34" charset="0"/>
              <a:buChar char="•"/>
            </a:pPr>
            <a:r>
              <a:rPr lang="en-US" kern="100" dirty="0">
                <a:latin typeface="Aptos" panose="020B0004020202020204" pitchFamily="34" charset="0"/>
                <a:ea typeface="Aptos" panose="020B0004020202020204" pitchFamily="34" charset="0"/>
                <a:cs typeface="Times New Roman" panose="02020603050405020304" pitchFamily="18" charset="0"/>
              </a:rPr>
              <a:t>What procurement-related strategies can help ensure a file will be available if braille or LP is required by a student, even if the digital content meets WCAG criteria? </a:t>
            </a:r>
            <a:endParaRPr lang="en-US" dirty="0">
              <a:latin typeface="Aptos" panose="020B0004020202020204" pitchFamily="34" charset="0"/>
            </a:endParaRPr>
          </a:p>
          <a:p>
            <a:pPr marL="457200" indent="-457200">
              <a:lnSpc>
                <a:spcPct val="100000"/>
              </a:lnSpc>
              <a:spcBef>
                <a:spcPts val="0"/>
              </a:spcBef>
              <a:spcAft>
                <a:spcPts val="1200"/>
              </a:spcAft>
              <a:buFont typeface="Arial" panose="020B0604020202020204" pitchFamily="34" charset="0"/>
              <a:buChar char="•"/>
            </a:pPr>
            <a:r>
              <a:rPr lang="en-US" dirty="0">
                <a:latin typeface="Aptos" panose="020B0004020202020204" pitchFamily="34" charset="0"/>
              </a:rPr>
              <a:t>How are publishers and agencies currently meeting this need?</a:t>
            </a:r>
          </a:p>
        </p:txBody>
      </p:sp>
    </p:spTree>
    <p:extLst>
      <p:ext uri="{BB962C8B-B14F-4D97-AF65-F5344CB8AC3E}">
        <p14:creationId xmlns:p14="http://schemas.microsoft.com/office/powerpoint/2010/main" val="479819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F9E25-E448-942A-4AB6-97FC0185F9A7}"/>
              </a:ext>
            </a:extLst>
          </p:cNvPr>
          <p:cNvSpPr>
            <a:spLocks noGrp="1"/>
          </p:cNvSpPr>
          <p:nvPr>
            <p:ph type="title"/>
          </p:nvPr>
        </p:nvSpPr>
        <p:spPr/>
        <p:txBody>
          <a:bodyPr/>
          <a:lstStyle/>
          <a:p>
            <a:r>
              <a:rPr lang="en-US" dirty="0"/>
              <a:t>Teacher-created content</a:t>
            </a:r>
          </a:p>
        </p:txBody>
      </p:sp>
      <p:sp>
        <p:nvSpPr>
          <p:cNvPr id="3" name="Content Placeholder 2">
            <a:extLst>
              <a:ext uri="{FF2B5EF4-FFF2-40B4-BE49-F238E27FC236}">
                <a16:creationId xmlns:a16="http://schemas.microsoft.com/office/drawing/2014/main" id="{AFABB68F-C5AB-5AB4-9A96-7F61940C938F}"/>
              </a:ext>
            </a:extLst>
          </p:cNvPr>
          <p:cNvSpPr>
            <a:spLocks noGrp="1"/>
          </p:cNvSpPr>
          <p:nvPr>
            <p:ph idx="1"/>
          </p:nvPr>
        </p:nvSpPr>
        <p:spPr/>
        <p:txBody>
          <a:bodyPr/>
          <a:lstStyle/>
          <a:p>
            <a:pPr marL="457200" lvl="0" indent="-457200" fontAlgn="base">
              <a:lnSpc>
                <a:spcPct val="100000"/>
              </a:lnSpc>
              <a:spcBef>
                <a:spcPts val="0"/>
              </a:spcBef>
              <a:spcAft>
                <a:spcPts val="1200"/>
              </a:spcAft>
              <a:buFont typeface="Arial" panose="020B0604020202020204" pitchFamily="34" charset="0"/>
              <a:buChar char="•"/>
            </a:pPr>
            <a:r>
              <a:rPr lang="en-US" sz="3200" dirty="0">
                <a:latin typeface="Aptos" panose="020B0004020202020204" pitchFamily="34" charset="0"/>
                <a:ea typeface="Times New Roman" panose="02020603050405020304" pitchFamily="18" charset="0"/>
              </a:rPr>
              <a:t>How can we promote production of accessible teacher-created material? </a:t>
            </a:r>
          </a:p>
          <a:p>
            <a:pPr marL="457200" lvl="0" indent="-457200" fontAlgn="base">
              <a:lnSpc>
                <a:spcPct val="100000"/>
              </a:lnSpc>
              <a:spcBef>
                <a:spcPts val="0"/>
              </a:spcBef>
              <a:spcAft>
                <a:spcPts val="1200"/>
              </a:spcAft>
              <a:buFont typeface="Arial" panose="020B0604020202020204" pitchFamily="34" charset="0"/>
              <a:buChar char="•"/>
            </a:pPr>
            <a:r>
              <a:rPr lang="en-US" sz="3200" dirty="0">
                <a:latin typeface="Aptos" panose="020B0004020202020204" pitchFamily="34" charset="0"/>
                <a:ea typeface="Times New Roman" panose="02020603050405020304" pitchFamily="18" charset="0"/>
              </a:rPr>
              <a:t>What strategies are successful in providing accessibility in “real-time” instruction when inaccessible tech is used in daily instruction? </a:t>
            </a:r>
          </a:p>
        </p:txBody>
      </p:sp>
    </p:spTree>
    <p:extLst>
      <p:ext uri="{BB962C8B-B14F-4D97-AF65-F5344CB8AC3E}">
        <p14:creationId xmlns:p14="http://schemas.microsoft.com/office/powerpoint/2010/main" val="700921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C428B-7DAD-0801-7CEF-04778A0A24A0}"/>
              </a:ext>
            </a:extLst>
          </p:cNvPr>
          <p:cNvSpPr>
            <a:spLocks noGrp="1"/>
          </p:cNvSpPr>
          <p:nvPr>
            <p:ph type="title"/>
          </p:nvPr>
        </p:nvSpPr>
        <p:spPr/>
        <p:txBody>
          <a:bodyPr/>
          <a:lstStyle/>
          <a:p>
            <a:r>
              <a:rPr lang="en-US" dirty="0"/>
              <a:t>Supporting students</a:t>
            </a:r>
          </a:p>
        </p:txBody>
      </p:sp>
      <p:sp>
        <p:nvSpPr>
          <p:cNvPr id="3" name="Content Placeholder 2">
            <a:extLst>
              <a:ext uri="{FF2B5EF4-FFF2-40B4-BE49-F238E27FC236}">
                <a16:creationId xmlns:a16="http://schemas.microsoft.com/office/drawing/2014/main" id="{1BE3C009-8C71-77D3-83CB-FCAD1296093C}"/>
              </a:ext>
            </a:extLst>
          </p:cNvPr>
          <p:cNvSpPr>
            <a:spLocks noGrp="1"/>
          </p:cNvSpPr>
          <p:nvPr>
            <p:ph idx="1"/>
          </p:nvPr>
        </p:nvSpPr>
        <p:spPr/>
        <p:txBody>
          <a:bodyPr/>
          <a:lstStyle/>
          <a:p>
            <a:pPr marL="457200" indent="-457200">
              <a:lnSpc>
                <a:spcPct val="100000"/>
              </a:lnSpc>
              <a:spcBef>
                <a:spcPts val="0"/>
              </a:spcBef>
              <a:spcAft>
                <a:spcPts val="1200"/>
              </a:spcAft>
              <a:buFont typeface="Arial" panose="020B0604020202020204" pitchFamily="34" charset="0"/>
              <a:buChar char="•"/>
            </a:pPr>
            <a:r>
              <a:rPr lang="en-US" dirty="0"/>
              <a:t>What recourse exists if materials are not accessible, and students are left to figure it out for themselves?</a:t>
            </a:r>
          </a:p>
          <a:p>
            <a:pPr marL="457200" indent="-457200">
              <a:lnSpc>
                <a:spcPct val="100000"/>
              </a:lnSpc>
              <a:spcBef>
                <a:spcPts val="0"/>
              </a:spcBef>
              <a:spcAft>
                <a:spcPts val="1200"/>
              </a:spcAft>
              <a:buFont typeface="Arial" panose="020B0604020202020204" pitchFamily="34" charset="0"/>
              <a:buChar char="•"/>
            </a:pPr>
            <a:r>
              <a:rPr lang="en-US" dirty="0"/>
              <a:t>How can general education teachers and support staff most effectively support students when districts or schools adopt platforms that are not fully accessible?</a:t>
            </a:r>
          </a:p>
        </p:txBody>
      </p:sp>
    </p:spTree>
    <p:extLst>
      <p:ext uri="{BB962C8B-B14F-4D97-AF65-F5344CB8AC3E}">
        <p14:creationId xmlns:p14="http://schemas.microsoft.com/office/powerpoint/2010/main" val="3424065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A3B98-E015-A0ED-A33E-62DCB665BA68}"/>
              </a:ext>
            </a:extLst>
          </p:cNvPr>
          <p:cNvSpPr>
            <a:spLocks noGrp="1"/>
          </p:cNvSpPr>
          <p:nvPr>
            <p:ph type="title"/>
          </p:nvPr>
        </p:nvSpPr>
        <p:spPr/>
        <p:txBody>
          <a:bodyPr/>
          <a:lstStyle/>
          <a:p>
            <a:r>
              <a:rPr lang="en-US" dirty="0"/>
              <a:t>Closing thoughts?</a:t>
            </a:r>
          </a:p>
        </p:txBody>
      </p:sp>
      <p:sp>
        <p:nvSpPr>
          <p:cNvPr id="3" name="Content Placeholder 2">
            <a:extLst>
              <a:ext uri="{FF2B5EF4-FFF2-40B4-BE49-F238E27FC236}">
                <a16:creationId xmlns:a16="http://schemas.microsoft.com/office/drawing/2014/main" id="{0EB7FC69-9ED0-CBCE-7EB9-21731CDAF52E}"/>
              </a:ext>
            </a:extLst>
          </p:cNvPr>
          <p:cNvSpPr>
            <a:spLocks noGrp="1"/>
          </p:cNvSpPr>
          <p:nvPr>
            <p:ph idx="1"/>
          </p:nvPr>
        </p:nvSpPr>
        <p:spPr/>
        <p:txBody>
          <a:bodyPr/>
          <a:lstStyle/>
          <a:p>
            <a:pPr marL="457200" indent="-457200">
              <a:lnSpc>
                <a:spcPct val="100000"/>
              </a:lnSpc>
              <a:buFont typeface="Arial" panose="020B0604020202020204" pitchFamily="34" charset="0"/>
              <a:buChar char="•"/>
            </a:pPr>
            <a:r>
              <a:rPr lang="en-US" dirty="0"/>
              <a:t>How can those of us here today help move things forward when it comes to the accessibility of digital materials?</a:t>
            </a:r>
          </a:p>
        </p:txBody>
      </p:sp>
    </p:spTree>
    <p:extLst>
      <p:ext uri="{BB962C8B-B14F-4D97-AF65-F5344CB8AC3E}">
        <p14:creationId xmlns:p14="http://schemas.microsoft.com/office/powerpoint/2010/main" val="2737571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821BB-2F43-554C-42E2-A4B80DC5E04F}"/>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2C68C38F-D5B7-A6D8-5C6A-CB1E3C1C42C4}"/>
              </a:ext>
            </a:extLst>
          </p:cNvPr>
          <p:cNvSpPr>
            <a:spLocks noGrp="1"/>
          </p:cNvSpPr>
          <p:nvPr>
            <p:ph idx="1"/>
          </p:nvPr>
        </p:nvSpPr>
        <p:spPr/>
        <p:txBody>
          <a:bodyPr/>
          <a:lstStyle/>
          <a:p>
            <a:pPr marL="457200" indent="-457200">
              <a:lnSpc>
                <a:spcPct val="100000"/>
              </a:lnSpc>
              <a:spcBef>
                <a:spcPts val="0"/>
              </a:spcBef>
              <a:spcAft>
                <a:spcPts val="1200"/>
              </a:spcAft>
              <a:buFont typeface="Arial" panose="020B0604020202020204" pitchFamily="34" charset="0"/>
              <a:buChar char="•"/>
            </a:pPr>
            <a:r>
              <a:rPr lang="en-US" dirty="0">
                <a:hlinkClick r:id="rId2"/>
              </a:rPr>
              <a:t>Mixed Marks for Classroom Resources: Educational Resources in U.S. K-12 Education, 2025</a:t>
            </a:r>
            <a:endParaRPr lang="en-US" dirty="0"/>
          </a:p>
          <a:p>
            <a:pPr marL="457200" indent="-457200">
              <a:lnSpc>
                <a:spcPct val="100000"/>
              </a:lnSpc>
              <a:spcBef>
                <a:spcPts val="0"/>
              </a:spcBef>
              <a:spcAft>
                <a:spcPts val="1200"/>
              </a:spcAft>
              <a:buFont typeface="Arial" panose="020B0604020202020204" pitchFamily="34" charset="0"/>
              <a:buChar char="•"/>
            </a:pPr>
            <a:r>
              <a:rPr lang="en-US" dirty="0">
                <a:hlinkClick r:id="rId3"/>
              </a:rPr>
              <a:t>Teachers’ Use of Instructional Materials from 2019–2024: Trends from the American Instructional Resources Survey</a:t>
            </a:r>
            <a:endParaRPr lang="en-US" dirty="0"/>
          </a:p>
        </p:txBody>
      </p:sp>
    </p:spTree>
    <p:extLst>
      <p:ext uri="{BB962C8B-B14F-4D97-AF65-F5344CB8AC3E}">
        <p14:creationId xmlns:p14="http://schemas.microsoft.com/office/powerpoint/2010/main" val="2376641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4E67-73A2-5E1C-244D-2FFB614A13AC}"/>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1841900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EF4C7-D050-FB4E-A1F8-61B5BCAF7D11}"/>
              </a:ext>
            </a:extLst>
          </p:cNvPr>
          <p:cNvSpPr>
            <a:spLocks noGrp="1"/>
          </p:cNvSpPr>
          <p:nvPr>
            <p:ph type="title"/>
          </p:nvPr>
        </p:nvSpPr>
        <p:spPr/>
        <p:txBody>
          <a:bodyPr/>
          <a:lstStyle/>
          <a:p>
            <a:r>
              <a:rPr lang="en-US" dirty="0"/>
              <a:t>Use of a core textbook</a:t>
            </a:r>
          </a:p>
        </p:txBody>
      </p:sp>
      <p:sp>
        <p:nvSpPr>
          <p:cNvPr id="4" name="Content Placeholder 3">
            <a:extLst>
              <a:ext uri="{FF2B5EF4-FFF2-40B4-BE49-F238E27FC236}">
                <a16:creationId xmlns:a16="http://schemas.microsoft.com/office/drawing/2014/main" id="{2785293C-EA6A-9778-68B9-5F99ED19AAA8}"/>
              </a:ext>
            </a:extLst>
          </p:cNvPr>
          <p:cNvSpPr>
            <a:spLocks noGrp="1"/>
          </p:cNvSpPr>
          <p:nvPr>
            <p:ph idx="13"/>
          </p:nvPr>
        </p:nvSpPr>
        <p:spPr>
          <a:xfrm>
            <a:off x="937847" y="1409304"/>
            <a:ext cx="10426840" cy="491391"/>
          </a:xfrm>
        </p:spPr>
        <p:txBody>
          <a:bodyPr>
            <a:normAutofit lnSpcReduction="10000"/>
          </a:bodyPr>
          <a:lstStyle/>
          <a:p>
            <a:pPr marL="457200" indent="-457200">
              <a:buFont typeface="Arial" panose="020B0604020202020204" pitchFamily="34" charset="0"/>
              <a:buChar char="•"/>
            </a:pPr>
            <a:r>
              <a:rPr lang="en-US" dirty="0"/>
              <a:t>81% of teachers surveyed in 2025 required a textbook.</a:t>
            </a:r>
          </a:p>
        </p:txBody>
      </p:sp>
      <p:pic>
        <p:nvPicPr>
          <p:cNvPr id="5" name="Content Placeholder 4" descr="Circular graphic showing that 81% of teachers require a textbook">
            <a:extLst>
              <a:ext uri="{FF2B5EF4-FFF2-40B4-BE49-F238E27FC236}">
                <a16:creationId xmlns:a16="http://schemas.microsoft.com/office/drawing/2014/main" id="{15E733F9-F836-7106-4A72-41A193095DA6}"/>
              </a:ext>
            </a:extLst>
          </p:cNvPr>
          <p:cNvPicPr>
            <a:picLocks noGrp="1" noChangeAspect="1"/>
          </p:cNvPicPr>
          <p:nvPr>
            <p:ph idx="1"/>
          </p:nvPr>
        </p:nvPicPr>
        <p:blipFill>
          <a:blip r:embed="rId2"/>
          <a:stretch>
            <a:fillRect/>
          </a:stretch>
        </p:blipFill>
        <p:spPr>
          <a:xfrm>
            <a:off x="2728546" y="2188624"/>
            <a:ext cx="6734908" cy="3796804"/>
          </a:xfrm>
          <a:prstGeom prst="rect">
            <a:avLst/>
          </a:prstGeom>
        </p:spPr>
      </p:pic>
    </p:spTree>
    <p:extLst>
      <p:ext uri="{BB962C8B-B14F-4D97-AF65-F5344CB8AC3E}">
        <p14:creationId xmlns:p14="http://schemas.microsoft.com/office/powerpoint/2010/main" val="2281394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1D28B-8CC1-219A-8DD7-9CBEFC8989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15F577-0990-B5D9-1C5D-B961EA96287C}"/>
              </a:ext>
            </a:extLst>
          </p:cNvPr>
          <p:cNvSpPr>
            <a:spLocks noGrp="1"/>
          </p:cNvSpPr>
          <p:nvPr>
            <p:ph type="title"/>
          </p:nvPr>
        </p:nvSpPr>
        <p:spPr/>
        <p:txBody>
          <a:bodyPr/>
          <a:lstStyle/>
          <a:p>
            <a:r>
              <a:rPr lang="en-US" dirty="0"/>
              <a:t>Textbook format</a:t>
            </a:r>
          </a:p>
        </p:txBody>
      </p:sp>
      <p:sp>
        <p:nvSpPr>
          <p:cNvPr id="4" name="Content Placeholder 3">
            <a:extLst>
              <a:ext uri="{FF2B5EF4-FFF2-40B4-BE49-F238E27FC236}">
                <a16:creationId xmlns:a16="http://schemas.microsoft.com/office/drawing/2014/main" id="{04FE5EFC-4511-D12D-D83A-E4BE5BC152B1}"/>
              </a:ext>
            </a:extLst>
          </p:cNvPr>
          <p:cNvSpPr>
            <a:spLocks noGrp="1"/>
          </p:cNvSpPr>
          <p:nvPr>
            <p:ph idx="13"/>
          </p:nvPr>
        </p:nvSpPr>
        <p:spPr>
          <a:xfrm>
            <a:off x="937847" y="1346900"/>
            <a:ext cx="10426840" cy="904128"/>
          </a:xfrm>
        </p:spPr>
        <p:txBody>
          <a:bodyPr>
            <a:noAutofit/>
          </a:bodyPr>
          <a:lstStyle/>
          <a:p>
            <a:pPr marL="457200" indent="-457200">
              <a:buFont typeface="Arial" panose="020B0604020202020204" pitchFamily="34" charset="0"/>
              <a:buChar char="•"/>
            </a:pPr>
            <a:r>
              <a:rPr lang="en-US" dirty="0"/>
              <a:t>60% of teachers used both digital and print for the core textbook in the classroom.</a:t>
            </a:r>
          </a:p>
        </p:txBody>
      </p:sp>
      <p:pic>
        <p:nvPicPr>
          <p:cNvPr id="11" name="Content Placeholder 10" descr="Circular graphic showing that 20% of teachers use only the digital textbook, 20% use only the print, while 60% use both formats">
            <a:extLst>
              <a:ext uri="{FF2B5EF4-FFF2-40B4-BE49-F238E27FC236}">
                <a16:creationId xmlns:a16="http://schemas.microsoft.com/office/drawing/2014/main" id="{9F1D9B2F-FC7F-FA2C-D0E3-A39D35C3AD3A}"/>
              </a:ext>
            </a:extLst>
          </p:cNvPr>
          <p:cNvPicPr>
            <a:picLocks noGrp="1" noChangeAspect="1"/>
          </p:cNvPicPr>
          <p:nvPr>
            <p:ph idx="1"/>
          </p:nvPr>
        </p:nvPicPr>
        <p:blipFill>
          <a:blip r:embed="rId2"/>
          <a:stretch>
            <a:fillRect/>
          </a:stretch>
        </p:blipFill>
        <p:spPr>
          <a:xfrm>
            <a:off x="3132992" y="2251028"/>
            <a:ext cx="5926015" cy="3597260"/>
          </a:xfrm>
          <a:prstGeom prst="rect">
            <a:avLst/>
          </a:prstGeom>
        </p:spPr>
      </p:pic>
    </p:spTree>
    <p:extLst>
      <p:ext uri="{BB962C8B-B14F-4D97-AF65-F5344CB8AC3E}">
        <p14:creationId xmlns:p14="http://schemas.microsoft.com/office/powerpoint/2010/main" val="2397100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73FD1-0B1F-FCE6-059E-AE08C9D94DCF}"/>
              </a:ext>
            </a:extLst>
          </p:cNvPr>
          <p:cNvSpPr>
            <a:spLocks noGrp="1"/>
          </p:cNvSpPr>
          <p:nvPr>
            <p:ph type="title"/>
          </p:nvPr>
        </p:nvSpPr>
        <p:spPr/>
        <p:txBody>
          <a:bodyPr/>
          <a:lstStyle/>
          <a:p>
            <a:r>
              <a:rPr lang="en-US" dirty="0"/>
              <a:t>Today’s teachers are “cobblers”</a:t>
            </a:r>
          </a:p>
        </p:txBody>
      </p:sp>
      <p:sp>
        <p:nvSpPr>
          <p:cNvPr id="3" name="Content Placeholder 2">
            <a:extLst>
              <a:ext uri="{FF2B5EF4-FFF2-40B4-BE49-F238E27FC236}">
                <a16:creationId xmlns:a16="http://schemas.microsoft.com/office/drawing/2014/main" id="{C9549497-3218-FB86-9F8D-DBD3F67AB4AF}"/>
              </a:ext>
            </a:extLst>
          </p:cNvPr>
          <p:cNvSpPr>
            <a:spLocks noGrp="1"/>
          </p:cNvSpPr>
          <p:nvPr>
            <p:ph idx="1"/>
          </p:nvPr>
        </p:nvSpPr>
        <p:spPr/>
        <p:txBody>
          <a:bodyPr>
            <a:normAutofit/>
          </a:bodyPr>
          <a:lstStyle/>
          <a:p>
            <a:pPr marL="457200" indent="-457200">
              <a:lnSpc>
                <a:spcPct val="100000"/>
              </a:lnSpc>
              <a:spcBef>
                <a:spcPts val="0"/>
              </a:spcBef>
              <a:spcAft>
                <a:spcPts val="1200"/>
              </a:spcAft>
              <a:buFont typeface="Arial" panose="020B0604020202020204" pitchFamily="34" charset="0"/>
              <a:buChar char="•"/>
            </a:pPr>
            <a:r>
              <a:rPr lang="en-US" dirty="0"/>
              <a:t>Most teachers mix and match materials to teach their classes.</a:t>
            </a:r>
          </a:p>
          <a:p>
            <a:pPr marL="457200" indent="-457200">
              <a:lnSpc>
                <a:spcPct val="100000"/>
              </a:lnSpc>
              <a:spcBef>
                <a:spcPts val="0"/>
              </a:spcBef>
              <a:spcAft>
                <a:spcPts val="1200"/>
              </a:spcAft>
              <a:buFont typeface="Arial" panose="020B0604020202020204" pitchFamily="34" charset="0"/>
              <a:buChar char="•"/>
            </a:pPr>
            <a:r>
              <a:rPr lang="en-US" dirty="0"/>
              <a:t>Nearly one-half of teachers reported using curriculum material that they created themselves.</a:t>
            </a:r>
          </a:p>
        </p:txBody>
      </p:sp>
    </p:spTree>
    <p:extLst>
      <p:ext uri="{BB962C8B-B14F-4D97-AF65-F5344CB8AC3E}">
        <p14:creationId xmlns:p14="http://schemas.microsoft.com/office/powerpoint/2010/main" val="222597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B50E-DA2C-EEBF-AFF3-87665720C656}"/>
              </a:ext>
            </a:extLst>
          </p:cNvPr>
          <p:cNvSpPr>
            <a:spLocks noGrp="1"/>
          </p:cNvSpPr>
          <p:nvPr>
            <p:ph type="title"/>
          </p:nvPr>
        </p:nvSpPr>
        <p:spPr/>
        <p:txBody>
          <a:bodyPr>
            <a:normAutofit fontScale="90000"/>
          </a:bodyPr>
          <a:lstStyle/>
          <a:p>
            <a:r>
              <a:rPr lang="en-US" dirty="0"/>
              <a:t>No such thing as a “typical classroom”</a:t>
            </a:r>
          </a:p>
        </p:txBody>
      </p:sp>
      <p:sp>
        <p:nvSpPr>
          <p:cNvPr id="3" name="Content Placeholder 2">
            <a:extLst>
              <a:ext uri="{FF2B5EF4-FFF2-40B4-BE49-F238E27FC236}">
                <a16:creationId xmlns:a16="http://schemas.microsoft.com/office/drawing/2014/main" id="{BFABF286-185F-BA4E-4376-02130AC58DF9}"/>
              </a:ext>
            </a:extLst>
          </p:cNvPr>
          <p:cNvSpPr>
            <a:spLocks noGrp="1"/>
          </p:cNvSpPr>
          <p:nvPr>
            <p:ph idx="1"/>
          </p:nvPr>
        </p:nvSpPr>
        <p:spPr/>
        <p:txBody>
          <a:bodyPr/>
          <a:lstStyle/>
          <a:p>
            <a:r>
              <a:rPr lang="en-US" dirty="0"/>
              <a:t>“There is no typical classroom when it comes to material formats and the adoption of digital tools, even if the content may be similar.” </a:t>
            </a:r>
          </a:p>
          <a:p>
            <a:endParaRPr lang="en-US" dirty="0"/>
          </a:p>
          <a:p>
            <a:r>
              <a:rPr lang="en-US" dirty="0"/>
              <a:t>Digital materials used by teachers include a range of materials that may or may not be obtained through a procurement process.</a:t>
            </a:r>
          </a:p>
        </p:txBody>
      </p:sp>
    </p:spTree>
    <p:extLst>
      <p:ext uri="{BB962C8B-B14F-4D97-AF65-F5344CB8AC3E}">
        <p14:creationId xmlns:p14="http://schemas.microsoft.com/office/powerpoint/2010/main" val="1101207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FA6FC-F447-626E-E2CD-EBFE4B12E4E0}"/>
              </a:ext>
            </a:extLst>
          </p:cNvPr>
          <p:cNvSpPr>
            <a:spLocks noGrp="1"/>
          </p:cNvSpPr>
          <p:nvPr>
            <p:ph type="title"/>
          </p:nvPr>
        </p:nvSpPr>
        <p:spPr/>
        <p:txBody>
          <a:bodyPr/>
          <a:lstStyle/>
          <a:p>
            <a:r>
              <a:rPr lang="en-US" dirty="0"/>
              <a:t>Digital materials and the NIMAC</a:t>
            </a:r>
          </a:p>
        </p:txBody>
      </p:sp>
      <p:sp>
        <p:nvSpPr>
          <p:cNvPr id="3" name="Content Placeholder 2">
            <a:extLst>
              <a:ext uri="{FF2B5EF4-FFF2-40B4-BE49-F238E27FC236}">
                <a16:creationId xmlns:a16="http://schemas.microsoft.com/office/drawing/2014/main" id="{2B0B4575-CBEB-2A33-5C8E-20BF89F737C6}"/>
              </a:ext>
            </a:extLst>
          </p:cNvPr>
          <p:cNvSpPr>
            <a:spLocks noGrp="1"/>
          </p:cNvSpPr>
          <p:nvPr>
            <p:ph idx="1"/>
          </p:nvPr>
        </p:nvSpPr>
        <p:spPr/>
        <p:txBody>
          <a:bodyPr/>
          <a:lstStyle/>
          <a:p>
            <a:pPr marL="457200" indent="-457200">
              <a:lnSpc>
                <a:spcPct val="100000"/>
              </a:lnSpc>
              <a:spcBef>
                <a:spcPts val="0"/>
              </a:spcBef>
              <a:spcAft>
                <a:spcPts val="1200"/>
              </a:spcAft>
              <a:buFont typeface="Arial" panose="020B0604020202020204" pitchFamily="34" charset="0"/>
              <a:buChar char="•"/>
            </a:pPr>
            <a:r>
              <a:rPr lang="en-US" dirty="0"/>
              <a:t>NIMAC was given the green light by the Department to accept NIMAS for some digital materials in May of 2020.</a:t>
            </a:r>
            <a:endParaRPr lang="en-US" sz="1200" dirty="0"/>
          </a:p>
          <a:p>
            <a:pPr marL="457200" indent="-457200">
              <a:lnSpc>
                <a:spcPct val="100000"/>
              </a:lnSpc>
              <a:spcBef>
                <a:spcPts val="0"/>
              </a:spcBef>
              <a:spcAft>
                <a:spcPts val="1200"/>
              </a:spcAft>
              <a:buFont typeface="Arial" panose="020B0604020202020204" pitchFamily="34" charset="0"/>
              <a:buChar char="•"/>
            </a:pPr>
            <a:r>
              <a:rPr lang="en-US" dirty="0"/>
              <a:t>Digital materials meeting WCAG 2.0 AA are exempt.</a:t>
            </a:r>
          </a:p>
        </p:txBody>
      </p:sp>
    </p:spTree>
    <p:extLst>
      <p:ext uri="{BB962C8B-B14F-4D97-AF65-F5344CB8AC3E}">
        <p14:creationId xmlns:p14="http://schemas.microsoft.com/office/powerpoint/2010/main" val="576346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FB51-1A76-7093-69CC-FD6F3AA1A87E}"/>
              </a:ext>
            </a:extLst>
          </p:cNvPr>
          <p:cNvSpPr>
            <a:spLocks noGrp="1"/>
          </p:cNvSpPr>
          <p:nvPr>
            <p:ph type="title"/>
          </p:nvPr>
        </p:nvSpPr>
        <p:spPr/>
        <p:txBody>
          <a:bodyPr/>
          <a:lstStyle/>
          <a:p>
            <a:r>
              <a:rPr lang="en-US" dirty="0"/>
              <a:t>Digital materials in the NIMAC</a:t>
            </a:r>
          </a:p>
        </p:txBody>
      </p:sp>
      <p:sp>
        <p:nvSpPr>
          <p:cNvPr id="3" name="Content Placeholder 2">
            <a:extLst>
              <a:ext uri="{FF2B5EF4-FFF2-40B4-BE49-F238E27FC236}">
                <a16:creationId xmlns:a16="http://schemas.microsoft.com/office/drawing/2014/main" id="{EDD3099D-DCF0-03B4-BA8A-2CBD6BABAB2D}"/>
              </a:ext>
            </a:extLst>
          </p:cNvPr>
          <p:cNvSpPr>
            <a:spLocks noGrp="1"/>
          </p:cNvSpPr>
          <p:nvPr>
            <p:ph idx="1"/>
          </p:nvPr>
        </p:nvSpPr>
        <p:spPr/>
        <p:txBody>
          <a:bodyPr/>
          <a:lstStyle/>
          <a:p>
            <a:pPr marL="457200" indent="-457200">
              <a:lnSpc>
                <a:spcPct val="100000"/>
              </a:lnSpc>
              <a:spcBef>
                <a:spcPts val="0"/>
              </a:spcBef>
              <a:spcAft>
                <a:spcPts val="1200"/>
              </a:spcAft>
              <a:buFont typeface="Arial" panose="020B0604020202020204" pitchFamily="34" charset="0"/>
              <a:buChar char="•"/>
            </a:pPr>
            <a:r>
              <a:rPr lang="en-US" dirty="0"/>
              <a:t>File submissions for digital materials have been light. (Currently, 253 out of 84,759 files.)</a:t>
            </a:r>
            <a:endParaRPr lang="en-US" sz="1200" dirty="0"/>
          </a:p>
          <a:p>
            <a:pPr marL="457200" indent="-457200">
              <a:lnSpc>
                <a:spcPct val="100000"/>
              </a:lnSpc>
              <a:spcBef>
                <a:spcPts val="0"/>
              </a:spcBef>
              <a:spcAft>
                <a:spcPts val="1200"/>
              </a:spcAft>
              <a:buFont typeface="Arial" panose="020B0604020202020204" pitchFamily="34" charset="0"/>
              <a:buChar char="•"/>
            </a:pPr>
            <a:r>
              <a:rPr lang="en-US" dirty="0">
                <a:latin typeface="Helvetica"/>
                <a:cs typeface="Helvetica"/>
              </a:rPr>
              <a:t>Total file submissions to the NIMAC – and downloads – are </a:t>
            </a:r>
            <a:r>
              <a:rPr lang="en-US" b="1" dirty="0">
                <a:latin typeface="Helvetica"/>
                <a:cs typeface="Helvetica"/>
              </a:rPr>
              <a:t>increasing</a:t>
            </a:r>
            <a:r>
              <a:rPr lang="en-US" dirty="0">
                <a:latin typeface="Helvetica"/>
                <a:cs typeface="Helvetica"/>
              </a:rPr>
              <a:t>. </a:t>
            </a:r>
          </a:p>
        </p:txBody>
      </p:sp>
    </p:spTree>
    <p:extLst>
      <p:ext uri="{BB962C8B-B14F-4D97-AF65-F5344CB8AC3E}">
        <p14:creationId xmlns:p14="http://schemas.microsoft.com/office/powerpoint/2010/main" val="3201970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EB088-0341-D1FE-9251-0A5AA0F0AD99}"/>
              </a:ext>
            </a:extLst>
          </p:cNvPr>
          <p:cNvSpPr>
            <a:spLocks noGrp="1"/>
          </p:cNvSpPr>
          <p:nvPr>
            <p:ph type="title"/>
          </p:nvPr>
        </p:nvSpPr>
        <p:spPr/>
        <p:txBody>
          <a:bodyPr/>
          <a:lstStyle/>
          <a:p>
            <a:r>
              <a:rPr lang="en-US" dirty="0"/>
              <a:t>NIMAC Inventory and Downloads</a:t>
            </a:r>
          </a:p>
        </p:txBody>
      </p:sp>
      <p:sp>
        <p:nvSpPr>
          <p:cNvPr id="3" name="Content Placeholder 2">
            <a:extLst>
              <a:ext uri="{FF2B5EF4-FFF2-40B4-BE49-F238E27FC236}">
                <a16:creationId xmlns:a16="http://schemas.microsoft.com/office/drawing/2014/main" id="{638FA06E-6511-3972-16E2-73B0F10D6D5F}"/>
              </a:ext>
            </a:extLst>
          </p:cNvPr>
          <p:cNvSpPr>
            <a:spLocks noGrp="1"/>
          </p:cNvSpPr>
          <p:nvPr>
            <p:ph idx="1"/>
          </p:nvPr>
        </p:nvSpPr>
        <p:spPr/>
        <p:txBody>
          <a:bodyPr/>
          <a:lstStyle/>
          <a:p>
            <a:pPr marL="457200" indent="-457200">
              <a:lnSpc>
                <a:spcPct val="100000"/>
              </a:lnSpc>
              <a:spcBef>
                <a:spcPts val="0"/>
              </a:spcBef>
              <a:spcAft>
                <a:spcPts val="1200"/>
              </a:spcAft>
              <a:buFont typeface="Arial" panose="020B0604020202020204" pitchFamily="34" charset="0"/>
              <a:buChar char="•"/>
            </a:pPr>
            <a:r>
              <a:rPr lang="en-US" dirty="0"/>
              <a:t>Inventory is up 67% this year relative to 2020, while last year was over double 2020 submissions.</a:t>
            </a:r>
          </a:p>
          <a:p>
            <a:pPr marL="457200" indent="-457200">
              <a:lnSpc>
                <a:spcPct val="100000"/>
              </a:lnSpc>
              <a:spcBef>
                <a:spcPts val="0"/>
              </a:spcBef>
              <a:spcAft>
                <a:spcPts val="1200"/>
              </a:spcAft>
              <a:buFont typeface="Arial" panose="020B0604020202020204" pitchFamily="34" charset="0"/>
              <a:buChar char="•"/>
            </a:pPr>
            <a:r>
              <a:rPr lang="en-US" dirty="0"/>
              <a:t>Downloads in the past 5 years also continue upward, with downloads this year being 41% higher than in 2020.</a:t>
            </a:r>
          </a:p>
        </p:txBody>
      </p:sp>
    </p:spTree>
    <p:extLst>
      <p:ext uri="{BB962C8B-B14F-4D97-AF65-F5344CB8AC3E}">
        <p14:creationId xmlns:p14="http://schemas.microsoft.com/office/powerpoint/2010/main" val="2261481292"/>
      </p:ext>
    </p:extLst>
  </p:cSld>
  <p:clrMapOvr>
    <a:masterClrMapping/>
  </p:clrMapOvr>
</p:sld>
</file>

<file path=ppt/theme/theme1.xml><?xml version="1.0" encoding="utf-8"?>
<a:theme xmlns:a="http://schemas.openxmlformats.org/drawingml/2006/main" name="Office Theme">
  <a:themeElements>
    <a:clrScheme name="APH">
      <a:dk1>
        <a:srgbClr val="000000"/>
      </a:dk1>
      <a:lt1>
        <a:srgbClr val="FFFFFF"/>
      </a:lt1>
      <a:dk2>
        <a:srgbClr val="5B6670"/>
      </a:dk2>
      <a:lt2>
        <a:srgbClr val="FFFFFF"/>
      </a:lt2>
      <a:accent1>
        <a:srgbClr val="E33E60"/>
      </a:accent1>
      <a:accent2>
        <a:srgbClr val="5CA0A7"/>
      </a:accent2>
      <a:accent3>
        <a:srgbClr val="FE9600"/>
      </a:accent3>
      <a:accent4>
        <a:srgbClr val="713F71"/>
      </a:accent4>
      <a:accent5>
        <a:srgbClr val="5B6670"/>
      </a:accent5>
      <a:accent6>
        <a:srgbClr val="E6365F"/>
      </a:accent6>
      <a:hlink>
        <a:srgbClr val="E92C5E"/>
      </a:hlink>
      <a:folHlink>
        <a:srgbClr val="57A1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2022-template - Copy.pptx" id="{BAC01CD9-183C-4D04-A439-3F7B93598B6C}" vid="{23435B55-B02A-4314-ABD2-3B254ECDE0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17DCC81D95E840A6B6D9A1B38F7345" ma:contentTypeVersion="18" ma:contentTypeDescription="Create a new document." ma:contentTypeScope="" ma:versionID="5805a5a3eae5053ba8bcc3f508ef1cd0">
  <xsd:schema xmlns:xsd="http://www.w3.org/2001/XMLSchema" xmlns:xs="http://www.w3.org/2001/XMLSchema" xmlns:p="http://schemas.microsoft.com/office/2006/metadata/properties" xmlns:ns2="db61c8e0-eab5-4c7c-adc7-4eb79cbd7f78" xmlns:ns3="cbb253ac-5ac1-4dc8-aaa4-ae36c491a202" targetNamespace="http://schemas.microsoft.com/office/2006/metadata/properties" ma:root="true" ma:fieldsID="6e65ef5d8fb5723de40385cb4c2bbcf9" ns2:_="" ns3:_="">
    <xsd:import namespace="db61c8e0-eab5-4c7c-adc7-4eb79cbd7f78"/>
    <xsd:import namespace="cbb253ac-5ac1-4dc8-aaa4-ae36c491a2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61c8e0-eab5-4c7c-adc7-4eb79cbd7f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ac181ec-6c34-4630-9754-a2a661e894c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b253ac-5ac1-4dc8-aaa4-ae36c491a20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bc23200-f7ea-49a8-a9ad-5a1160a82e76}" ma:internalName="TaxCatchAll" ma:showField="CatchAllData" ma:web="cbb253ac-5ac1-4dc8-aaa4-ae36c491a2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b61c8e0-eab5-4c7c-adc7-4eb79cbd7f78">
      <Terms xmlns="http://schemas.microsoft.com/office/infopath/2007/PartnerControls"/>
    </lcf76f155ced4ddcb4097134ff3c332f>
    <TaxCatchAll xmlns="cbb253ac-5ac1-4dc8-aaa4-ae36c491a20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D85306-2E95-4894-B714-2FA13780B5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61c8e0-eab5-4c7c-adc7-4eb79cbd7f78"/>
    <ds:schemaRef ds:uri="cbb253ac-5ac1-4dc8-aaa4-ae36c491a2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3AE086-89A7-43D0-90E6-34570BC4126A}">
  <ds:schemaRefs>
    <ds:schemaRef ds:uri="http://schemas.microsoft.com/office/2006/metadata/properties"/>
    <ds:schemaRef ds:uri="http://schemas.microsoft.com/office/infopath/2007/PartnerControls"/>
    <ds:schemaRef ds:uri="db61c8e0-eab5-4c7c-adc7-4eb79cbd7f78"/>
    <ds:schemaRef ds:uri="cbb253ac-5ac1-4dc8-aaa4-ae36c491a202"/>
  </ds:schemaRefs>
</ds:datastoreItem>
</file>

<file path=customXml/itemProps3.xml><?xml version="1.0" encoding="utf-8"?>
<ds:datastoreItem xmlns:ds="http://schemas.openxmlformats.org/officeDocument/2006/customXml" ds:itemID="{E5792D2B-1CD9-4FDE-8705-C5082D4DDF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5596</TotalTime>
  <Words>956</Words>
  <Application>Microsoft Macintosh PowerPoint</Application>
  <PresentationFormat>Widescreen</PresentationFormat>
  <Paragraphs>77</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APH Beta 2</vt:lpstr>
      <vt:lpstr>Aptos</vt:lpstr>
      <vt:lpstr>Aptos Display</vt:lpstr>
      <vt:lpstr>Arial</vt:lpstr>
      <vt:lpstr>Calibri</vt:lpstr>
      <vt:lpstr>Helvetica</vt:lpstr>
      <vt:lpstr>Wingdings</vt:lpstr>
      <vt:lpstr>Office Theme</vt:lpstr>
      <vt:lpstr>Breaking barriers in digital learning</vt:lpstr>
      <vt:lpstr>Materials in K-12</vt:lpstr>
      <vt:lpstr>Use of a core textbook</vt:lpstr>
      <vt:lpstr>Textbook format</vt:lpstr>
      <vt:lpstr>Today’s teachers are “cobblers”</vt:lpstr>
      <vt:lpstr>No such thing as a “typical classroom”</vt:lpstr>
      <vt:lpstr>Digital materials and the NIMAC</vt:lpstr>
      <vt:lpstr>Digital materials in the NIMAC</vt:lpstr>
      <vt:lpstr>NIMAC Inventory and Downloads</vt:lpstr>
      <vt:lpstr>Overarching accessibility strategies: instructional materials procurement</vt:lpstr>
      <vt:lpstr>Where are we today with accessibility of digital instructional materials?</vt:lpstr>
      <vt:lpstr>Digital Materials Accessibility Challenges: Key Themes</vt:lpstr>
      <vt:lpstr>A recent TVI quote</vt:lpstr>
      <vt:lpstr>Digital Accessibility: Solutions</vt:lpstr>
      <vt:lpstr>Ice breaker</vt:lpstr>
      <vt:lpstr>Accessibility and ADA Title II</vt:lpstr>
      <vt:lpstr>Inaccessibility of freely available digital materials</vt:lpstr>
      <vt:lpstr>Accessibility vs. usability</vt:lpstr>
      <vt:lpstr>New tech and formats</vt:lpstr>
      <vt:lpstr>Lead time for remediating digital content</vt:lpstr>
      <vt:lpstr>Obtaining a digital file when braille or LP is required by a student</vt:lpstr>
      <vt:lpstr>Teacher-created content</vt:lpstr>
      <vt:lpstr>Supporting students</vt:lpstr>
      <vt:lpstr>Closing thoughts?</vt:lpstr>
      <vt:lpstr>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D. Jones</dc:creator>
  <cp:lastModifiedBy>Stephanie Lancaster</cp:lastModifiedBy>
  <cp:revision>37</cp:revision>
  <dcterms:created xsi:type="dcterms:W3CDTF">2022-08-25T14:48:21Z</dcterms:created>
  <dcterms:modified xsi:type="dcterms:W3CDTF">2025-10-13T12:39:53Z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0x0101009117DCC81D95E840A6B6D9A1B38F7345</vt:lpwstr>
  </property>
</Properties>
</file>