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3"/>
  </p:notesMasterIdLst>
  <p:sldIdLst>
    <p:sldId id="256" r:id="rId5"/>
    <p:sldId id="441" r:id="rId6"/>
    <p:sldId id="439" r:id="rId7"/>
    <p:sldId id="257" r:id="rId8"/>
    <p:sldId id="704" r:id="rId9"/>
    <p:sldId id="803" r:id="rId10"/>
    <p:sldId id="444" r:id="rId11"/>
    <p:sldId id="1139" r:id="rId12"/>
    <p:sldId id="1140" r:id="rId13"/>
    <p:sldId id="450" r:id="rId14"/>
    <p:sldId id="1141" r:id="rId15"/>
    <p:sldId id="1143" r:id="rId16"/>
    <p:sldId id="1144" r:id="rId17"/>
    <p:sldId id="571" r:id="rId18"/>
    <p:sldId id="572" r:id="rId19"/>
    <p:sldId id="1146" r:id="rId20"/>
    <p:sldId id="807" r:id="rId21"/>
    <p:sldId id="287" r:id="rId22"/>
    <p:sldId id="305" r:id="rId23"/>
    <p:sldId id="279" r:id="rId24"/>
    <p:sldId id="306" r:id="rId25"/>
    <p:sldId id="281" r:id="rId26"/>
    <p:sldId id="308" r:id="rId27"/>
    <p:sldId id="282" r:id="rId28"/>
    <p:sldId id="283" r:id="rId29"/>
    <p:sldId id="811" r:id="rId30"/>
    <p:sldId id="1158" r:id="rId31"/>
    <p:sldId id="285" r:id="rId32"/>
    <p:sldId id="288" r:id="rId33"/>
    <p:sldId id="289" r:id="rId34"/>
    <p:sldId id="298" r:id="rId35"/>
    <p:sldId id="301" r:id="rId36"/>
    <p:sldId id="299" r:id="rId37"/>
    <p:sldId id="300" r:id="rId38"/>
    <p:sldId id="302" r:id="rId39"/>
    <p:sldId id="1159" r:id="rId40"/>
    <p:sldId id="813" r:id="rId41"/>
    <p:sldId id="812" r:id="rId42"/>
    <p:sldId id="1137" r:id="rId43"/>
    <p:sldId id="806" r:id="rId44"/>
    <p:sldId id="808" r:id="rId45"/>
    <p:sldId id="570" r:id="rId46"/>
    <p:sldId id="573" r:id="rId47"/>
    <p:sldId id="296" r:id="rId48"/>
    <p:sldId id="584" r:id="rId49"/>
    <p:sldId id="585" r:id="rId50"/>
    <p:sldId id="1147" r:id="rId51"/>
    <p:sldId id="577" r:id="rId52"/>
    <p:sldId id="294" r:id="rId53"/>
    <p:sldId id="586" r:id="rId54"/>
    <p:sldId id="587" r:id="rId55"/>
    <p:sldId id="275" r:id="rId56"/>
    <p:sldId id="295" r:id="rId57"/>
    <p:sldId id="1149" r:id="rId58"/>
    <p:sldId id="1148" r:id="rId59"/>
    <p:sldId id="801" r:id="rId60"/>
    <p:sldId id="273" r:id="rId61"/>
    <p:sldId id="274" r:id="rId62"/>
    <p:sldId id="326" r:id="rId63"/>
    <p:sldId id="810" r:id="rId64"/>
    <p:sldId id="271" r:id="rId65"/>
    <p:sldId id="612" r:id="rId66"/>
    <p:sldId id="613" r:id="rId67"/>
    <p:sldId id="316" r:id="rId68"/>
    <p:sldId id="267" r:id="rId69"/>
    <p:sldId id="614" r:id="rId70"/>
    <p:sldId id="615" r:id="rId71"/>
    <p:sldId id="272" r:id="rId72"/>
    <p:sldId id="617" r:id="rId73"/>
    <p:sldId id="618" r:id="rId74"/>
    <p:sldId id="619" r:id="rId75"/>
    <p:sldId id="620" r:id="rId76"/>
    <p:sldId id="621" r:id="rId77"/>
    <p:sldId id="622" r:id="rId78"/>
    <p:sldId id="1160" r:id="rId79"/>
    <p:sldId id="311" r:id="rId80"/>
    <p:sldId id="312" r:id="rId81"/>
    <p:sldId id="313" r:id="rId82"/>
    <p:sldId id="314" r:id="rId83"/>
    <p:sldId id="1161" r:id="rId84"/>
    <p:sldId id="1151" r:id="rId85"/>
    <p:sldId id="1150" r:id="rId86"/>
    <p:sldId id="1138" r:id="rId87"/>
    <p:sldId id="805" r:id="rId88"/>
    <p:sldId id="809" r:id="rId89"/>
    <p:sldId id="606" r:id="rId90"/>
    <p:sldId id="666" r:id="rId91"/>
    <p:sldId id="589" r:id="rId92"/>
    <p:sldId id="588" r:id="rId93"/>
    <p:sldId id="597" r:id="rId94"/>
    <p:sldId id="598" r:id="rId95"/>
    <p:sldId id="599" r:id="rId96"/>
    <p:sldId id="627" r:id="rId97"/>
    <p:sldId id="628" r:id="rId98"/>
    <p:sldId id="280" r:id="rId99"/>
    <p:sldId id="629" r:id="rId100"/>
    <p:sldId id="630" r:id="rId101"/>
    <p:sldId id="631" r:id="rId102"/>
    <p:sldId id="591" r:id="rId103"/>
    <p:sldId id="338" r:id="rId104"/>
    <p:sldId id="293" r:id="rId105"/>
    <p:sldId id="1154" r:id="rId106"/>
    <p:sldId id="284" r:id="rId107"/>
    <p:sldId id="632" r:id="rId108"/>
    <p:sldId id="633" r:id="rId109"/>
    <p:sldId id="634" r:id="rId110"/>
    <p:sldId id="635" r:id="rId111"/>
    <p:sldId id="636" r:id="rId112"/>
    <p:sldId id="637" r:id="rId113"/>
    <p:sldId id="638" r:id="rId114"/>
    <p:sldId id="1125" r:id="rId115"/>
    <p:sldId id="1162" r:id="rId116"/>
    <p:sldId id="1155" r:id="rId117"/>
    <p:sldId id="307" r:id="rId118"/>
    <p:sldId id="605" r:id="rId119"/>
    <p:sldId id="769" r:id="rId120"/>
    <p:sldId id="770" r:id="rId121"/>
    <p:sldId id="771" r:id="rId122"/>
    <p:sldId id="772" r:id="rId123"/>
    <p:sldId id="773" r:id="rId124"/>
    <p:sldId id="774" r:id="rId125"/>
    <p:sldId id="775" r:id="rId126"/>
    <p:sldId id="776" r:id="rId127"/>
    <p:sldId id="777" r:id="rId128"/>
    <p:sldId id="778" r:id="rId129"/>
    <p:sldId id="779" r:id="rId130"/>
    <p:sldId id="780" r:id="rId131"/>
    <p:sldId id="832" r:id="rId132"/>
    <p:sldId id="781" r:id="rId133"/>
    <p:sldId id="782" r:id="rId134"/>
    <p:sldId id="783" r:id="rId135"/>
    <p:sldId id="785" r:id="rId136"/>
    <p:sldId id="786" r:id="rId137"/>
    <p:sldId id="787" r:id="rId138"/>
    <p:sldId id="788" r:id="rId139"/>
    <p:sldId id="495" r:id="rId140"/>
    <p:sldId id="789" r:id="rId141"/>
    <p:sldId id="791" r:id="rId142"/>
    <p:sldId id="793" r:id="rId143"/>
    <p:sldId id="794" r:id="rId144"/>
    <p:sldId id="795" r:id="rId145"/>
    <p:sldId id="784" r:id="rId146"/>
    <p:sldId id="1157" r:id="rId147"/>
    <p:sldId id="1156" r:id="rId148"/>
    <p:sldId id="1152" r:id="rId149"/>
    <p:sldId id="1163" r:id="rId150"/>
    <p:sldId id="269" r:id="rId151"/>
    <p:sldId id="1164" r:id="rId152"/>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87C46B-0FDE-22A0-99F1-DBBA6BD332B9}" name="Jenny Wheeler" initials="JW" userId="S::jwheeler@aph.org::613e0e09-dac8-4097-b428-b37f511fcd51" providerId="AD"/>
  <p188:author id="{B57354DB-E404-EF62-955B-09535AEF3CAA}" name="Erin Weaver" initials="EW" userId="S::eweaver@aph.org::0b9638d2-b44c-48e7-bceb-25b28946f12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B9B06-FFC7-4A08-B219-C11FABB5D15C}" v="1" dt="2025-10-07T03:22:20.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5"/>
    <p:restoredTop sz="94685"/>
  </p:normalViewPr>
  <p:slideViewPr>
    <p:cSldViewPr snapToGrid="0">
      <p:cViewPr varScale="1">
        <p:scale>
          <a:sx n="113" d="100"/>
          <a:sy n="113" d="100"/>
        </p:scale>
        <p:origin x="712" y="17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68339" cy="356357"/>
          </a:xfrm>
          <a:prstGeom prst="rect">
            <a:avLst/>
          </a:prstGeom>
        </p:spPr>
        <p:txBody>
          <a:bodyPr vert="horz" lIns="94219" tIns="47109" rIns="94219" bIns="47109" rtlCol="0"/>
          <a:lstStyle>
            <a:lvl1pPr algn="l">
              <a:defRPr sz="1200"/>
            </a:lvl1pPr>
          </a:lstStyle>
          <a:p>
            <a:endParaRPr lang="en-US"/>
          </a:p>
        </p:txBody>
      </p:sp>
      <p:sp>
        <p:nvSpPr>
          <p:cNvPr id="3" name="Date Placeholder 2"/>
          <p:cNvSpPr>
            <a:spLocks noGrp="1"/>
          </p:cNvSpPr>
          <p:nvPr>
            <p:ph type="dt" idx="1"/>
          </p:nvPr>
        </p:nvSpPr>
        <p:spPr>
          <a:xfrm>
            <a:off x="5317965" y="0"/>
            <a:ext cx="4068339" cy="356357"/>
          </a:xfrm>
          <a:prstGeom prst="rect">
            <a:avLst/>
          </a:prstGeom>
        </p:spPr>
        <p:txBody>
          <a:bodyPr vert="horz" lIns="94219" tIns="47109" rIns="94219" bIns="47109" rtlCol="0"/>
          <a:lstStyle>
            <a:lvl1pPr algn="r">
              <a:defRPr sz="1200"/>
            </a:lvl1pPr>
          </a:lstStyle>
          <a:p>
            <a:fld id="{50BB9EBB-F47A-0148-B31D-84535ADA0839}" type="datetimeFigureOut">
              <a:rPr lang="en-US" smtClean="0"/>
              <a:t>10/15/25</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19" tIns="47109" rIns="94219" bIns="47109" rtlCol="0" anchor="ctr"/>
          <a:lstStyle/>
          <a:p>
            <a:endParaRPr lang="en-US"/>
          </a:p>
        </p:txBody>
      </p:sp>
      <p:sp>
        <p:nvSpPr>
          <p:cNvPr id="5" name="Notes Placeholder 4"/>
          <p:cNvSpPr>
            <a:spLocks noGrp="1"/>
          </p:cNvSpPr>
          <p:nvPr>
            <p:ph type="body" sz="quarter" idx="3"/>
          </p:nvPr>
        </p:nvSpPr>
        <p:spPr>
          <a:xfrm>
            <a:off x="938848" y="3418068"/>
            <a:ext cx="7510780" cy="2796599"/>
          </a:xfrm>
          <a:prstGeom prst="rect">
            <a:avLst/>
          </a:prstGeom>
        </p:spPr>
        <p:txBody>
          <a:bodyPr vert="horz" lIns="94219" tIns="47109" rIns="94219" bIns="471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46120"/>
            <a:ext cx="4068339" cy="356356"/>
          </a:xfrm>
          <a:prstGeom prst="rect">
            <a:avLst/>
          </a:prstGeom>
        </p:spPr>
        <p:txBody>
          <a:bodyPr vert="horz" lIns="94219" tIns="47109" rIns="94219"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5317965" y="6746120"/>
            <a:ext cx="4068339" cy="356356"/>
          </a:xfrm>
          <a:prstGeom prst="rect">
            <a:avLst/>
          </a:prstGeom>
        </p:spPr>
        <p:txBody>
          <a:bodyPr vert="horz" lIns="94219" tIns="47109" rIns="94219" bIns="47109" rtlCol="0" anchor="b"/>
          <a:lstStyle>
            <a:lvl1pPr algn="r">
              <a:defRPr sz="1200"/>
            </a:lvl1pPr>
          </a:lstStyle>
          <a:p>
            <a:fld id="{30594622-C062-874F-A5CC-A440E03D0E03}" type="slidenum">
              <a:rPr lang="en-US" smtClean="0"/>
              <a:t>‹#›</a:t>
            </a:fld>
            <a:endParaRPr lang="en-US"/>
          </a:p>
        </p:txBody>
      </p:sp>
    </p:spTree>
    <p:extLst>
      <p:ext uri="{BB962C8B-B14F-4D97-AF65-F5344CB8AC3E}">
        <p14:creationId xmlns:p14="http://schemas.microsoft.com/office/powerpoint/2010/main" val="17434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1</a:t>
            </a:fld>
            <a:endParaRPr lang="en-US"/>
          </a:p>
        </p:txBody>
      </p:sp>
    </p:spTree>
    <p:extLst>
      <p:ext uri="{BB962C8B-B14F-4D97-AF65-F5344CB8AC3E}">
        <p14:creationId xmlns:p14="http://schemas.microsoft.com/office/powerpoint/2010/main" val="310589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195">
              <a:defRPr/>
            </a:pPr>
            <a:r>
              <a:rPr lang="en-US"/>
              <a:t>NOT LINEAR</a:t>
            </a:r>
          </a:p>
          <a:p>
            <a:pPr defTabSz="942195">
              <a:defRPr/>
            </a:pPr>
            <a:endParaRPr lang="en-US"/>
          </a:p>
          <a:p>
            <a:pPr defTabSz="942195">
              <a:defRPr/>
            </a:pPr>
            <a:endParaRPr lang="en-US"/>
          </a:p>
          <a:p>
            <a:pPr defTabSz="942195">
              <a:defRPr/>
            </a:pPr>
            <a:endParaRPr lang="en-US"/>
          </a:p>
          <a:p>
            <a:pPr defTabSz="942195">
              <a:defRPr/>
            </a:pPr>
            <a:r>
              <a:rPr lang="en-US"/>
              <a:t>https://www.aph.org/resources/tactile-skills-matrix/</a:t>
            </a:r>
          </a:p>
          <a:p>
            <a:pPr defTabSz="942195">
              <a:defRPr/>
            </a:pPr>
            <a:endParaRPr lang="en-US"/>
          </a:p>
          <a:p>
            <a:pPr defTabSz="942195">
              <a:defRPr/>
            </a:pPr>
            <a:r>
              <a:rPr lang="en-US"/>
              <a:t>chrome-extension://</a:t>
            </a:r>
            <a:r>
              <a:rPr lang="en-US" err="1"/>
              <a:t>efaidnbmnnnibpcajpcglclefindmkaj</a:t>
            </a:r>
            <a:r>
              <a:rPr lang="en-US"/>
              <a:t>/https://media.aph.org/app/uploads/2025/04/Foundations-for-Tactile-Literacy.pdf</a:t>
            </a:r>
          </a:p>
          <a:p>
            <a:endParaRPr lang="en-US"/>
          </a:p>
          <a:p>
            <a:endParaRPr lang="en-US"/>
          </a:p>
          <a:p>
            <a:r>
              <a:rPr lang="en-US"/>
              <a:t>The Foundations for Tactile Literacy: A Reference Tool for the Tactile Journey, Early to Advanced Skills can be used in a variety of ways</a:t>
            </a:r>
          </a:p>
          <a:p>
            <a:pPr marL="176661" indent="-176661">
              <a:buFont typeface="Arial" panose="020B0604020202020204" pitchFamily="34" charset="0"/>
              <a:buChar char="•"/>
            </a:pPr>
            <a:r>
              <a:rPr lang="en-US"/>
              <a:t>enhance your instructional practice.</a:t>
            </a:r>
          </a:p>
          <a:p>
            <a:pPr marL="176661" indent="-176661">
              <a:buFont typeface="Arial" panose="020B0604020202020204" pitchFamily="34" charset="0"/>
              <a:buChar char="•"/>
            </a:pPr>
            <a:r>
              <a:rPr lang="en-US"/>
              <a:t>checklist</a:t>
            </a:r>
          </a:p>
          <a:p>
            <a:pPr marL="176661" indent="-176661">
              <a:buFont typeface="Arial" panose="020B0604020202020204" pitchFamily="34" charset="0"/>
              <a:buChar char="•"/>
            </a:pPr>
            <a:r>
              <a:rPr lang="en-US"/>
              <a:t>informal assessment tool</a:t>
            </a:r>
          </a:p>
          <a:p>
            <a:pPr marL="176661" indent="-176661">
              <a:buFont typeface="Arial" panose="020B0604020202020204" pitchFamily="34" charset="0"/>
              <a:buChar char="•"/>
            </a:pPr>
            <a:r>
              <a:rPr lang="en-US"/>
              <a:t>source of data when conducting a Learning Media Assessment</a:t>
            </a:r>
          </a:p>
          <a:p>
            <a:pPr marL="176661" indent="-176661">
              <a:buFont typeface="Arial" panose="020B0604020202020204" pitchFamily="34" charset="0"/>
              <a:buChar char="•"/>
            </a:pPr>
            <a:r>
              <a:rPr lang="en-US"/>
              <a:t>assist in formulating Present Levels of Performance for an Individualized Education Plan (IEP)</a:t>
            </a:r>
          </a:p>
          <a:p>
            <a:pPr marL="176661" indent="-176661">
              <a:buFont typeface="Arial" panose="020B0604020202020204" pitchFamily="34" charset="0"/>
              <a:buChar char="•"/>
            </a:pPr>
            <a:r>
              <a:rPr lang="en-US"/>
              <a:t>writing IEP goals</a:t>
            </a:r>
          </a:p>
          <a:p>
            <a:pPr marL="176661" indent="-176661">
              <a:buFont typeface="Arial" panose="020B0604020202020204" pitchFamily="34" charset="0"/>
              <a:buChar char="•"/>
            </a:pPr>
            <a:r>
              <a:rPr lang="en-US"/>
              <a:t>progress monitoring</a:t>
            </a:r>
          </a:p>
          <a:p>
            <a:pPr marL="176661" indent="-176661">
              <a:buFont typeface="Arial" panose="020B0604020202020204" pitchFamily="34" charset="0"/>
              <a:buChar char="•"/>
            </a:pPr>
            <a:r>
              <a:rPr lang="en-US"/>
              <a:t>a means of identifying and ordering ideal products to develop concrete educational strategies and activities for teaching tactile learning</a:t>
            </a:r>
          </a:p>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10</a:t>
            </a:fld>
            <a:endParaRPr lang="en-US"/>
          </a:p>
        </p:txBody>
      </p:sp>
    </p:spTree>
    <p:extLst>
      <p:ext uri="{BB962C8B-B14F-4D97-AF65-F5344CB8AC3E}">
        <p14:creationId xmlns:p14="http://schemas.microsoft.com/office/powerpoint/2010/main" val="5664577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f87cd89e89_0_302: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f87cd89e89_0_302: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rgbClr val="404040"/>
              </a:buClr>
              <a:buSzPts val="1200"/>
            </a:pPr>
            <a:endParaRPr/>
          </a:p>
        </p:txBody>
      </p:sp>
      <p:sp>
        <p:nvSpPr>
          <p:cNvPr id="378" name="Google Shape;378;g2f87cd89e89_0_302: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f87cd89e89_0_30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f87cd89e89_0_308: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rgbClr val="404040"/>
              </a:buClr>
              <a:buSzPts val="1200"/>
            </a:pPr>
            <a:endParaRPr/>
          </a:p>
        </p:txBody>
      </p:sp>
      <p:sp>
        <p:nvSpPr>
          <p:cNvPr id="385" name="Google Shape;385;g2f87cd89e89_0_308: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a:extLst>
            <a:ext uri="{FF2B5EF4-FFF2-40B4-BE49-F238E27FC236}">
              <a16:creationId xmlns:a16="http://schemas.microsoft.com/office/drawing/2014/main" id="{1A21E8CE-30C3-3B3B-9AB3-56BED4C765FB}"/>
            </a:ext>
          </a:extLst>
        </p:cNvPr>
        <p:cNvGrpSpPr/>
        <p:nvPr/>
      </p:nvGrpSpPr>
      <p:grpSpPr>
        <a:xfrm>
          <a:off x="0" y="0"/>
          <a:ext cx="0" cy="0"/>
          <a:chOff x="0" y="0"/>
          <a:chExt cx="0" cy="0"/>
        </a:xfrm>
      </p:grpSpPr>
      <p:sp>
        <p:nvSpPr>
          <p:cNvPr id="363" name="Google Shape;363;g2f9ea605c60_1_96:notes">
            <a:extLst>
              <a:ext uri="{FF2B5EF4-FFF2-40B4-BE49-F238E27FC236}">
                <a16:creationId xmlns:a16="http://schemas.microsoft.com/office/drawing/2014/main" id="{27943518-1E07-ADE7-B924-0AE67BC53D35}"/>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f9ea605c60_1_96:notes">
            <a:extLst>
              <a:ext uri="{FF2B5EF4-FFF2-40B4-BE49-F238E27FC236}">
                <a16:creationId xmlns:a16="http://schemas.microsoft.com/office/drawing/2014/main" id="{F7429514-F5ED-3541-3FEE-6E47A551DB50}"/>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36926386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f9ea605c60_3_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f9ea605c60_3_6: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03" name="Google Shape;303;g2f9ea605c60_3_6: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f9e3237d22_2_25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f9e3237d22_2_250: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a:p>
            <a:r>
              <a:rPr lang="en"/>
              <a:t>The use of 2 hands is not just the difference between being able to see more information and less information</a:t>
            </a:r>
            <a:endParaRPr/>
          </a:p>
          <a:p>
            <a:r>
              <a:rPr lang="en"/>
              <a:t>It is the difference between potentially passive or partially dependent interaction and full engagement</a:t>
            </a:r>
            <a:endParaRPr/>
          </a:p>
          <a:p>
            <a:r>
              <a:rPr lang="en"/>
              <a:t>For more advanced learners, one hand is sometimes very effective as a means of focusing on and deriving meaning from targeted segments of a graphic</a:t>
            </a:r>
            <a:endParaRPr/>
          </a:p>
          <a:p>
            <a:r>
              <a:rPr lang="en"/>
              <a:t>As children develop their skills and independence, they should be allowed to experiment with patterns of exploration and make choices about what their hands do</a:t>
            </a:r>
            <a:endParaRPr/>
          </a:p>
          <a:p>
            <a:r>
              <a:rPr lang="en"/>
              <a:t>In the beginning, the rule should be use of 2 hands with limited exceptions</a:t>
            </a:r>
            <a:endParaRPr/>
          </a:p>
        </p:txBody>
      </p:sp>
      <p:sp>
        <p:nvSpPr>
          <p:cNvPr id="311" name="Google Shape;311;g2f9e3237d22_2_250: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f9e3237d22_2_257: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f9e3237d22_2_257: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19" name="Google Shape;319;g2f9e3237d22_2_257: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f9e3237d22_2_26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f9e3237d22_2_26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26" name="Google Shape;326;g2f9e3237d22_2_26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9e3237d22_2_26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f9e3237d22_2_26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33" name="Google Shape;333;g2f9e3237d22_2_26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9e3237d22_2_27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f9e3237d22_2_27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41" name="Google Shape;341;g2f9e3237d22_2_27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f9e3237d22_2_28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f9e3237d22_2_28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49" name="Google Shape;349;g2f9e3237d22_2_28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AEC4-3E22-E140-C761-8829AE059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87226-19EB-AC4E-C9E7-8CE85AE45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ADAD8-6096-9F62-70D7-D4FFEC24A3C0}"/>
              </a:ext>
            </a:extLst>
          </p:cNvPr>
          <p:cNvSpPr>
            <a:spLocks noGrp="1"/>
          </p:cNvSpPr>
          <p:nvPr>
            <p:ph type="body" idx="1"/>
          </p:nvPr>
        </p:nvSpPr>
        <p:spPr/>
        <p:txBody>
          <a:bodyPr/>
          <a:lstStyle/>
          <a:p>
            <a:pPr defTabSz="942195">
              <a:defRPr/>
            </a:pPr>
            <a:r>
              <a:rPr lang="en-US"/>
              <a:t>NOT LINEAR</a:t>
            </a:r>
          </a:p>
          <a:p>
            <a:pPr defTabSz="942195">
              <a:defRPr/>
            </a:pPr>
            <a:endParaRPr lang="en-US"/>
          </a:p>
          <a:p>
            <a:pPr defTabSz="942195">
              <a:defRPr/>
            </a:pPr>
            <a:endParaRPr lang="en-US"/>
          </a:p>
          <a:p>
            <a:pPr defTabSz="942195">
              <a:defRPr/>
            </a:pPr>
            <a:endParaRPr lang="en-US"/>
          </a:p>
          <a:p>
            <a:pPr defTabSz="942195">
              <a:defRPr/>
            </a:pPr>
            <a:r>
              <a:rPr lang="en-US"/>
              <a:t>https://www.aph.org/resources/tactile-skills-matrix/</a:t>
            </a:r>
          </a:p>
          <a:p>
            <a:pPr defTabSz="942195">
              <a:defRPr/>
            </a:pPr>
            <a:endParaRPr lang="en-US"/>
          </a:p>
          <a:p>
            <a:pPr defTabSz="942195">
              <a:defRPr/>
            </a:pPr>
            <a:r>
              <a:rPr lang="en-US"/>
              <a:t>chrome-extension://</a:t>
            </a:r>
            <a:r>
              <a:rPr lang="en-US" err="1"/>
              <a:t>efaidnbmnnnibpcajpcglclefindmkaj</a:t>
            </a:r>
            <a:r>
              <a:rPr lang="en-US"/>
              <a:t>/https://media.aph.org/app/uploads/2025/04/Foundations-for-Tactile-Literacy.pdf</a:t>
            </a:r>
          </a:p>
          <a:p>
            <a:endParaRPr lang="en-US"/>
          </a:p>
          <a:p>
            <a:endParaRPr lang="en-US"/>
          </a:p>
          <a:p>
            <a:r>
              <a:rPr lang="en-US"/>
              <a:t>The Foundations for Tactile Literacy: A Reference Tool for the Tactile Journey, Early to Advanced Skills can be used in a variety of ways</a:t>
            </a:r>
          </a:p>
          <a:p>
            <a:pPr marL="176661" indent="-176661">
              <a:buFont typeface="Arial" panose="020B0604020202020204" pitchFamily="34" charset="0"/>
              <a:buChar char="•"/>
            </a:pPr>
            <a:r>
              <a:rPr lang="en-US"/>
              <a:t>enhance your instructional practice.</a:t>
            </a:r>
          </a:p>
          <a:p>
            <a:pPr marL="176661" indent="-176661">
              <a:buFont typeface="Arial" panose="020B0604020202020204" pitchFamily="34" charset="0"/>
              <a:buChar char="•"/>
            </a:pPr>
            <a:r>
              <a:rPr lang="en-US"/>
              <a:t>checklist</a:t>
            </a:r>
          </a:p>
          <a:p>
            <a:pPr marL="176661" indent="-176661">
              <a:buFont typeface="Arial" panose="020B0604020202020204" pitchFamily="34" charset="0"/>
              <a:buChar char="•"/>
            </a:pPr>
            <a:r>
              <a:rPr lang="en-US"/>
              <a:t>informal assessment tool</a:t>
            </a:r>
          </a:p>
          <a:p>
            <a:pPr marL="176661" indent="-176661">
              <a:buFont typeface="Arial" panose="020B0604020202020204" pitchFamily="34" charset="0"/>
              <a:buChar char="•"/>
            </a:pPr>
            <a:r>
              <a:rPr lang="en-US"/>
              <a:t>source of data when conducting a Learning Media Assessment</a:t>
            </a:r>
          </a:p>
          <a:p>
            <a:pPr marL="176661" indent="-176661">
              <a:buFont typeface="Arial" panose="020B0604020202020204" pitchFamily="34" charset="0"/>
              <a:buChar char="•"/>
            </a:pPr>
            <a:r>
              <a:rPr lang="en-US"/>
              <a:t>assist in formulating Present Levels of Performance for an Individualized Education Plan (IEP)</a:t>
            </a:r>
          </a:p>
          <a:p>
            <a:pPr marL="176661" indent="-176661">
              <a:buFont typeface="Arial" panose="020B0604020202020204" pitchFamily="34" charset="0"/>
              <a:buChar char="•"/>
            </a:pPr>
            <a:r>
              <a:rPr lang="en-US"/>
              <a:t>writing IEP goals</a:t>
            </a:r>
          </a:p>
          <a:p>
            <a:pPr marL="176661" indent="-176661">
              <a:buFont typeface="Arial" panose="020B0604020202020204" pitchFamily="34" charset="0"/>
              <a:buChar char="•"/>
            </a:pPr>
            <a:r>
              <a:rPr lang="en-US"/>
              <a:t>progress monitoring</a:t>
            </a:r>
          </a:p>
          <a:p>
            <a:pPr marL="176661" indent="-176661">
              <a:buFont typeface="Arial" panose="020B0604020202020204" pitchFamily="34" charset="0"/>
              <a:buChar char="•"/>
            </a:pPr>
            <a:r>
              <a:rPr lang="en-US"/>
              <a:t>a means of identifying and ordering ideal products to develop concrete educational strategies and activities for teaching tactile learning</a:t>
            </a:r>
          </a:p>
          <a:p>
            <a:endParaRPr lang="en-US"/>
          </a:p>
        </p:txBody>
      </p:sp>
      <p:sp>
        <p:nvSpPr>
          <p:cNvPr id="4" name="Slide Number Placeholder 3">
            <a:extLst>
              <a:ext uri="{FF2B5EF4-FFF2-40B4-BE49-F238E27FC236}">
                <a16:creationId xmlns:a16="http://schemas.microsoft.com/office/drawing/2014/main" id="{3992CB98-0F31-F9BC-33CB-5E012DF7B705}"/>
              </a:ext>
            </a:extLst>
          </p:cNvPr>
          <p:cNvSpPr>
            <a:spLocks noGrp="1"/>
          </p:cNvSpPr>
          <p:nvPr>
            <p:ph type="sldNum" sz="quarter" idx="5"/>
          </p:nvPr>
        </p:nvSpPr>
        <p:spPr/>
        <p:txBody>
          <a:bodyPr/>
          <a:lstStyle/>
          <a:p>
            <a:fld id="{30594622-C062-874F-A5CC-A440E03D0E03}" type="slidenum">
              <a:rPr lang="en-US" smtClean="0"/>
              <a:t>11</a:t>
            </a:fld>
            <a:endParaRPr lang="en-US"/>
          </a:p>
        </p:txBody>
      </p:sp>
    </p:spTree>
    <p:extLst>
      <p:ext uri="{BB962C8B-B14F-4D97-AF65-F5344CB8AC3E}">
        <p14:creationId xmlns:p14="http://schemas.microsoft.com/office/powerpoint/2010/main" val="14399164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f9e3237d22_2_29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2f9e3237d22_2_290: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357" name="Google Shape;357;g2f9e3237d22_2_290: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fe2bea142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fe2bea142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0765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D1EA-9085-49F3-C358-489D659C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6BE81-2826-8BDF-5EE4-BC393349F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2F2E-DC1C-62BF-60BF-E7A999C2529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3B7295B-596D-0A42-6E0E-CDDF5608149B}"/>
              </a:ext>
            </a:extLst>
          </p:cNvPr>
          <p:cNvSpPr>
            <a:spLocks noGrp="1"/>
          </p:cNvSpPr>
          <p:nvPr>
            <p:ph type="sldNum" sz="quarter" idx="5"/>
          </p:nvPr>
        </p:nvSpPr>
        <p:spPr/>
        <p:txBody>
          <a:bodyPr/>
          <a:lstStyle/>
          <a:p>
            <a:fld id="{55617D02-2CFF-492A-8B3B-202A8FBC510C}" type="slidenum">
              <a:rPr lang="en-US"/>
              <a:t>112</a:t>
            </a:fld>
            <a:endParaRPr lang="en-US"/>
          </a:p>
        </p:txBody>
      </p:sp>
    </p:spTree>
    <p:extLst>
      <p:ext uri="{BB962C8B-B14F-4D97-AF65-F5344CB8AC3E}">
        <p14:creationId xmlns:p14="http://schemas.microsoft.com/office/powerpoint/2010/main" val="22845508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B9F6E422-01F1-E133-A1FC-561D09128ED7}"/>
            </a:ext>
          </a:extLst>
        </p:cNvPr>
        <p:cNvGrpSpPr/>
        <p:nvPr/>
      </p:nvGrpSpPr>
      <p:grpSpPr>
        <a:xfrm>
          <a:off x="0" y="0"/>
          <a:ext cx="0" cy="0"/>
          <a:chOff x="0" y="0"/>
          <a:chExt cx="0" cy="0"/>
        </a:xfrm>
      </p:grpSpPr>
      <p:sp>
        <p:nvSpPr>
          <p:cNvPr id="249" name="Google Shape;249;g2f7a91d4a2d_1_915:notes">
            <a:extLst>
              <a:ext uri="{FF2B5EF4-FFF2-40B4-BE49-F238E27FC236}">
                <a16:creationId xmlns:a16="http://schemas.microsoft.com/office/drawing/2014/main" id="{F228F995-7C90-77EE-490E-C200FCF02B22}"/>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f7a91d4a2d_1_915:notes">
            <a:extLst>
              <a:ext uri="{FF2B5EF4-FFF2-40B4-BE49-F238E27FC236}">
                <a16:creationId xmlns:a16="http://schemas.microsoft.com/office/drawing/2014/main" id="{EFB1E575-B3A1-E4C0-0519-267463518EAA}"/>
              </a:ext>
            </a:extLst>
          </p:cNvPr>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51" name="Google Shape;251;g2f7a91d4a2d_1_915:notes">
            <a:extLst>
              <a:ext uri="{FF2B5EF4-FFF2-40B4-BE49-F238E27FC236}">
                <a16:creationId xmlns:a16="http://schemas.microsoft.com/office/drawing/2014/main" id="{F10E63D5-64F1-66AA-18D4-0D9DB221E2A1}"/>
              </a:ext>
            </a:extLst>
          </p:cNvPr>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113</a:t>
            </a:fld>
            <a:endParaRPr lang="en-US" sz="1400"/>
          </a:p>
        </p:txBody>
      </p:sp>
    </p:spTree>
    <p:extLst>
      <p:ext uri="{BB962C8B-B14F-4D97-AF65-F5344CB8AC3E}">
        <p14:creationId xmlns:p14="http://schemas.microsoft.com/office/powerpoint/2010/main" val="1646056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f87cd89e89_0_34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2f87cd89e89_0_348: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r>
              <a:rPr lang="en"/>
              <a:t>We teach reading and WRITING, therefore we must teach graphics reading and graphics CREATION</a:t>
            </a:r>
            <a:endParaRPr/>
          </a:p>
          <a:p>
            <a:r>
              <a:rPr lang="en"/>
              <a:t>You cannot fully understand one until you also practice the other. </a:t>
            </a:r>
            <a:endParaRPr/>
          </a:p>
          <a:p>
            <a:endParaRPr sz="1800">
              <a:latin typeface="Times New Roman"/>
              <a:ea typeface="Times New Roman"/>
              <a:cs typeface="Times New Roman"/>
              <a:sym typeface="Times New Roman"/>
            </a:endParaRPr>
          </a:p>
          <a:p>
            <a:pPr>
              <a:lnSpc>
                <a:spcPct val="107000"/>
              </a:lnSpc>
            </a:pPr>
            <a:r>
              <a:rPr lang="en">
                <a:solidFill>
                  <a:srgbClr val="404040"/>
                </a:solidFill>
                <a:latin typeface="Calibri"/>
                <a:ea typeface="Calibri"/>
                <a:cs typeface="Calibri"/>
                <a:sym typeface="Calibri"/>
              </a:rPr>
              <a:t>“Creating your own marks is an essential aspect of literacy as it enables two-way communication, and reinforces understanding of language conventions.” </a:t>
            </a:r>
            <a:r>
              <a:rPr lang="en">
                <a:latin typeface="Times New Roman"/>
                <a:ea typeface="Times New Roman"/>
                <a:cs typeface="Times New Roman"/>
                <a:sym typeface="Times New Roman"/>
              </a:rPr>
              <a:t>Quote from: </a:t>
            </a:r>
            <a:r>
              <a:rPr lang="en" i="1">
                <a:solidFill>
                  <a:srgbClr val="4472C4"/>
                </a:solidFill>
                <a:latin typeface="Calibri"/>
                <a:ea typeface="Calibri"/>
                <a:cs typeface="Calibri"/>
                <a:sym typeface="Calibri"/>
              </a:rPr>
              <a:t>Documenting Tactile Graphicacy</a:t>
            </a:r>
            <a:r>
              <a:rPr lang="en">
                <a:solidFill>
                  <a:schemeClr val="dk1"/>
                </a:solidFill>
                <a:latin typeface="Calibri"/>
                <a:ea typeface="Calibri"/>
                <a:cs typeface="Calibri"/>
                <a:sym typeface="Calibri"/>
              </a:rPr>
              <a:t>; </a:t>
            </a:r>
            <a:r>
              <a:rPr lang="en" i="1">
                <a:solidFill>
                  <a:srgbClr val="404040"/>
                </a:solidFill>
                <a:latin typeface="Calibri"/>
                <a:ea typeface="Calibri"/>
                <a:cs typeface="Calibri"/>
                <a:sym typeface="Calibri"/>
              </a:rPr>
              <a:t>Louise Curtin, Debra Lewis, Leona Holloway</a:t>
            </a:r>
            <a:endParaRPr>
              <a:latin typeface="Calibri"/>
              <a:ea typeface="Calibri"/>
              <a:cs typeface="Calibri"/>
              <a:sym typeface="Calibri"/>
            </a:endParaRPr>
          </a:p>
          <a:p>
            <a:pPr>
              <a:spcBef>
                <a:spcPts val="800"/>
              </a:spcBef>
              <a:buClr>
                <a:schemeClr val="dk1"/>
              </a:buClr>
              <a:buSzPts val="1200"/>
            </a:pPr>
            <a:endParaRPr>
              <a:latin typeface="Times New Roman"/>
              <a:ea typeface="Times New Roman"/>
              <a:cs typeface="Times New Roman"/>
              <a:sym typeface="Times New Roman"/>
            </a:endParaRPr>
          </a:p>
          <a:p>
            <a:pPr>
              <a:buClr>
                <a:schemeClr val="dk1"/>
              </a:buClr>
              <a:buSzPts val="1200"/>
            </a:pPr>
            <a:r>
              <a:rPr lang="en">
                <a:latin typeface="Calibri"/>
                <a:ea typeface="Calibri"/>
                <a:cs typeface="Calibri"/>
                <a:sym typeface="Calibri"/>
              </a:rPr>
              <a:t>Remember- Language is abstract. </a:t>
            </a:r>
            <a:r>
              <a:rPr lang="en">
                <a:latin typeface="Times New Roman"/>
                <a:ea typeface="Times New Roman"/>
                <a:cs typeface="Times New Roman"/>
                <a:sym typeface="Times New Roman"/>
              </a:rPr>
              <a:t>(Graphics reading and graphics creation can help make abstract language tangible – reinforces concepts and the learner’s understanding of these). </a:t>
            </a:r>
            <a:endParaRPr/>
          </a:p>
          <a:p>
            <a:pPr>
              <a:buClr>
                <a:schemeClr val="dk1"/>
              </a:buClr>
              <a:buSzPts val="4000"/>
            </a:pPr>
            <a:r>
              <a:rPr lang="en" sz="4000"/>
              <a:t>Creating their own graphics reinforces our learner’s understanding of </a:t>
            </a:r>
            <a:r>
              <a:rPr lang="en" sz="3600"/>
              <a:t>Concepts, Language, and it assists their development of Mental Mapping.</a:t>
            </a:r>
            <a:endParaRPr/>
          </a:p>
          <a:p>
            <a:pPr>
              <a:buClr>
                <a:schemeClr val="dk1"/>
              </a:buClr>
              <a:buSzPts val="1200"/>
            </a:pPr>
            <a:endParaRPr>
              <a:latin typeface="Times New Roman"/>
              <a:ea typeface="Times New Roman"/>
              <a:cs typeface="Times New Roman"/>
              <a:sym typeface="Times New Roman"/>
            </a:endParaRPr>
          </a:p>
          <a:p>
            <a:endParaRPr/>
          </a:p>
          <a:p>
            <a:endParaRPr/>
          </a:p>
          <a:p>
            <a:endParaRPr/>
          </a:p>
        </p:txBody>
      </p:sp>
      <p:sp>
        <p:nvSpPr>
          <p:cNvPr id="501" name="Google Shape;501;g2f87cd89e89_0_348: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114</a:t>
            </a:fld>
            <a:endParaRPr/>
          </a:p>
        </p:txBody>
      </p:sp>
    </p:spTree>
    <p:extLst>
      <p:ext uri="{BB962C8B-B14F-4D97-AF65-F5344CB8AC3E}">
        <p14:creationId xmlns:p14="http://schemas.microsoft.com/office/powerpoint/2010/main" val="18742689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f7da4fd0d4_3_425: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2f7da4fd0d4_3_425: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509" name="Google Shape;509;g2f7da4fd0d4_3_425: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115</a:t>
            </a:fld>
            <a:endParaRPr/>
          </a:p>
        </p:txBody>
      </p:sp>
    </p:spTree>
    <p:extLst>
      <p:ext uri="{BB962C8B-B14F-4D97-AF65-F5344CB8AC3E}">
        <p14:creationId xmlns:p14="http://schemas.microsoft.com/office/powerpoint/2010/main" val="24757300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0972f55662_2_6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0972f55662_2_61: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01" name="Google Shape;301;g30972f55662_2_61: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181de28735_0_13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3181de28735_0_133: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chemeClr val="dk1"/>
              </a:buClr>
              <a:buSzPts val="1200"/>
            </a:pPr>
            <a:endParaRPr/>
          </a:p>
        </p:txBody>
      </p:sp>
      <p:sp>
        <p:nvSpPr>
          <p:cNvPr id="309" name="Google Shape;309;g3181de28735_0_133: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pPr>
              <a:buClr>
                <a:schemeClr val="dk1"/>
              </a:buClr>
              <a:buSzPts val="1200"/>
            </a:pPr>
            <a:fld id="{00000000-1234-1234-1234-123412341234}" type="slidenum">
              <a:rPr lang="en"/>
              <a:pPr>
                <a:buClr>
                  <a:schemeClr val="dk1"/>
                </a:buClr>
                <a:buSzPts val="1200"/>
              </a:pPr>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0972f55662_2_7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30972f55662_2_78: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18" name="Google Shape;318;g30972f55662_2_78: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81de28735_0_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181de28735_0_0: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chemeClr val="dk1"/>
              </a:buClr>
              <a:buSzPts val="1200"/>
            </a:pPr>
            <a:r>
              <a:rPr lang="en"/>
              <a:t>$167.68</a:t>
            </a:r>
            <a:endParaRPr/>
          </a:p>
        </p:txBody>
      </p:sp>
      <p:sp>
        <p:nvSpPr>
          <p:cNvPr id="328" name="Google Shape;328;g3181de28735_0_0: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pPr>
              <a:buClr>
                <a:schemeClr val="dk1"/>
              </a:buClr>
              <a:buSzPts val="1200"/>
            </a:pPr>
            <a:fld id="{00000000-1234-1234-1234-123412341234}" type="slidenum">
              <a:rPr lang="en"/>
              <a:pPr>
                <a:buClr>
                  <a:schemeClr val="dk1"/>
                </a:buClr>
                <a:buSzPts val="1200"/>
              </a:pPr>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F7E64-6B88-5131-9E85-056400590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BAA28-7F2E-F12E-537E-4B68FBB47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701A2-DA79-C347-5B5C-2E73630E2108}"/>
              </a:ext>
            </a:extLst>
          </p:cNvPr>
          <p:cNvSpPr>
            <a:spLocks noGrp="1"/>
          </p:cNvSpPr>
          <p:nvPr>
            <p:ph type="body" idx="1"/>
          </p:nvPr>
        </p:nvSpPr>
        <p:spPr/>
        <p:txBody>
          <a:bodyPr/>
          <a:lstStyle/>
          <a:p>
            <a:pPr defTabSz="942195">
              <a:defRPr/>
            </a:pPr>
            <a:r>
              <a:rPr lang="en-US"/>
              <a:t>NOT LINEAR</a:t>
            </a:r>
          </a:p>
          <a:p>
            <a:pPr defTabSz="942195">
              <a:defRPr/>
            </a:pPr>
            <a:endParaRPr lang="en-US"/>
          </a:p>
          <a:p>
            <a:pPr defTabSz="942195">
              <a:defRPr/>
            </a:pPr>
            <a:endParaRPr lang="en-US"/>
          </a:p>
          <a:p>
            <a:pPr defTabSz="942195">
              <a:defRPr/>
            </a:pPr>
            <a:endParaRPr lang="en-US"/>
          </a:p>
          <a:p>
            <a:pPr defTabSz="942195">
              <a:defRPr/>
            </a:pPr>
            <a:r>
              <a:rPr lang="en-US"/>
              <a:t>https://www.aph.org/resources/tactile-skills-matrix/</a:t>
            </a:r>
          </a:p>
          <a:p>
            <a:pPr defTabSz="942195">
              <a:defRPr/>
            </a:pPr>
            <a:endParaRPr lang="en-US"/>
          </a:p>
          <a:p>
            <a:pPr defTabSz="942195">
              <a:defRPr/>
            </a:pPr>
            <a:r>
              <a:rPr lang="en-US"/>
              <a:t>chrome-extension://</a:t>
            </a:r>
            <a:r>
              <a:rPr lang="en-US" err="1"/>
              <a:t>efaidnbmnnnibpcajpcglclefindmkaj</a:t>
            </a:r>
            <a:r>
              <a:rPr lang="en-US"/>
              <a:t>/https://media.aph.org/app/uploads/2025/04/Foundations-for-Tactile-Literacy.pdf</a:t>
            </a:r>
          </a:p>
          <a:p>
            <a:endParaRPr lang="en-US"/>
          </a:p>
          <a:p>
            <a:endParaRPr lang="en-US"/>
          </a:p>
          <a:p>
            <a:r>
              <a:rPr lang="en-US"/>
              <a:t>The Foundations for Tactile Literacy: A Reference Tool for the Tactile Journey, Early to Advanced Skills can be used in a variety of ways</a:t>
            </a:r>
          </a:p>
          <a:p>
            <a:pPr marL="176661" indent="-176661">
              <a:buFont typeface="Arial" panose="020B0604020202020204" pitchFamily="34" charset="0"/>
              <a:buChar char="•"/>
            </a:pPr>
            <a:r>
              <a:rPr lang="en-US"/>
              <a:t>enhance your instructional practice.</a:t>
            </a:r>
          </a:p>
          <a:p>
            <a:pPr marL="176661" indent="-176661">
              <a:buFont typeface="Arial" panose="020B0604020202020204" pitchFamily="34" charset="0"/>
              <a:buChar char="•"/>
            </a:pPr>
            <a:r>
              <a:rPr lang="en-US"/>
              <a:t>checklist</a:t>
            </a:r>
          </a:p>
          <a:p>
            <a:pPr marL="176661" indent="-176661">
              <a:buFont typeface="Arial" panose="020B0604020202020204" pitchFamily="34" charset="0"/>
              <a:buChar char="•"/>
            </a:pPr>
            <a:r>
              <a:rPr lang="en-US"/>
              <a:t>informal assessment tool</a:t>
            </a:r>
          </a:p>
          <a:p>
            <a:pPr marL="176661" indent="-176661">
              <a:buFont typeface="Arial" panose="020B0604020202020204" pitchFamily="34" charset="0"/>
              <a:buChar char="•"/>
            </a:pPr>
            <a:r>
              <a:rPr lang="en-US"/>
              <a:t>source of data when conducting a Learning Media Assessment</a:t>
            </a:r>
          </a:p>
          <a:p>
            <a:pPr marL="176661" indent="-176661">
              <a:buFont typeface="Arial" panose="020B0604020202020204" pitchFamily="34" charset="0"/>
              <a:buChar char="•"/>
            </a:pPr>
            <a:r>
              <a:rPr lang="en-US"/>
              <a:t>assist in formulating Present Levels of Performance for an Individualized Education Plan (IEP)</a:t>
            </a:r>
          </a:p>
          <a:p>
            <a:pPr marL="176661" indent="-176661">
              <a:buFont typeface="Arial" panose="020B0604020202020204" pitchFamily="34" charset="0"/>
              <a:buChar char="•"/>
            </a:pPr>
            <a:r>
              <a:rPr lang="en-US"/>
              <a:t>writing IEP goals</a:t>
            </a:r>
          </a:p>
          <a:p>
            <a:pPr marL="176661" indent="-176661">
              <a:buFont typeface="Arial" panose="020B0604020202020204" pitchFamily="34" charset="0"/>
              <a:buChar char="•"/>
            </a:pPr>
            <a:r>
              <a:rPr lang="en-US"/>
              <a:t>progress monitoring</a:t>
            </a:r>
          </a:p>
          <a:p>
            <a:pPr marL="176661" indent="-176661">
              <a:buFont typeface="Arial" panose="020B0604020202020204" pitchFamily="34" charset="0"/>
              <a:buChar char="•"/>
            </a:pPr>
            <a:r>
              <a:rPr lang="en-US"/>
              <a:t>a means of identifying and ordering ideal products to develop concrete educational strategies and activities for teaching tactile learning</a:t>
            </a:r>
          </a:p>
          <a:p>
            <a:endParaRPr lang="en-US"/>
          </a:p>
        </p:txBody>
      </p:sp>
      <p:sp>
        <p:nvSpPr>
          <p:cNvPr id="4" name="Slide Number Placeholder 3">
            <a:extLst>
              <a:ext uri="{FF2B5EF4-FFF2-40B4-BE49-F238E27FC236}">
                <a16:creationId xmlns:a16="http://schemas.microsoft.com/office/drawing/2014/main" id="{499F6BD9-CEC7-AEA2-D426-846E80B98911}"/>
              </a:ext>
            </a:extLst>
          </p:cNvPr>
          <p:cNvSpPr>
            <a:spLocks noGrp="1"/>
          </p:cNvSpPr>
          <p:nvPr>
            <p:ph type="sldNum" sz="quarter" idx="5"/>
          </p:nvPr>
        </p:nvSpPr>
        <p:spPr/>
        <p:txBody>
          <a:bodyPr/>
          <a:lstStyle/>
          <a:p>
            <a:fld id="{30594622-C062-874F-A5CC-A440E03D0E03}" type="slidenum">
              <a:rPr lang="en-US" smtClean="0"/>
              <a:t>12</a:t>
            </a:fld>
            <a:endParaRPr lang="en-US"/>
          </a:p>
        </p:txBody>
      </p:sp>
    </p:spTree>
    <p:extLst>
      <p:ext uri="{BB962C8B-B14F-4D97-AF65-F5344CB8AC3E}">
        <p14:creationId xmlns:p14="http://schemas.microsoft.com/office/powerpoint/2010/main" val="27692629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0972f55662_2_88:notes"/>
          <p:cNvSpPr txBox="1">
            <a:spLocks noGrp="1"/>
          </p:cNvSpPr>
          <p:nvPr>
            <p:ph type="body" idx="1"/>
          </p:nvPr>
        </p:nvSpPr>
        <p:spPr>
          <a:xfrm>
            <a:off x="906532" y="3329060"/>
            <a:ext cx="7252251" cy="2723776"/>
          </a:xfrm>
          <a:prstGeom prst="rect">
            <a:avLst/>
          </a:prstGeom>
        </p:spPr>
        <p:txBody>
          <a:bodyPr spcFirstLastPara="1" wrap="square" lIns="91415" tIns="91415" rIns="91415" bIns="91415" anchor="t" anchorCtr="0">
            <a:noAutofit/>
          </a:bodyPr>
          <a:lstStyle/>
          <a:p>
            <a:endParaRPr/>
          </a:p>
        </p:txBody>
      </p:sp>
      <p:sp>
        <p:nvSpPr>
          <p:cNvPr id="336" name="Google Shape;336;g30972f55662_2_8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0972f55662_2_95: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30972f55662_2_95: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44" name="Google Shape;344;g30972f55662_2_95: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81de28735_0_632: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181de28735_0_632: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352" name="Google Shape;352;g3181de28735_0_632: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181de28735_0_63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3181de28735_0_639: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360" name="Google Shape;360;g3181de28735_0_639: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0972f55662_2_111:notes"/>
          <p:cNvSpPr txBox="1">
            <a:spLocks noGrp="1"/>
          </p:cNvSpPr>
          <p:nvPr>
            <p:ph type="body" idx="1"/>
          </p:nvPr>
        </p:nvSpPr>
        <p:spPr>
          <a:xfrm>
            <a:off x="906532" y="3329060"/>
            <a:ext cx="7252251" cy="2723776"/>
          </a:xfrm>
          <a:prstGeom prst="rect">
            <a:avLst/>
          </a:prstGeom>
        </p:spPr>
        <p:txBody>
          <a:bodyPr spcFirstLastPara="1" wrap="square" lIns="91415" tIns="91415" rIns="91415" bIns="91415" anchor="t" anchorCtr="0">
            <a:noAutofit/>
          </a:bodyPr>
          <a:lstStyle/>
          <a:p>
            <a:endParaRPr/>
          </a:p>
        </p:txBody>
      </p:sp>
      <p:sp>
        <p:nvSpPr>
          <p:cNvPr id="367" name="Google Shape;367;g30972f55662_2_11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181de28735_0_1343:notes"/>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3181de28735_0_1343:notes"/>
          <p:cNvSpPr txBox="1">
            <a:spLocks noGrp="1"/>
          </p:cNvSpPr>
          <p:nvPr>
            <p:ph type="body" idx="1"/>
          </p:nvPr>
        </p:nvSpPr>
        <p:spPr>
          <a:xfrm>
            <a:off x="906532" y="3285826"/>
            <a:ext cx="7252251" cy="3112887"/>
          </a:xfrm>
          <a:prstGeom prst="rect">
            <a:avLst/>
          </a:prstGeom>
          <a:noFill/>
          <a:ln>
            <a:noFill/>
          </a:ln>
        </p:spPr>
        <p:txBody>
          <a:bodyPr spcFirstLastPara="1" wrap="square" lIns="91415" tIns="91415" rIns="91415" bIns="91415" anchor="t" anchorCtr="0">
            <a:noAutofit/>
          </a:bodyPr>
          <a:lstStyle/>
          <a:p>
            <a:pPr>
              <a:buClr>
                <a:schemeClr val="dk1"/>
              </a:buClr>
              <a:buSzPts val="1200"/>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181de28735_0_133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181de28735_0_1336: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382" name="Google Shape;382;g3181de28735_0_1336: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pPr>
              <a:buClr>
                <a:srgbClr val="000000"/>
              </a:buClr>
              <a:buSzPts val="1200"/>
            </a:pPr>
            <a:fld id="{00000000-1234-1234-1234-123412341234}" type="slidenum">
              <a:rPr lang="en">
                <a:solidFill>
                  <a:srgbClr val="000000"/>
                </a:solidFill>
                <a:latin typeface="Calibri"/>
                <a:ea typeface="Calibri"/>
                <a:cs typeface="Calibri"/>
                <a:sym typeface="Calibri"/>
              </a:rPr>
              <a:pPr>
                <a:buClr>
                  <a:srgbClr val="000000"/>
                </a:buClr>
                <a:buSzPts val="1200"/>
              </a:pPr>
              <a:t>126</a:t>
            </a:fld>
            <a:endParaRPr>
              <a:solidFill>
                <a:srgbClr val="000000"/>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0972f55662_2_11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0972f55662_2_118: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90" name="Google Shape;390;g30972f55662_2_118: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0972f55662_2_2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30972f55662_2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5247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181de28735_0_132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181de28735_0_1329: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398" name="Google Shape;398;g3181de28735_0_1329: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81213-D7A0-CB49-7633-2C78AB2AC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13139-907D-FA64-8228-A70A9E434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75595-7B5B-AFFA-6B0E-7713AE9F3592}"/>
              </a:ext>
            </a:extLst>
          </p:cNvPr>
          <p:cNvSpPr>
            <a:spLocks noGrp="1"/>
          </p:cNvSpPr>
          <p:nvPr>
            <p:ph type="body" idx="1"/>
          </p:nvPr>
        </p:nvSpPr>
        <p:spPr/>
        <p:txBody>
          <a:bodyPr/>
          <a:lstStyle/>
          <a:p>
            <a:pPr defTabSz="942195">
              <a:defRPr/>
            </a:pPr>
            <a:r>
              <a:rPr lang="en-US"/>
              <a:t>NOT LINEAR</a:t>
            </a:r>
          </a:p>
          <a:p>
            <a:pPr defTabSz="942195">
              <a:defRPr/>
            </a:pPr>
            <a:endParaRPr lang="en-US"/>
          </a:p>
          <a:p>
            <a:pPr defTabSz="942195">
              <a:defRPr/>
            </a:pPr>
            <a:endParaRPr lang="en-US"/>
          </a:p>
          <a:p>
            <a:pPr defTabSz="942195">
              <a:defRPr/>
            </a:pPr>
            <a:endParaRPr lang="en-US"/>
          </a:p>
          <a:p>
            <a:pPr defTabSz="942195">
              <a:defRPr/>
            </a:pPr>
            <a:r>
              <a:rPr lang="en-US"/>
              <a:t>https://www.aph.org/resources/tactile-skills-matrix/</a:t>
            </a:r>
          </a:p>
          <a:p>
            <a:pPr defTabSz="942195">
              <a:defRPr/>
            </a:pPr>
            <a:endParaRPr lang="en-US"/>
          </a:p>
          <a:p>
            <a:pPr defTabSz="942195">
              <a:defRPr/>
            </a:pPr>
            <a:r>
              <a:rPr lang="en-US"/>
              <a:t>chrome-extension://</a:t>
            </a:r>
            <a:r>
              <a:rPr lang="en-US" err="1"/>
              <a:t>efaidnbmnnnibpcajpcglclefindmkaj</a:t>
            </a:r>
            <a:r>
              <a:rPr lang="en-US"/>
              <a:t>/https://media.aph.org/app/uploads/2025/04/Foundations-for-Tactile-Literacy.pdf</a:t>
            </a:r>
          </a:p>
          <a:p>
            <a:endParaRPr lang="en-US"/>
          </a:p>
          <a:p>
            <a:endParaRPr lang="en-US"/>
          </a:p>
          <a:p>
            <a:r>
              <a:rPr lang="en-US"/>
              <a:t>The Foundations for Tactile Literacy: A Reference Tool for the Tactile Journey, Early to Advanced Skills can be used in a variety of ways</a:t>
            </a:r>
          </a:p>
          <a:p>
            <a:pPr marL="176661" indent="-176661">
              <a:buFont typeface="Arial" panose="020B0604020202020204" pitchFamily="34" charset="0"/>
              <a:buChar char="•"/>
            </a:pPr>
            <a:r>
              <a:rPr lang="en-US"/>
              <a:t>enhance your instructional practice.</a:t>
            </a:r>
          </a:p>
          <a:p>
            <a:pPr marL="176661" indent="-176661">
              <a:buFont typeface="Arial" panose="020B0604020202020204" pitchFamily="34" charset="0"/>
              <a:buChar char="•"/>
            </a:pPr>
            <a:r>
              <a:rPr lang="en-US"/>
              <a:t>checklist</a:t>
            </a:r>
          </a:p>
          <a:p>
            <a:pPr marL="176661" indent="-176661">
              <a:buFont typeface="Arial" panose="020B0604020202020204" pitchFamily="34" charset="0"/>
              <a:buChar char="•"/>
            </a:pPr>
            <a:r>
              <a:rPr lang="en-US"/>
              <a:t>informal assessment tool</a:t>
            </a:r>
          </a:p>
          <a:p>
            <a:pPr marL="176661" indent="-176661">
              <a:buFont typeface="Arial" panose="020B0604020202020204" pitchFamily="34" charset="0"/>
              <a:buChar char="•"/>
            </a:pPr>
            <a:r>
              <a:rPr lang="en-US"/>
              <a:t>source of data when conducting a Learning Media Assessment</a:t>
            </a:r>
          </a:p>
          <a:p>
            <a:pPr marL="176661" indent="-176661">
              <a:buFont typeface="Arial" panose="020B0604020202020204" pitchFamily="34" charset="0"/>
              <a:buChar char="•"/>
            </a:pPr>
            <a:r>
              <a:rPr lang="en-US"/>
              <a:t>assist in formulating Present Levels of Performance for an Individualized Education Plan (IEP)</a:t>
            </a:r>
          </a:p>
          <a:p>
            <a:pPr marL="176661" indent="-176661">
              <a:buFont typeface="Arial" panose="020B0604020202020204" pitchFamily="34" charset="0"/>
              <a:buChar char="•"/>
            </a:pPr>
            <a:r>
              <a:rPr lang="en-US"/>
              <a:t>writing IEP goals</a:t>
            </a:r>
          </a:p>
          <a:p>
            <a:pPr marL="176661" indent="-176661">
              <a:buFont typeface="Arial" panose="020B0604020202020204" pitchFamily="34" charset="0"/>
              <a:buChar char="•"/>
            </a:pPr>
            <a:r>
              <a:rPr lang="en-US"/>
              <a:t>progress monitoring</a:t>
            </a:r>
          </a:p>
          <a:p>
            <a:pPr marL="176661" indent="-176661">
              <a:buFont typeface="Arial" panose="020B0604020202020204" pitchFamily="34" charset="0"/>
              <a:buChar char="•"/>
            </a:pPr>
            <a:r>
              <a:rPr lang="en-US"/>
              <a:t>a means of identifying and ordering ideal products to develop concrete educational strategies and activities for teaching tactile learning</a:t>
            </a:r>
          </a:p>
          <a:p>
            <a:endParaRPr lang="en-US"/>
          </a:p>
        </p:txBody>
      </p:sp>
      <p:sp>
        <p:nvSpPr>
          <p:cNvPr id="4" name="Slide Number Placeholder 3">
            <a:extLst>
              <a:ext uri="{FF2B5EF4-FFF2-40B4-BE49-F238E27FC236}">
                <a16:creationId xmlns:a16="http://schemas.microsoft.com/office/drawing/2014/main" id="{303D7334-0EC5-760E-5F01-745710C706B3}"/>
              </a:ext>
            </a:extLst>
          </p:cNvPr>
          <p:cNvSpPr>
            <a:spLocks noGrp="1"/>
          </p:cNvSpPr>
          <p:nvPr>
            <p:ph type="sldNum" sz="quarter" idx="5"/>
          </p:nvPr>
        </p:nvSpPr>
        <p:spPr/>
        <p:txBody>
          <a:bodyPr/>
          <a:lstStyle/>
          <a:p>
            <a:fld id="{30594622-C062-874F-A5CC-A440E03D0E03}" type="slidenum">
              <a:rPr lang="en-US" smtClean="0"/>
              <a:t>13</a:t>
            </a:fld>
            <a:endParaRPr lang="en-US"/>
          </a:p>
        </p:txBody>
      </p:sp>
    </p:spTree>
    <p:extLst>
      <p:ext uri="{BB962C8B-B14F-4D97-AF65-F5344CB8AC3E}">
        <p14:creationId xmlns:p14="http://schemas.microsoft.com/office/powerpoint/2010/main" val="39518345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972f55662_2_12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30972f55662_2_12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406" name="Google Shape;406;g30972f55662_2_12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181de28735_0_1357: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181de28735_0_1357: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chemeClr val="dk1"/>
              </a:buClr>
              <a:buSzPts val="1200"/>
            </a:pPr>
            <a:r>
              <a:rPr lang="en"/>
              <a:t>$179</a:t>
            </a:r>
            <a:endParaRPr/>
          </a:p>
        </p:txBody>
      </p:sp>
      <p:sp>
        <p:nvSpPr>
          <p:cNvPr id="414" name="Google Shape;414;g3181de28735_0_1357: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pPr>
              <a:buClr>
                <a:schemeClr val="dk1"/>
              </a:buClr>
              <a:buSzPts val="1200"/>
            </a:pPr>
            <a:fld id="{00000000-1234-1234-1234-123412341234}" type="slidenum">
              <a:rPr lang="en"/>
              <a:pPr>
                <a:buClr>
                  <a:schemeClr val="dk1"/>
                </a:buClr>
                <a:buSzPts val="1200"/>
              </a:pPr>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0972f55662_2_321:notes"/>
          <p:cNvSpPr txBox="1">
            <a:spLocks noGrp="1"/>
          </p:cNvSpPr>
          <p:nvPr>
            <p:ph type="body" idx="1"/>
          </p:nvPr>
        </p:nvSpPr>
        <p:spPr>
          <a:xfrm>
            <a:off x="906532" y="3329060"/>
            <a:ext cx="7252251" cy="2723776"/>
          </a:xfrm>
          <a:prstGeom prst="rect">
            <a:avLst/>
          </a:prstGeom>
        </p:spPr>
        <p:txBody>
          <a:bodyPr spcFirstLastPara="1" wrap="square" lIns="91415" tIns="91415" rIns="91415" bIns="91415" anchor="t" anchorCtr="0">
            <a:noAutofit/>
          </a:bodyPr>
          <a:lstStyle/>
          <a:p>
            <a:endParaRPr/>
          </a:p>
        </p:txBody>
      </p:sp>
      <p:sp>
        <p:nvSpPr>
          <p:cNvPr id="428" name="Google Shape;428;g30972f55662_2_32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181de28735_0_137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3181de28735_0_1371: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chemeClr val="dk1"/>
              </a:buClr>
              <a:buSzPts val="1200"/>
            </a:pPr>
            <a:endParaRPr/>
          </a:p>
        </p:txBody>
      </p:sp>
      <p:sp>
        <p:nvSpPr>
          <p:cNvPr id="436" name="Google Shape;436;g3181de28735_0_1371: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pPr>
              <a:buClr>
                <a:schemeClr val="dk1"/>
              </a:buClr>
              <a:buSzPts val="1200"/>
            </a:pPr>
            <a:fld id="{00000000-1234-1234-1234-123412341234}" type="slidenum">
              <a:rPr lang="en"/>
              <a:pPr>
                <a:buClr>
                  <a:schemeClr val="dk1"/>
                </a:buClr>
                <a:buSzPts val="1200"/>
              </a:pPr>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181de28735_0_1394:notes"/>
          <p:cNvSpPr txBox="1">
            <a:spLocks noGrp="1"/>
          </p:cNvSpPr>
          <p:nvPr>
            <p:ph type="body" idx="1"/>
          </p:nvPr>
        </p:nvSpPr>
        <p:spPr>
          <a:xfrm>
            <a:off x="906532" y="3329060"/>
            <a:ext cx="7252251" cy="2723890"/>
          </a:xfrm>
          <a:prstGeom prst="rect">
            <a:avLst/>
          </a:prstGeom>
        </p:spPr>
        <p:txBody>
          <a:bodyPr spcFirstLastPara="1" wrap="square" lIns="91415" tIns="91415" rIns="91415" bIns="91415" anchor="t" anchorCtr="0">
            <a:noAutofit/>
          </a:bodyPr>
          <a:lstStyle/>
          <a:p>
            <a:endParaRPr/>
          </a:p>
        </p:txBody>
      </p:sp>
      <p:sp>
        <p:nvSpPr>
          <p:cNvPr id="444" name="Google Shape;444;g3181de28735_0_1394: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181de28735_0_1364: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3181de28735_0_1364: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452" name="Google Shape;452;g3181de28735_0_1364: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17D02-2CFF-492A-8B3B-202A8FBC510C}" type="slidenum">
              <a:rPr lang="en-US" smtClean="0"/>
              <a:t>136</a:t>
            </a:fld>
            <a:endParaRPr lang="en-US"/>
          </a:p>
        </p:txBody>
      </p:sp>
    </p:spTree>
    <p:extLst>
      <p:ext uri="{BB962C8B-B14F-4D97-AF65-F5344CB8AC3E}">
        <p14:creationId xmlns:p14="http://schemas.microsoft.com/office/powerpoint/2010/main" val="7728843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972f55662_2_335:notes"/>
          <p:cNvSpPr txBox="1">
            <a:spLocks noGrp="1"/>
          </p:cNvSpPr>
          <p:nvPr>
            <p:ph type="body" idx="1"/>
          </p:nvPr>
        </p:nvSpPr>
        <p:spPr>
          <a:xfrm>
            <a:off x="906532" y="3329060"/>
            <a:ext cx="7252251" cy="2723776"/>
          </a:xfrm>
          <a:prstGeom prst="rect">
            <a:avLst/>
          </a:prstGeom>
        </p:spPr>
        <p:txBody>
          <a:bodyPr spcFirstLastPara="1" wrap="square" lIns="91415" tIns="91415" rIns="91415" bIns="91415" anchor="t" anchorCtr="0">
            <a:noAutofit/>
          </a:bodyPr>
          <a:lstStyle/>
          <a:p>
            <a:endParaRPr/>
          </a:p>
        </p:txBody>
      </p:sp>
      <p:sp>
        <p:nvSpPr>
          <p:cNvPr id="459" name="Google Shape;459;g30972f55662_2_335: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181de28735_0_140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3181de28735_0_1400: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chemeClr val="dk1"/>
              </a:buClr>
              <a:buSzPts val="1200"/>
            </a:pPr>
            <a:r>
              <a:rPr lang="en"/>
              <a:t>$734.81</a:t>
            </a:r>
            <a:endParaRPr/>
          </a:p>
        </p:txBody>
      </p:sp>
      <p:sp>
        <p:nvSpPr>
          <p:cNvPr id="474" name="Google Shape;474;g3181de28735_0_1400: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pPr>
              <a:buClr>
                <a:schemeClr val="dk1"/>
              </a:buClr>
              <a:buSzPts val="1200"/>
            </a:pPr>
            <a:fld id="{00000000-1234-1234-1234-123412341234}" type="slidenum">
              <a:rPr lang="en"/>
              <a:pPr>
                <a:buClr>
                  <a:schemeClr val="dk1"/>
                </a:buClr>
                <a:buSzPts val="1200"/>
              </a:pPr>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181de28735_0_1445:notes"/>
          <p:cNvSpPr txBox="1">
            <a:spLocks noGrp="1"/>
          </p:cNvSpPr>
          <p:nvPr>
            <p:ph type="body" idx="1"/>
          </p:nvPr>
        </p:nvSpPr>
        <p:spPr>
          <a:xfrm>
            <a:off x="906532" y="3329060"/>
            <a:ext cx="7252251" cy="2723890"/>
          </a:xfrm>
          <a:prstGeom prst="rect">
            <a:avLst/>
          </a:prstGeom>
          <a:noFill/>
          <a:ln>
            <a:noFill/>
          </a:ln>
        </p:spPr>
        <p:txBody>
          <a:bodyPr spcFirstLastPara="1" wrap="square" lIns="91415" tIns="91415" rIns="91415" bIns="91415" anchor="t" anchorCtr="0">
            <a:noAutofit/>
          </a:bodyPr>
          <a:lstStyle/>
          <a:p>
            <a:pPr>
              <a:buClr>
                <a:schemeClr val="dk1"/>
              </a:buClr>
              <a:buSzPts val="1200"/>
            </a:pPr>
            <a:endParaRPr/>
          </a:p>
        </p:txBody>
      </p:sp>
      <p:sp>
        <p:nvSpPr>
          <p:cNvPr id="490" name="Google Shape;490;g3181de28735_0_1445: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87cd89e89_0_112: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2f87cd89e89_0_112: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167" name="Google Shape;167;g2f87cd89e89_0_112: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0972f55662_2_356:notes"/>
          <p:cNvSpPr txBox="1">
            <a:spLocks noGrp="1"/>
          </p:cNvSpPr>
          <p:nvPr>
            <p:ph type="body" idx="1"/>
          </p:nvPr>
        </p:nvSpPr>
        <p:spPr>
          <a:xfrm>
            <a:off x="906532" y="3329060"/>
            <a:ext cx="7252251" cy="2723776"/>
          </a:xfrm>
          <a:prstGeom prst="rect">
            <a:avLst/>
          </a:prstGeom>
        </p:spPr>
        <p:txBody>
          <a:bodyPr spcFirstLastPara="1" wrap="square" lIns="91415" tIns="91415" rIns="91415" bIns="91415" anchor="t" anchorCtr="0">
            <a:noAutofit/>
          </a:bodyPr>
          <a:lstStyle/>
          <a:p>
            <a:endParaRPr/>
          </a:p>
        </p:txBody>
      </p:sp>
      <p:sp>
        <p:nvSpPr>
          <p:cNvPr id="497" name="Google Shape;497;g30972f55662_2_35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09763d7573_2_107: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309763d7573_2_107: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$209.00</a:t>
            </a:r>
            <a:endParaRPr/>
          </a:p>
        </p:txBody>
      </p:sp>
      <p:sp>
        <p:nvSpPr>
          <p:cNvPr id="505" name="Google Shape;505;g309763d7573_2_107: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0972f55662_2_179:notes"/>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30972f55662_2_179:notes"/>
          <p:cNvSpPr txBox="1">
            <a:spLocks noGrp="1"/>
          </p:cNvSpPr>
          <p:nvPr>
            <p:ph type="body" idx="1"/>
          </p:nvPr>
        </p:nvSpPr>
        <p:spPr>
          <a:xfrm>
            <a:off x="906532" y="3285826"/>
            <a:ext cx="7252251" cy="3112887"/>
          </a:xfrm>
          <a:prstGeom prst="rect">
            <a:avLst/>
          </a:prstGeom>
          <a:noFill/>
          <a:ln>
            <a:noFill/>
          </a:ln>
        </p:spPr>
        <p:txBody>
          <a:bodyPr spcFirstLastPara="1" wrap="square" lIns="91415" tIns="91415" rIns="91415" bIns="91415" anchor="t" anchorCtr="0">
            <a:noAutofit/>
          </a:bodyPr>
          <a:lstStyle/>
          <a:p>
            <a:pPr>
              <a:buClr>
                <a:schemeClr val="dk1"/>
              </a:buClr>
              <a:buSzPts val="1200"/>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a:extLst>
            <a:ext uri="{FF2B5EF4-FFF2-40B4-BE49-F238E27FC236}">
              <a16:creationId xmlns:a16="http://schemas.microsoft.com/office/drawing/2014/main" id="{EA9243D8-DE16-F4CC-DE56-6AC741CF55B5}"/>
            </a:ext>
          </a:extLst>
        </p:cNvPr>
        <p:cNvGrpSpPr/>
        <p:nvPr/>
      </p:nvGrpSpPr>
      <p:grpSpPr>
        <a:xfrm>
          <a:off x="0" y="0"/>
          <a:ext cx="0" cy="0"/>
          <a:chOff x="0" y="0"/>
          <a:chExt cx="0" cy="0"/>
        </a:xfrm>
      </p:grpSpPr>
      <p:sp>
        <p:nvSpPr>
          <p:cNvPr id="531" name="Google Shape;531;g2f7da4fd0d4_3_446:notes">
            <a:extLst>
              <a:ext uri="{FF2B5EF4-FFF2-40B4-BE49-F238E27FC236}">
                <a16:creationId xmlns:a16="http://schemas.microsoft.com/office/drawing/2014/main" id="{8073D303-4EBE-ECF4-3552-A1AF1B2032B5}"/>
              </a:ext>
            </a:extLst>
          </p:cNvPr>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f7da4fd0d4_3_446:notes">
            <a:extLst>
              <a:ext uri="{FF2B5EF4-FFF2-40B4-BE49-F238E27FC236}">
                <a16:creationId xmlns:a16="http://schemas.microsoft.com/office/drawing/2014/main" id="{ACF402D5-6B25-F8E7-FD0B-57E9BC73607D}"/>
              </a:ext>
            </a:extLst>
          </p:cNvPr>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Let me share an example of understanding &amp; producing grap hics within an O&amp;M context.</a:t>
            </a:r>
            <a:endParaRPr/>
          </a:p>
        </p:txBody>
      </p:sp>
      <p:sp>
        <p:nvSpPr>
          <p:cNvPr id="533" name="Google Shape;533;g2f7da4fd0d4_3_446:notes">
            <a:extLst>
              <a:ext uri="{FF2B5EF4-FFF2-40B4-BE49-F238E27FC236}">
                <a16:creationId xmlns:a16="http://schemas.microsoft.com/office/drawing/2014/main" id="{05ED8472-FFF7-6A1A-6220-07388EBE7E93}"/>
              </a:ext>
            </a:extLst>
          </p:cNvPr>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143</a:t>
            </a:fld>
            <a:endParaRPr/>
          </a:p>
        </p:txBody>
      </p:sp>
    </p:spTree>
    <p:extLst>
      <p:ext uri="{BB962C8B-B14F-4D97-AF65-F5344CB8AC3E}">
        <p14:creationId xmlns:p14="http://schemas.microsoft.com/office/powerpoint/2010/main" val="17369626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C287CD72-C918-611C-28E0-8053A47CFF04}"/>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0AEB1621-8DB2-E1F6-32FD-D957FE780F65}"/>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48742BA1-D044-E9D9-8484-8E91DB4E9B55}"/>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20093014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fe2bea142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fe2bea142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7875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D1EA-9085-49F3-C358-489D659C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6BE81-2826-8BDF-5EE4-BC393349F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2F2E-DC1C-62BF-60BF-E7A999C2529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3B7295B-596D-0A42-6E0E-CDDF5608149B}"/>
              </a:ext>
            </a:extLst>
          </p:cNvPr>
          <p:cNvSpPr>
            <a:spLocks noGrp="1"/>
          </p:cNvSpPr>
          <p:nvPr>
            <p:ph type="sldNum" sz="quarter" idx="5"/>
          </p:nvPr>
        </p:nvSpPr>
        <p:spPr/>
        <p:txBody>
          <a:bodyPr/>
          <a:lstStyle/>
          <a:p>
            <a:fld id="{55617D02-2CFF-492A-8B3B-202A8FBC510C}" type="slidenum">
              <a:rPr lang="en-US"/>
              <a:t>146</a:t>
            </a:fld>
            <a:endParaRPr lang="en-US"/>
          </a:p>
        </p:txBody>
      </p:sp>
    </p:spTree>
    <p:extLst>
      <p:ext uri="{BB962C8B-B14F-4D97-AF65-F5344CB8AC3E}">
        <p14:creationId xmlns:p14="http://schemas.microsoft.com/office/powerpoint/2010/main" val="22845508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09E22C67-95A5-4824-B4EF-E0DA4FFAE19A}" type="slidenum">
              <a:rPr lang="en-US" smtClean="0"/>
              <a:t>147</a:t>
            </a:fld>
            <a:endParaRPr lang="en-US"/>
          </a:p>
        </p:txBody>
      </p:sp>
    </p:spTree>
    <p:extLst>
      <p:ext uri="{BB962C8B-B14F-4D97-AF65-F5344CB8AC3E}">
        <p14:creationId xmlns:p14="http://schemas.microsoft.com/office/powerpoint/2010/main" val="296263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f87cd89e89_0_11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2f87cd89e89_0_118: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175" name="Google Shape;175;g2f87cd89e89_0_118: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15</a:t>
            </a:fld>
            <a:endParaRPr/>
          </a:p>
        </p:txBody>
      </p:sp>
    </p:spTree>
    <p:extLst>
      <p:ext uri="{BB962C8B-B14F-4D97-AF65-F5344CB8AC3E}">
        <p14:creationId xmlns:p14="http://schemas.microsoft.com/office/powerpoint/2010/main" val="304657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BB1F15C9-0C02-906F-5AE7-E4CDFFD58088}"/>
            </a:ext>
          </a:extLst>
        </p:cNvPr>
        <p:cNvGrpSpPr/>
        <p:nvPr/>
      </p:nvGrpSpPr>
      <p:grpSpPr>
        <a:xfrm>
          <a:off x="0" y="0"/>
          <a:ext cx="0" cy="0"/>
          <a:chOff x="0" y="0"/>
          <a:chExt cx="0" cy="0"/>
        </a:xfrm>
      </p:grpSpPr>
      <p:sp>
        <p:nvSpPr>
          <p:cNvPr id="150" name="Google Shape;150;g2fe2bea142c_0_0:notes">
            <a:extLst>
              <a:ext uri="{FF2B5EF4-FFF2-40B4-BE49-F238E27FC236}">
                <a16:creationId xmlns:a16="http://schemas.microsoft.com/office/drawing/2014/main" id="{0CE4F830-2A17-01DF-8343-247631C4AF7B}"/>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fe2bea142c_0_0:notes">
            <a:extLst>
              <a:ext uri="{FF2B5EF4-FFF2-40B4-BE49-F238E27FC236}">
                <a16:creationId xmlns:a16="http://schemas.microsoft.com/office/drawing/2014/main" id="{4FC8C611-0C40-45C7-DAC2-A7DFA6D5E1DB}"/>
              </a:ext>
            </a:extLst>
          </p:cNvPr>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152" name="Google Shape;152;g2fe2bea142c_0_0:notes">
            <a:extLst>
              <a:ext uri="{FF2B5EF4-FFF2-40B4-BE49-F238E27FC236}">
                <a16:creationId xmlns:a16="http://schemas.microsoft.com/office/drawing/2014/main" id="{768F7FD6-0018-BCDF-5DB8-39CB364DB2A0}"/>
              </a:ext>
            </a:extLst>
          </p:cNvPr>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16</a:t>
            </a:fld>
            <a:endParaRPr lang="en-US" sz="1400"/>
          </a:p>
        </p:txBody>
      </p:sp>
    </p:spTree>
    <p:extLst>
      <p:ext uri="{BB962C8B-B14F-4D97-AF65-F5344CB8AC3E}">
        <p14:creationId xmlns:p14="http://schemas.microsoft.com/office/powerpoint/2010/main" val="367774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17</a:t>
            </a:fld>
            <a:endParaRPr lang="en-US"/>
          </a:p>
        </p:txBody>
      </p:sp>
    </p:spTree>
    <p:extLst>
      <p:ext uri="{BB962C8B-B14F-4D97-AF65-F5344CB8AC3E}">
        <p14:creationId xmlns:p14="http://schemas.microsoft.com/office/powerpoint/2010/main" val="54637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f7a91d4a2d_1_179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f7a91d4a2d_1_1790: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327" name="Google Shape;327;g2f7a91d4a2d_1_1790: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18</a:t>
            </a:fld>
            <a:endParaRPr lang="en-US"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f7a91d4a2d_1_92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f7a91d4a2d_1_920: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57" name="Google Shape;257;g2f7a91d4a2d_1_920: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19</a:t>
            </a:fld>
            <a:endParaRPr 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6525" y="911225"/>
            <a:ext cx="4373563" cy="2460625"/>
          </a:xfrm>
        </p:spPr>
      </p:sp>
      <p:sp>
        <p:nvSpPr>
          <p:cNvPr id="3" name="Notes Placeholder 2"/>
          <p:cNvSpPr>
            <a:spLocks noGrp="1"/>
          </p:cNvSpPr>
          <p:nvPr>
            <p:ph type="body" idx="1"/>
          </p:nvPr>
        </p:nvSpPr>
        <p:spPr/>
        <p:txBody>
          <a:bodyPr/>
          <a:lstStyle/>
          <a:p>
            <a:r>
              <a:rPr lang="en-US">
                <a:solidFill>
                  <a:srgbClr val="000000"/>
                </a:solidFill>
                <a:latin typeface="Calibri"/>
                <a:cs typeface="Calibri"/>
              </a:rPr>
              <a:t>Erin’s experience working in the field of visual impairments extends over 30 years.</a:t>
            </a:r>
            <a:endParaRPr lang="en-US"/>
          </a:p>
          <a:p>
            <a:r>
              <a:rPr lang="en-US">
                <a:solidFill>
                  <a:srgbClr val="000000"/>
                </a:solidFill>
                <a:latin typeface="Calibri"/>
                <a:cs typeface="Calibri"/>
              </a:rPr>
              <a:t>She has served as a TVI, and Orientation and Mobility Specialist in western New York and as the Coordinator of Statewide Education Services for the Blind and Visually Impaired for the Delaware Division for the Visually Impaired. </a:t>
            </a:r>
          </a:p>
          <a:p>
            <a:r>
              <a:rPr lang="en-US">
                <a:solidFill>
                  <a:srgbClr val="000000"/>
                </a:solidFill>
                <a:latin typeface="Calibri"/>
                <a:cs typeface="Calibri"/>
              </a:rPr>
              <a:t>Erin has been involved in Camp Abilities, a sports camp for students with BVI for 15 years.</a:t>
            </a:r>
            <a:endParaRPr lang="en-US">
              <a:latin typeface="Calibri"/>
              <a:cs typeface="Calibri"/>
            </a:endParaRPr>
          </a:p>
        </p:txBody>
      </p:sp>
      <p:sp>
        <p:nvSpPr>
          <p:cNvPr id="4" name="Slide Number Placeholder 3"/>
          <p:cNvSpPr>
            <a:spLocks noGrp="1"/>
          </p:cNvSpPr>
          <p:nvPr>
            <p:ph type="sldNum" sz="quarter" idx="5"/>
          </p:nvPr>
        </p:nvSpPr>
        <p:spPr/>
        <p:txBody>
          <a:bodyPr/>
          <a:lstStyle/>
          <a:p>
            <a:fld id="{B17E796F-AA57-431F-B1D9-36803BC9DC67}" type="slidenum">
              <a:rPr lang="en-US" smtClean="0"/>
              <a:t>2</a:t>
            </a:fld>
            <a:endParaRPr lang="en-US"/>
          </a:p>
        </p:txBody>
      </p:sp>
    </p:spTree>
    <p:extLst>
      <p:ext uri="{BB962C8B-B14F-4D97-AF65-F5344CB8AC3E}">
        <p14:creationId xmlns:p14="http://schemas.microsoft.com/office/powerpoint/2010/main" val="7941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7a91d4a2d_1_927: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f7a91d4a2d_1_927: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65" name="Google Shape;265;g2f7a91d4a2d_1_927: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20</a:t>
            </a:fld>
            <a:endParaRPr lang="en-US"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7a91d4a2d_1_1755: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f7a91d4a2d_1_1755: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73" name="Google Shape;273;g2f7a91d4a2d_1_1755: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21</a:t>
            </a:fld>
            <a:endParaRPr lang="en-US"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f7a91d4a2d_1_946: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f7a91d4a2d_1_946: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81" name="Google Shape;281;g2f7a91d4a2d_1_946: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22</a:t>
            </a:fld>
            <a:endParaRPr lang="en-US"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f7a91d4a2d_1_1091: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f7a91d4a2d_1_1091: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pPr>
              <a:spcBef>
                <a:spcPts val="1545"/>
              </a:spcBef>
              <a:buClr>
                <a:schemeClr val="dk1"/>
              </a:buClr>
              <a:buSzPts val="2300"/>
            </a:pPr>
            <a:endParaRPr lang="en-US"/>
          </a:p>
        </p:txBody>
      </p:sp>
      <p:sp>
        <p:nvSpPr>
          <p:cNvPr id="371" name="Google Shape;371;g2f7a91d4a2d_1_1091: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23</a:t>
            </a:fld>
            <a:endParaRPr lang="en-US"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f7a91d4a2d_1_973: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f7a91d4a2d_1_973: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pPr>
              <a:spcBef>
                <a:spcPts val="721"/>
              </a:spcBef>
            </a:pPr>
            <a:endParaRPr lang="en-US"/>
          </a:p>
        </p:txBody>
      </p:sp>
      <p:sp>
        <p:nvSpPr>
          <p:cNvPr id="289" name="Google Shape;289;g2f7a91d4a2d_1_973: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24</a:t>
            </a:fld>
            <a:endParaRPr 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f7a91d4a2d_1_1818: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f7a91d4a2d_1_1818: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97" name="Google Shape;297;g2f7a91d4a2d_1_1818: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25</a:t>
            </a:fld>
            <a:endParaRPr lang="en-US"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E79B4BAD-8D39-16DE-6887-623FA9763A42}"/>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31F84A4E-94C9-ABD8-696C-40D18086B030}"/>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96DF0C58-5042-3514-AD41-63D2DE7D5469}"/>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211496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6846E-4B43-29A4-A1EA-F4C57DD81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E5F22-312C-2806-8428-0C3A1D629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DE680-A0B1-B0AF-2B9F-EB5F4561671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2AC968F-E26D-0B04-3DED-586A0D59181A}"/>
              </a:ext>
            </a:extLst>
          </p:cNvPr>
          <p:cNvSpPr>
            <a:spLocks noGrp="1"/>
          </p:cNvSpPr>
          <p:nvPr>
            <p:ph type="sldNum" sz="quarter" idx="5"/>
          </p:nvPr>
        </p:nvSpPr>
        <p:spPr/>
        <p:txBody>
          <a:bodyPr/>
          <a:lstStyle/>
          <a:p>
            <a:fld id="{55617D02-2CFF-492A-8B3B-202A8FBC510C}" type="slidenum">
              <a:rPr lang="en-US"/>
              <a:t>27</a:t>
            </a:fld>
            <a:endParaRPr lang="en-US"/>
          </a:p>
        </p:txBody>
      </p:sp>
    </p:spTree>
    <p:extLst>
      <p:ext uri="{BB962C8B-B14F-4D97-AF65-F5344CB8AC3E}">
        <p14:creationId xmlns:p14="http://schemas.microsoft.com/office/powerpoint/2010/main" val="2390232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f7a91d4a2d_1_1825: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2f7a91d4a2d_1_1825: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312" name="Google Shape;312;g2f7a91d4a2d_1_1825: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28</a:t>
            </a:fld>
            <a:endParaRPr lang="en-US"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f7a91d4a2d_1_1811: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f7a91d4a2d_1_1811: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pPr>
              <a:spcBef>
                <a:spcPts val="206"/>
              </a:spcBef>
            </a:pPr>
            <a:endParaRPr lang="en-US"/>
          </a:p>
        </p:txBody>
      </p:sp>
      <p:sp>
        <p:nvSpPr>
          <p:cNvPr id="335" name="Google Shape;335;g2f7a91d4a2d_1_1811: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29</a:t>
            </a:fld>
            <a:endParaRPr 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JW</a:t>
            </a:r>
          </a:p>
        </p:txBody>
      </p:sp>
      <p:sp>
        <p:nvSpPr>
          <p:cNvPr id="4" name="Slide Number Placeholder 3"/>
          <p:cNvSpPr>
            <a:spLocks noGrp="1"/>
          </p:cNvSpPr>
          <p:nvPr>
            <p:ph type="sldNum" sz="quarter" idx="5"/>
          </p:nvPr>
        </p:nvSpPr>
        <p:spPr/>
        <p:txBody>
          <a:bodyPr/>
          <a:lstStyle/>
          <a:p>
            <a:fld id="{55617D02-2CFF-492A-8B3B-202A8FBC510C}" type="slidenum">
              <a:rPr lang="en-US"/>
              <a:t>3</a:t>
            </a:fld>
            <a:endParaRPr lang="en-US"/>
          </a:p>
        </p:txBody>
      </p:sp>
    </p:spTree>
    <p:extLst>
      <p:ext uri="{BB962C8B-B14F-4D97-AF65-F5344CB8AC3E}">
        <p14:creationId xmlns:p14="http://schemas.microsoft.com/office/powerpoint/2010/main" val="3015346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f7a91d4a2d_1_1832: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f7a91d4a2d_1_1832: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343" name="Google Shape;343;g2f7a91d4a2d_1_1832: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30</a:t>
            </a:fld>
            <a:endParaRPr 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f7a91d4a2d_1_1927: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f7a91d4a2d_1_1927: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410" name="Google Shape;410;g2f7a91d4a2d_1_1927: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31</a:t>
            </a:fld>
            <a:endParaRPr 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f7a91d4a2d_1_187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f7a91d4a2d_1_1879: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434" name="Google Shape;434;g2f7a91d4a2d_1_1879: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32</a:t>
            </a:fld>
            <a:endParaRPr lang="en-US"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f7a91d4a2d_1_1865: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2f7a91d4a2d_1_1865: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418" name="Google Shape;418;g2f7a91d4a2d_1_1865: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33</a:t>
            </a:fld>
            <a:endParaRPr lang="en-US"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f7a91d4a2d_1_1872: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f7a91d4a2d_1_1872: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426" name="Google Shape;426;g2f7a91d4a2d_1_1872: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34</a:t>
            </a:fld>
            <a:endParaRPr lang="en-US"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f7a91d4a2d_1_1934: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f7a91d4a2d_1_1934: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r>
              <a:rPr lang="en"/>
              <a:t>Think again about making a peanut butter sandwich. A young child watching all of the steps happening to make that sandwich could then pretend to do so for a toy, and then, if given the opportunity, would try with the real materials. How do our children become enthusiastic about learning if we are never giving them the opportunity to learn? </a:t>
            </a:r>
            <a:endParaRPr lang="en-US"/>
          </a:p>
        </p:txBody>
      </p:sp>
      <p:sp>
        <p:nvSpPr>
          <p:cNvPr id="442" name="Google Shape;442;g2f7a91d4a2d_1_1934: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35</a:t>
            </a:fld>
            <a:endParaRPr 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99936EFA-348F-7E30-B67F-D8658E22FFEE}"/>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80B3395D-8945-1DDF-378E-039B3B4D332D}"/>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D5857711-6655-5A98-FC57-B6FBDEE5196F}"/>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695884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a:extLst>
            <a:ext uri="{FF2B5EF4-FFF2-40B4-BE49-F238E27FC236}">
              <a16:creationId xmlns:a16="http://schemas.microsoft.com/office/drawing/2014/main" id="{C40ED790-B8AD-9217-EE34-E4B5946B5818}"/>
            </a:ext>
          </a:extLst>
        </p:cNvPr>
        <p:cNvGrpSpPr/>
        <p:nvPr/>
      </p:nvGrpSpPr>
      <p:grpSpPr>
        <a:xfrm>
          <a:off x="0" y="0"/>
          <a:ext cx="0" cy="0"/>
          <a:chOff x="0" y="0"/>
          <a:chExt cx="0" cy="0"/>
        </a:xfrm>
      </p:grpSpPr>
      <p:sp>
        <p:nvSpPr>
          <p:cNvPr id="531" name="Google Shape;531;g2f7da4fd0d4_3_446:notes">
            <a:extLst>
              <a:ext uri="{FF2B5EF4-FFF2-40B4-BE49-F238E27FC236}">
                <a16:creationId xmlns:a16="http://schemas.microsoft.com/office/drawing/2014/main" id="{A95C88F7-07BC-1D2F-EDDF-38151B413495}"/>
              </a:ext>
            </a:extLst>
          </p:cNvPr>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f7da4fd0d4_3_446:notes">
            <a:extLst>
              <a:ext uri="{FF2B5EF4-FFF2-40B4-BE49-F238E27FC236}">
                <a16:creationId xmlns:a16="http://schemas.microsoft.com/office/drawing/2014/main" id="{1D4250E3-5830-7A29-7830-31448EEB8BBF}"/>
              </a:ext>
            </a:extLst>
          </p:cNvPr>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Let me share an example of understanding &amp; producing grap hics within an O&amp;M context.</a:t>
            </a:r>
            <a:endParaRPr/>
          </a:p>
        </p:txBody>
      </p:sp>
      <p:sp>
        <p:nvSpPr>
          <p:cNvPr id="533" name="Google Shape;533;g2f7da4fd0d4_3_446:notes">
            <a:extLst>
              <a:ext uri="{FF2B5EF4-FFF2-40B4-BE49-F238E27FC236}">
                <a16:creationId xmlns:a16="http://schemas.microsoft.com/office/drawing/2014/main" id="{14FA2B49-AAA6-60C2-7F9C-8403FF19D82A}"/>
              </a:ext>
            </a:extLst>
          </p:cNvPr>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37</a:t>
            </a:fld>
            <a:endParaRPr/>
          </a:p>
        </p:txBody>
      </p:sp>
    </p:spTree>
    <p:extLst>
      <p:ext uri="{BB962C8B-B14F-4D97-AF65-F5344CB8AC3E}">
        <p14:creationId xmlns:p14="http://schemas.microsoft.com/office/powerpoint/2010/main" val="3358247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EBDFFB2D-7FAE-7B13-B290-E008529EADC9}"/>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937E93D1-106A-8FD0-CA3D-1A8CAE10AF46}"/>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22C62FCD-592D-560C-1D07-7C23B0AD428E}"/>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2029648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5617D02-2CFF-492A-8B3B-202A8FBC510C}" type="slidenum">
              <a:rPr lang="en-US"/>
              <a:t>39</a:t>
            </a:fld>
            <a:endParaRPr lang="en-US"/>
          </a:p>
        </p:txBody>
      </p:sp>
    </p:spTree>
    <p:extLst>
      <p:ext uri="{BB962C8B-B14F-4D97-AF65-F5344CB8AC3E}">
        <p14:creationId xmlns:p14="http://schemas.microsoft.com/office/powerpoint/2010/main" val="125621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4</a:t>
            </a:fld>
            <a:endParaRPr lang="en-US"/>
          </a:p>
        </p:txBody>
      </p:sp>
    </p:spTree>
    <p:extLst>
      <p:ext uri="{BB962C8B-B14F-4D97-AF65-F5344CB8AC3E}">
        <p14:creationId xmlns:p14="http://schemas.microsoft.com/office/powerpoint/2010/main" val="1834851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DCEE38E6-AACB-09C5-360D-BB17FC7A2E71}"/>
            </a:ext>
          </a:extLst>
        </p:cNvPr>
        <p:cNvGrpSpPr/>
        <p:nvPr/>
      </p:nvGrpSpPr>
      <p:grpSpPr>
        <a:xfrm>
          <a:off x="0" y="0"/>
          <a:ext cx="0" cy="0"/>
          <a:chOff x="0" y="0"/>
          <a:chExt cx="0" cy="0"/>
        </a:xfrm>
      </p:grpSpPr>
      <p:sp>
        <p:nvSpPr>
          <p:cNvPr id="249" name="Google Shape;249;g2f7a91d4a2d_1_915:notes">
            <a:extLst>
              <a:ext uri="{FF2B5EF4-FFF2-40B4-BE49-F238E27FC236}">
                <a16:creationId xmlns:a16="http://schemas.microsoft.com/office/drawing/2014/main" id="{ECED4ECC-B424-CC4A-54F0-DF80087A085F}"/>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f7a91d4a2d_1_915:notes">
            <a:extLst>
              <a:ext uri="{FF2B5EF4-FFF2-40B4-BE49-F238E27FC236}">
                <a16:creationId xmlns:a16="http://schemas.microsoft.com/office/drawing/2014/main" id="{C91F1C5F-A688-A95A-C397-F54ADAAAE584}"/>
              </a:ext>
            </a:extLst>
          </p:cNvPr>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51" name="Google Shape;251;g2f7a91d4a2d_1_915:notes">
            <a:extLst>
              <a:ext uri="{FF2B5EF4-FFF2-40B4-BE49-F238E27FC236}">
                <a16:creationId xmlns:a16="http://schemas.microsoft.com/office/drawing/2014/main" id="{EE40A781-EE89-2768-1459-7AD1011BC578}"/>
              </a:ext>
            </a:extLst>
          </p:cNvPr>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40</a:t>
            </a:fld>
            <a:endParaRPr lang="en-US" sz="1400"/>
          </a:p>
        </p:txBody>
      </p:sp>
    </p:spTree>
    <p:extLst>
      <p:ext uri="{BB962C8B-B14F-4D97-AF65-F5344CB8AC3E}">
        <p14:creationId xmlns:p14="http://schemas.microsoft.com/office/powerpoint/2010/main" val="395007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41</a:t>
            </a:fld>
            <a:endParaRPr lang="en-US"/>
          </a:p>
        </p:txBody>
      </p:sp>
    </p:spTree>
    <p:extLst>
      <p:ext uri="{BB962C8B-B14F-4D97-AF65-F5344CB8AC3E}">
        <p14:creationId xmlns:p14="http://schemas.microsoft.com/office/powerpoint/2010/main" val="2901255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f87cd89e89_0_9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f87cd89e89_0_99: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152" name="Google Shape;152;g2f87cd89e89_0_99: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f7da4fd0d4_3_24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f7da4fd0d4_3_24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indent="-474263">
              <a:spcBef>
                <a:spcPts val="800"/>
              </a:spcBef>
              <a:buClr>
                <a:srgbClr val="000000"/>
              </a:buClr>
              <a:buSzPts val="2000"/>
              <a:buFont typeface="Calibri"/>
              <a:buChar char="●"/>
            </a:pPr>
            <a:r>
              <a:rPr lang="en-US">
                <a:solidFill>
                  <a:srgbClr val="000000"/>
                </a:solidFill>
                <a:latin typeface="Calibri"/>
                <a:ea typeface="Calibri"/>
                <a:cs typeface="Calibri"/>
                <a:sym typeface="Calibri"/>
              </a:rPr>
              <a:t>Our little learners need plenty of exposure to various textures and surfaces to help them develop awareness and attention as they grow </a:t>
            </a:r>
          </a:p>
          <a:p>
            <a:pPr indent="-474263">
              <a:spcBef>
                <a:spcPts val="800"/>
              </a:spcBef>
              <a:buClr>
                <a:srgbClr val="000000"/>
              </a:buClr>
              <a:buSzPts val="2000"/>
              <a:buFont typeface="Calibri"/>
              <a:buChar char="●"/>
            </a:pPr>
            <a:r>
              <a:rPr lang="en-US">
                <a:solidFill>
                  <a:srgbClr val="000000"/>
                </a:solidFill>
                <a:latin typeface="Calibri"/>
                <a:ea typeface="Calibri"/>
                <a:cs typeface="Calibri"/>
                <a:sym typeface="Calibri"/>
              </a:rPr>
              <a:t>Includes being tactually and verbally introduced to real objects, braille, and tactile illustrations</a:t>
            </a:r>
          </a:p>
          <a:p>
            <a:pPr indent="-474263">
              <a:spcBef>
                <a:spcPts val="800"/>
              </a:spcBef>
              <a:buClr>
                <a:srgbClr val="000000"/>
              </a:buClr>
              <a:buSzPts val="2000"/>
              <a:buFont typeface="Calibri"/>
              <a:buChar char="●"/>
            </a:pPr>
            <a:r>
              <a:rPr lang="en-US">
                <a:solidFill>
                  <a:srgbClr val="000000"/>
                </a:solidFill>
                <a:latin typeface="Calibri"/>
                <a:ea typeface="Calibri"/>
                <a:cs typeface="Calibri"/>
                <a:sym typeface="Calibri"/>
              </a:rPr>
              <a:t>Brings awareness of the existence of things, causes, and effects</a:t>
            </a:r>
          </a:p>
          <a:p>
            <a:pPr indent="-474263">
              <a:spcBef>
                <a:spcPts val="800"/>
              </a:spcBef>
              <a:buClr>
                <a:srgbClr val="000000"/>
              </a:buClr>
              <a:buSzPts val="2000"/>
              <a:buFont typeface="Calibri"/>
              <a:buChar char="●"/>
            </a:pPr>
            <a:r>
              <a:rPr lang="en-US">
                <a:solidFill>
                  <a:srgbClr val="000000"/>
                </a:solidFill>
                <a:latin typeface="Calibri"/>
                <a:ea typeface="Calibri"/>
                <a:cs typeface="Calibri"/>
                <a:sym typeface="Calibri"/>
              </a:rPr>
              <a:t>Stimulates curiosity and activates the imagination</a:t>
            </a:r>
          </a:p>
          <a:p>
            <a:pPr indent="-474263">
              <a:spcBef>
                <a:spcPts val="800"/>
              </a:spcBef>
              <a:buClr>
                <a:srgbClr val="000000"/>
              </a:buClr>
              <a:buSzPts val="2000"/>
              <a:buFont typeface="Calibri"/>
              <a:buChar char="●"/>
            </a:pPr>
            <a:r>
              <a:rPr lang="en-US">
                <a:solidFill>
                  <a:srgbClr val="000000"/>
                </a:solidFill>
                <a:latin typeface="Calibri"/>
                <a:ea typeface="Calibri"/>
                <a:cs typeface="Calibri"/>
                <a:sym typeface="Calibri"/>
              </a:rPr>
              <a:t>Feeds the mind with information that can be varied or consistent, random or sequenced, tangible or undefined</a:t>
            </a:r>
          </a:p>
          <a:p>
            <a:pPr indent="-474263">
              <a:spcBef>
                <a:spcPts val="800"/>
              </a:spcBef>
              <a:buClr>
                <a:srgbClr val="000000"/>
              </a:buClr>
              <a:buSzPts val="2000"/>
              <a:buFont typeface="Calibri"/>
              <a:buChar char="●"/>
            </a:pPr>
            <a:r>
              <a:rPr lang="en-US">
                <a:solidFill>
                  <a:srgbClr val="000000"/>
                </a:solidFill>
                <a:latin typeface="Calibri"/>
                <a:ea typeface="Calibri"/>
                <a:cs typeface="Calibri"/>
                <a:sym typeface="Calibri"/>
              </a:rPr>
              <a:t>Contributes to a foundation for comparing, categorizing, comprehending, and eventually communicating about the world </a:t>
            </a:r>
          </a:p>
          <a:p>
            <a:pPr indent="-474263">
              <a:spcBef>
                <a:spcPts val="800"/>
              </a:spcBef>
              <a:buClr>
                <a:srgbClr val="000000"/>
              </a:buClr>
              <a:buSzPts val="2000"/>
              <a:buFont typeface="Calibri"/>
              <a:buChar char="●"/>
            </a:pPr>
            <a:endParaRPr lang="en-US">
              <a:solidFill>
                <a:srgbClr val="000000"/>
              </a:solidFill>
              <a:latin typeface="Calibri"/>
              <a:ea typeface="Calibri"/>
              <a:cs typeface="Calibri"/>
              <a:sym typeface="Calibri"/>
            </a:endParaRPr>
          </a:p>
          <a:p>
            <a:pPr marL="237132" indent="-254070">
              <a:buSzPts val="3000"/>
              <a:buFont typeface="Calibri"/>
              <a:buChar char="●"/>
            </a:pPr>
            <a:r>
              <a:rPr lang="en-US">
                <a:latin typeface="Calibri"/>
                <a:ea typeface="Calibri"/>
                <a:cs typeface="Calibri"/>
                <a:sym typeface="Calibri"/>
              </a:rPr>
              <a:t>Textures</a:t>
            </a:r>
          </a:p>
          <a:p>
            <a:pPr marL="237132" indent="-254070">
              <a:buSzPts val="3000"/>
              <a:buFont typeface="Calibri"/>
              <a:buChar char="●"/>
            </a:pPr>
            <a:r>
              <a:rPr lang="en-US">
                <a:latin typeface="Calibri"/>
                <a:ea typeface="Calibri"/>
                <a:cs typeface="Calibri"/>
                <a:sym typeface="Calibri"/>
              </a:rPr>
              <a:t>  Temperature</a:t>
            </a:r>
          </a:p>
          <a:p>
            <a:pPr marL="237132" indent="-254070">
              <a:buSzPts val="3000"/>
              <a:buFont typeface="Calibri"/>
              <a:buChar char="●"/>
            </a:pPr>
            <a:r>
              <a:rPr lang="en-US">
                <a:latin typeface="Calibri"/>
                <a:ea typeface="Calibri"/>
                <a:cs typeface="Calibri"/>
                <a:sym typeface="Calibri"/>
              </a:rPr>
              <a:t>  Vibration</a:t>
            </a:r>
          </a:p>
          <a:p>
            <a:pPr marL="237132" indent="-254070">
              <a:buSzPts val="3000"/>
              <a:buFont typeface="Calibri"/>
              <a:buChar char="●"/>
            </a:pPr>
            <a:r>
              <a:rPr lang="en-US">
                <a:latin typeface="Calibri"/>
                <a:ea typeface="Calibri"/>
                <a:cs typeface="Calibri"/>
                <a:sym typeface="Calibri"/>
              </a:rPr>
              <a:t>  Shapes</a:t>
            </a:r>
          </a:p>
          <a:p>
            <a:pPr marL="237132" indent="-254070">
              <a:spcAft>
                <a:spcPts val="1600"/>
              </a:spcAft>
              <a:buSzPts val="3000"/>
              <a:buFont typeface="Calibri"/>
              <a:buChar char="●"/>
            </a:pPr>
            <a:r>
              <a:rPr lang="en-US">
                <a:latin typeface="Calibri"/>
                <a:ea typeface="Calibri"/>
                <a:cs typeface="Calibri"/>
                <a:sym typeface="Calibri"/>
              </a:rPr>
              <a:t>  Structures</a:t>
            </a:r>
          </a:p>
          <a:p>
            <a:pPr indent="-474263">
              <a:spcBef>
                <a:spcPts val="800"/>
              </a:spcBef>
              <a:buClr>
                <a:srgbClr val="000000"/>
              </a:buClr>
              <a:buSzPts val="2000"/>
              <a:buFont typeface="Calibri"/>
              <a:buChar char="●"/>
            </a:pPr>
            <a:endParaRPr lang="en-US">
              <a:solidFill>
                <a:srgbClr val="000000"/>
              </a:solidFill>
              <a:latin typeface="Calibri"/>
              <a:ea typeface="Calibri"/>
              <a:cs typeface="Calibri"/>
              <a:sym typeface="Calibri"/>
            </a:endParaRPr>
          </a:p>
          <a:p>
            <a:pPr indent="-465795">
              <a:spcBef>
                <a:spcPts val="800"/>
              </a:spcBef>
              <a:buClr>
                <a:srgbClr val="111111"/>
              </a:buClr>
              <a:buSzPts val="1900"/>
              <a:buFont typeface="Calibri"/>
              <a:buChar char="●"/>
            </a:pPr>
            <a:r>
              <a:rPr lang="en-US" sz="2500">
                <a:solidFill>
                  <a:srgbClr val="111111"/>
                </a:solidFill>
                <a:latin typeface="Calibri"/>
                <a:ea typeface="Calibri"/>
                <a:cs typeface="Calibri"/>
                <a:sym typeface="Calibri"/>
              </a:rPr>
              <a:t>If we can strategically think about the textures in our little learners’ world, we can gently expose them to interesting features at a very young age </a:t>
            </a:r>
          </a:p>
          <a:p>
            <a:pPr indent="-465795">
              <a:spcBef>
                <a:spcPts val="800"/>
              </a:spcBef>
              <a:buClr>
                <a:srgbClr val="111111"/>
              </a:buClr>
              <a:buSzPts val="1900"/>
              <a:buFont typeface="Calibri"/>
              <a:buChar char="●"/>
            </a:pPr>
            <a:r>
              <a:rPr lang="en-US" sz="2500">
                <a:solidFill>
                  <a:srgbClr val="111111"/>
                </a:solidFill>
                <a:latin typeface="Calibri"/>
                <a:ea typeface="Calibri"/>
                <a:cs typeface="Calibri"/>
                <a:sym typeface="Calibri"/>
              </a:rPr>
              <a:t>Include whole body experiences</a:t>
            </a:r>
          </a:p>
          <a:p>
            <a:pPr lvl="2" indent="-448857">
              <a:spcBef>
                <a:spcPts val="800"/>
              </a:spcBef>
              <a:buClr>
                <a:srgbClr val="111111"/>
              </a:buClr>
              <a:buSzPts val="1700"/>
              <a:buFont typeface="Calibri"/>
              <a:buChar char="○"/>
            </a:pPr>
            <a:r>
              <a:rPr lang="en-US" sz="2300">
                <a:solidFill>
                  <a:srgbClr val="111111"/>
                </a:solidFill>
                <a:latin typeface="Calibri"/>
                <a:ea typeface="Calibri"/>
                <a:cs typeface="Calibri"/>
                <a:sym typeface="Calibri"/>
              </a:rPr>
              <a:t>If they’re reluctant with their hands, try the feet!</a:t>
            </a:r>
          </a:p>
          <a:p>
            <a:pPr indent="-465795">
              <a:spcBef>
                <a:spcPts val="800"/>
              </a:spcBef>
              <a:buClr>
                <a:srgbClr val="111111"/>
              </a:buClr>
              <a:buSzPts val="1900"/>
              <a:buFont typeface="Calibri"/>
              <a:buChar char="●"/>
            </a:pPr>
            <a:r>
              <a:rPr lang="en-US" sz="2500">
                <a:solidFill>
                  <a:srgbClr val="111111"/>
                </a:solidFill>
                <a:latin typeface="Calibri"/>
                <a:ea typeface="Calibri"/>
                <a:cs typeface="Calibri"/>
                <a:sym typeface="Calibri"/>
              </a:rPr>
              <a:t>Provide learners with a rich environment of tactile variety</a:t>
            </a:r>
          </a:p>
          <a:p>
            <a:pPr lvl="2" indent="-448857">
              <a:spcBef>
                <a:spcPts val="800"/>
              </a:spcBef>
              <a:buClr>
                <a:srgbClr val="111111"/>
              </a:buClr>
              <a:buSzPts val="1700"/>
              <a:buFont typeface="Calibri"/>
              <a:buChar char="○"/>
            </a:pPr>
            <a:r>
              <a:rPr lang="en-US" sz="2300">
                <a:solidFill>
                  <a:srgbClr val="111111"/>
                </a:solidFill>
                <a:latin typeface="Calibri"/>
                <a:ea typeface="Calibri"/>
                <a:cs typeface="Calibri"/>
                <a:sym typeface="Calibri"/>
              </a:rPr>
              <a:t>Textures (scratchy, hard, soft, fluffy, rubbery, squishy…)</a:t>
            </a:r>
          </a:p>
          <a:p>
            <a:pPr lvl="2" indent="-448857">
              <a:spcBef>
                <a:spcPts val="800"/>
              </a:spcBef>
              <a:buClr>
                <a:srgbClr val="111111"/>
              </a:buClr>
              <a:buSzPts val="1700"/>
              <a:buFont typeface="Calibri"/>
              <a:buChar char="○"/>
            </a:pPr>
            <a:r>
              <a:rPr lang="en-US" sz="2300">
                <a:solidFill>
                  <a:srgbClr val="111111"/>
                </a:solidFill>
                <a:latin typeface="Calibri"/>
                <a:ea typeface="Calibri"/>
                <a:cs typeface="Calibri"/>
                <a:sym typeface="Calibri"/>
              </a:rPr>
              <a:t>Temperature (cold, warm)</a:t>
            </a:r>
          </a:p>
          <a:p>
            <a:pPr lvl="2" indent="-448857">
              <a:spcBef>
                <a:spcPts val="800"/>
              </a:spcBef>
              <a:buClr>
                <a:srgbClr val="111111"/>
              </a:buClr>
              <a:buSzPts val="1700"/>
              <a:buFont typeface="Calibri"/>
              <a:buChar char="○"/>
            </a:pPr>
            <a:r>
              <a:rPr lang="en-US" sz="2300">
                <a:solidFill>
                  <a:srgbClr val="111111"/>
                </a:solidFill>
                <a:latin typeface="Calibri"/>
                <a:ea typeface="Calibri"/>
                <a:cs typeface="Calibri"/>
                <a:sym typeface="Calibri"/>
              </a:rPr>
              <a:t>Vibration patterns and sensations</a:t>
            </a:r>
          </a:p>
          <a:p>
            <a:pPr lvl="2" indent="-448857">
              <a:spcBef>
                <a:spcPts val="800"/>
              </a:spcBef>
              <a:buClr>
                <a:srgbClr val="111111"/>
              </a:buClr>
              <a:buSzPts val="1700"/>
              <a:buFont typeface="Calibri"/>
              <a:buChar char="○"/>
            </a:pPr>
            <a:r>
              <a:rPr lang="en-US" sz="2300">
                <a:solidFill>
                  <a:srgbClr val="111111"/>
                </a:solidFill>
                <a:latin typeface="Calibri"/>
                <a:ea typeface="Calibri"/>
                <a:cs typeface="Calibri"/>
                <a:sym typeface="Calibri"/>
              </a:rPr>
              <a:t>Shapes (circle, square, triangle) </a:t>
            </a:r>
          </a:p>
          <a:p>
            <a:pPr lvl="2" indent="-448857">
              <a:spcBef>
                <a:spcPts val="800"/>
              </a:spcBef>
              <a:buClr>
                <a:srgbClr val="111111"/>
              </a:buClr>
              <a:buSzPts val="1700"/>
              <a:buFont typeface="Calibri"/>
              <a:buChar char="○"/>
            </a:pPr>
            <a:r>
              <a:rPr lang="en-US" sz="2300">
                <a:solidFill>
                  <a:srgbClr val="111111"/>
                </a:solidFill>
                <a:latin typeface="Calibri"/>
                <a:ea typeface="Calibri"/>
                <a:cs typeface="Calibri"/>
                <a:sym typeface="Calibri"/>
              </a:rPr>
              <a:t>Structures (big, small, in-between) </a:t>
            </a:r>
          </a:p>
          <a:p>
            <a:pPr marL="465818" lvl="2">
              <a:spcBef>
                <a:spcPts val="800"/>
              </a:spcBef>
              <a:buClr>
                <a:srgbClr val="111111"/>
              </a:buClr>
              <a:buSzPts val="1700"/>
            </a:pPr>
            <a:endParaRPr lang="en-US" sz="2300">
              <a:solidFill>
                <a:srgbClr val="111111"/>
              </a:solidFill>
              <a:latin typeface="Calibri"/>
              <a:ea typeface="Calibri"/>
              <a:cs typeface="Calibri"/>
              <a:sym typeface="Calibri"/>
            </a:endParaRP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This picture shows a child holding a flowering branch</a:t>
            </a: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Feel and smell of the flower are unique compared to any of the baby’s typical toys </a:t>
            </a:r>
          </a:p>
          <a:p>
            <a:pPr lvl="2">
              <a:spcBef>
                <a:spcPts val="800"/>
              </a:spcBef>
              <a:buClr>
                <a:srgbClr val="111111"/>
              </a:buClr>
              <a:buFont typeface="Calibri"/>
              <a:buChar char="○"/>
            </a:pPr>
            <a:r>
              <a:rPr lang="en-US" sz="1900">
                <a:solidFill>
                  <a:srgbClr val="111111"/>
                </a:solidFill>
                <a:latin typeface="Calibri"/>
                <a:ea typeface="Calibri"/>
                <a:cs typeface="Calibri"/>
                <a:sym typeface="Calibri"/>
              </a:rPr>
              <a:t>Feedback from the touch</a:t>
            </a:r>
            <a:endParaRPr lang="en-US">
              <a:solidFill>
                <a:srgbClr val="111111"/>
              </a:solidFill>
              <a:latin typeface="Calibri"/>
              <a:ea typeface="Calibri"/>
              <a:cs typeface="Calibri"/>
              <a:sym typeface="Calibri"/>
            </a:endParaRPr>
          </a:p>
          <a:p>
            <a:pPr lvl="2">
              <a:spcBef>
                <a:spcPts val="800"/>
              </a:spcBef>
              <a:buClr>
                <a:srgbClr val="111111"/>
              </a:buClr>
              <a:buFont typeface="Calibri"/>
              <a:buChar char="○"/>
            </a:pPr>
            <a:r>
              <a:rPr lang="en-US">
                <a:solidFill>
                  <a:srgbClr val="111111"/>
                </a:solidFill>
                <a:latin typeface="Calibri"/>
                <a:ea typeface="Calibri"/>
                <a:cs typeface="Calibri"/>
                <a:sym typeface="Calibri"/>
              </a:rPr>
              <a:t>W</a:t>
            </a:r>
            <a:r>
              <a:rPr lang="en-US" sz="1900">
                <a:solidFill>
                  <a:srgbClr val="111111"/>
                </a:solidFill>
                <a:latin typeface="Calibri"/>
                <a:ea typeface="Calibri"/>
                <a:cs typeface="Calibri"/>
                <a:sym typeface="Calibri"/>
              </a:rPr>
              <a:t>eight of the flower and the stem bending as their arm lifts </a:t>
            </a:r>
            <a:endParaRPr lang="en-US">
              <a:solidFill>
                <a:srgbClr val="111111"/>
              </a:solidFill>
              <a:latin typeface="Calibri"/>
              <a:ea typeface="Calibri"/>
              <a:cs typeface="Calibri"/>
              <a:sym typeface="Calibri"/>
            </a:endParaRPr>
          </a:p>
          <a:p>
            <a:pPr lvl="2">
              <a:spcBef>
                <a:spcPts val="800"/>
              </a:spcBef>
              <a:buClr>
                <a:srgbClr val="111111"/>
              </a:buClr>
              <a:buFont typeface="Calibri"/>
              <a:buChar char="○"/>
            </a:pPr>
            <a:r>
              <a:rPr lang="en-US">
                <a:solidFill>
                  <a:srgbClr val="111111"/>
                </a:solidFill>
                <a:latin typeface="Calibri"/>
                <a:ea typeface="Calibri"/>
                <a:cs typeface="Calibri"/>
                <a:sym typeface="Calibri"/>
              </a:rPr>
              <a:t>S</a:t>
            </a:r>
            <a:r>
              <a:rPr lang="en-US" sz="1900">
                <a:solidFill>
                  <a:srgbClr val="111111"/>
                </a:solidFill>
                <a:latin typeface="Calibri"/>
                <a:ea typeface="Calibri"/>
                <a:cs typeface="Calibri"/>
                <a:sym typeface="Calibri"/>
              </a:rPr>
              <a:t>o much information in such a simple object!</a:t>
            </a: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Try blankets with various textures (quilts are great for this): lace, corduroy, leather, and more! ​</a:t>
            </a: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Different types of clothing ​</a:t>
            </a: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Moveable parts​ and sounds</a:t>
            </a: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Games to bring hands to midline​</a:t>
            </a:r>
          </a:p>
          <a:p>
            <a:pPr indent="-440388">
              <a:spcBef>
                <a:spcPts val="800"/>
              </a:spcBef>
              <a:buClr>
                <a:srgbClr val="111111"/>
              </a:buClr>
              <a:buSzPts val="1600"/>
              <a:buFont typeface="Calibri"/>
              <a:buChar char="●"/>
            </a:pPr>
            <a:r>
              <a:rPr lang="en-US" sz="2100">
                <a:solidFill>
                  <a:srgbClr val="111111"/>
                </a:solidFill>
                <a:latin typeface="Calibri"/>
                <a:ea typeface="Calibri"/>
                <a:cs typeface="Calibri"/>
                <a:sym typeface="Calibri"/>
              </a:rPr>
              <a:t>Games to incorporate hands, feet, fingers, toes, </a:t>
            </a:r>
            <a:r>
              <a:rPr lang="en-US" sz="2100" err="1">
                <a:solidFill>
                  <a:srgbClr val="111111"/>
                </a:solidFill>
                <a:latin typeface="Calibri"/>
                <a:ea typeface="Calibri"/>
                <a:cs typeface="Calibri"/>
                <a:sym typeface="Calibri"/>
              </a:rPr>
              <a:t>etc</a:t>
            </a:r>
            <a:endParaRPr lang="en-US" sz="2100">
              <a:solidFill>
                <a:srgbClr val="111111"/>
              </a:solidFill>
              <a:latin typeface="Calibri"/>
              <a:ea typeface="Calibri"/>
              <a:cs typeface="Calibri"/>
              <a:sym typeface="Calibri"/>
            </a:endParaRPr>
          </a:p>
          <a:p>
            <a:pPr marL="465818" lvl="2">
              <a:spcBef>
                <a:spcPts val="800"/>
              </a:spcBef>
              <a:buClr>
                <a:srgbClr val="111111"/>
              </a:buClr>
              <a:buSzPts val="1700"/>
            </a:pPr>
            <a:endParaRPr lang="en-US" sz="2300">
              <a:solidFill>
                <a:srgbClr val="111111"/>
              </a:solidFill>
              <a:latin typeface="Calibri"/>
              <a:ea typeface="Calibri"/>
              <a:cs typeface="Calibri"/>
              <a:sym typeface="Calibri"/>
            </a:endParaRPr>
          </a:p>
          <a:p>
            <a:pPr indent="-474263">
              <a:spcBef>
                <a:spcPts val="800"/>
              </a:spcBef>
              <a:buClr>
                <a:srgbClr val="000000"/>
              </a:buClr>
              <a:buSzPts val="2000"/>
              <a:buFont typeface="Calibri"/>
              <a:buChar char="●"/>
            </a:pPr>
            <a:endParaRPr lang="en-US">
              <a:solidFill>
                <a:srgbClr val="000000"/>
              </a:solidFill>
              <a:latin typeface="Calibri"/>
              <a:ea typeface="Calibri"/>
              <a:cs typeface="Calibri"/>
              <a:sym typeface="Calibri"/>
            </a:endParaRPr>
          </a:p>
          <a:p>
            <a:endParaRPr lang="en-US"/>
          </a:p>
          <a:p>
            <a:endParaRPr lang="en-US"/>
          </a:p>
          <a:p>
            <a:endParaRPr/>
          </a:p>
        </p:txBody>
      </p:sp>
      <p:sp>
        <p:nvSpPr>
          <p:cNvPr id="183" name="Google Shape;183;g2f7da4fd0d4_3_24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f7a91d4a2d_1_1914: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f7a91d4a2d_1_1914: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r>
              <a:rPr lang="en"/>
              <a:t>Example: A five-year-old student who is blind is asked to get a chair from a nearby room. After some time, she returned without the chair, stating there wasn’t one. The teacher knew that another child had taken a chair into that room earlier. She went back with the student and noted that the chair was in the middle of the room. The student went right to it and said, “this is all I found in the room.” The teacher said, “Yes, that’s the chair. It’s upside down. Let’s turn it over and take it with us.” This is an important reminder that the perspective of our student can be fragmented until a solid foundation is established. Our student in the example did not have experience with chairs in any other position than upright. The one in the room did not match her idea of ‘chair-ness’. The picture on the screen is a line drawing of a chair tipped on its side. Think of how this is different than a tipped classroom chair – the importance of concepts before tactile pictures should come to mind.</a:t>
            </a:r>
            <a:endParaRPr lang="en-US"/>
          </a:p>
          <a:p>
            <a:endParaRPr lang="en-US"/>
          </a:p>
          <a:p>
            <a:r>
              <a:rPr lang="en"/>
              <a:t>Think of a truck. Your student might only have experienced the cab of a pickup truck. What about a mail truck, ice cream truck, semi, or logging truck? In order to compare, categorize, comprehend and communicate about trucks our student needs to exposure to many different types.</a:t>
            </a:r>
            <a:endParaRPr lang="en-US"/>
          </a:p>
        </p:txBody>
      </p:sp>
      <p:sp>
        <p:nvSpPr>
          <p:cNvPr id="395" name="Google Shape;395;g2f7a91d4a2d_1_1914: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44</a:t>
            </a:fld>
            <a:endParaRPr lang="en-US"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f7da4fd0d4_3_28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f7da4fd0d4_3_288: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marL="380990" indent="-380990">
              <a:spcBef>
                <a:spcPts val="800"/>
              </a:spcBef>
              <a:buSzPts val="1800"/>
            </a:pPr>
            <a:r>
              <a:rPr lang="en-US" sz="2133">
                <a:solidFill>
                  <a:srgbClr val="000000"/>
                </a:solidFill>
                <a:latin typeface="Calibri"/>
                <a:ea typeface="Calibri"/>
                <a:cs typeface="Calibri"/>
                <a:sym typeface="Calibri"/>
              </a:rPr>
              <a:t>Books as a Sensory Experience</a:t>
            </a:r>
          </a:p>
          <a:p>
            <a:pPr marL="380990" indent="-380990">
              <a:spcBef>
                <a:spcPts val="800"/>
              </a:spcBef>
              <a:buSzPts val="1800"/>
            </a:pPr>
            <a:endParaRPr lang="en-US" sz="2133">
              <a:solidFill>
                <a:srgbClr val="000000"/>
              </a:solidFill>
              <a:latin typeface="Calibri"/>
              <a:ea typeface="Calibri"/>
              <a:cs typeface="Calibri"/>
              <a:sym typeface="Calibri"/>
            </a:endParaRPr>
          </a:p>
          <a:p>
            <a:pPr marL="380990" indent="-380990">
              <a:spcBef>
                <a:spcPts val="800"/>
              </a:spcBef>
              <a:buSzPts val="1800"/>
            </a:pPr>
            <a:r>
              <a:rPr lang="en-US" sz="2133">
                <a:solidFill>
                  <a:srgbClr val="000000"/>
                </a:solidFill>
                <a:latin typeface="Calibri"/>
                <a:ea typeface="Calibri"/>
                <a:cs typeface="Calibri"/>
                <a:sym typeface="Calibri"/>
              </a:rPr>
              <a:t>When books are incorporated into a routine with trusted and loved adults, reading is a motivating and fun activity for everyone</a:t>
            </a:r>
          </a:p>
          <a:p>
            <a:pPr marL="380990" indent="-380990">
              <a:spcBef>
                <a:spcPts val="800"/>
              </a:spcBef>
              <a:buSzPts val="1800"/>
            </a:pPr>
            <a:r>
              <a:rPr lang="en-US" sz="2133" b="1">
                <a:solidFill>
                  <a:srgbClr val="000000"/>
                </a:solidFill>
                <a:latin typeface="Calibri"/>
                <a:ea typeface="Calibri"/>
                <a:cs typeface="Calibri"/>
                <a:sym typeface="Calibri"/>
              </a:rPr>
              <a:t>How do we encourage using hands and fingers to develop effective search patterns?</a:t>
            </a:r>
          </a:p>
          <a:p>
            <a:pPr marL="990575" lvl="1" indent="-380990">
              <a:spcBef>
                <a:spcPts val="800"/>
              </a:spcBef>
              <a:buSzPts val="1800"/>
            </a:pPr>
            <a:r>
              <a:rPr lang="en-US">
                <a:solidFill>
                  <a:srgbClr val="000000"/>
                </a:solidFill>
                <a:latin typeface="Calibri"/>
                <a:ea typeface="Calibri"/>
                <a:cs typeface="Calibri"/>
                <a:sym typeface="Calibri"/>
              </a:rPr>
              <a:t>“Feely” books with many textures, pockets, and interactive features</a:t>
            </a:r>
          </a:p>
          <a:p>
            <a:pPr marL="990575" lvl="1" indent="-380990">
              <a:spcBef>
                <a:spcPts val="800"/>
              </a:spcBef>
              <a:buSzPts val="1800"/>
            </a:pPr>
            <a:r>
              <a:rPr lang="en-US">
                <a:solidFill>
                  <a:srgbClr val="000000"/>
                </a:solidFill>
                <a:latin typeface="Calibri"/>
                <a:ea typeface="Calibri"/>
                <a:cs typeface="Calibri"/>
                <a:sym typeface="Calibri"/>
              </a:rPr>
              <a:t>Story boxes and bags invite active engagement </a:t>
            </a:r>
          </a:p>
          <a:p>
            <a:pPr marL="990575" lvl="1" indent="-380990">
              <a:spcBef>
                <a:spcPts val="800"/>
              </a:spcBef>
              <a:buSzPts val="1800"/>
            </a:pPr>
            <a:r>
              <a:rPr lang="en-US">
                <a:solidFill>
                  <a:srgbClr val="000000"/>
                </a:solidFill>
                <a:latin typeface="Calibri"/>
                <a:ea typeface="Calibri"/>
                <a:cs typeface="Calibri"/>
                <a:sym typeface="Calibri"/>
              </a:rPr>
              <a:t>Pair use of real objects from the natural environment to add excitement and encourage exploring </a:t>
            </a:r>
          </a:p>
          <a:p>
            <a:pPr marL="380990" indent="-380990">
              <a:spcBef>
                <a:spcPts val="800"/>
              </a:spcBef>
              <a:buSzPts val="1800"/>
            </a:pPr>
            <a:r>
              <a:rPr lang="en-US" sz="2133" b="1">
                <a:solidFill>
                  <a:srgbClr val="000000"/>
                </a:solidFill>
                <a:latin typeface="Calibri"/>
                <a:ea typeface="Calibri"/>
                <a:cs typeface="Calibri"/>
                <a:sym typeface="Calibri"/>
              </a:rPr>
              <a:t>Skills </a:t>
            </a:r>
            <a:r>
              <a:rPr lang="en-US" sz="2133">
                <a:solidFill>
                  <a:srgbClr val="000000"/>
                </a:solidFill>
                <a:latin typeface="Calibri"/>
                <a:ea typeface="Calibri"/>
                <a:cs typeface="Calibri"/>
                <a:sym typeface="Calibri"/>
              </a:rPr>
              <a:t>– turning pages, orienting front/back​</a:t>
            </a:r>
            <a:endParaRPr lang="en-US" sz="2133">
              <a:solidFill>
                <a:srgbClr val="444444"/>
              </a:solidFill>
              <a:latin typeface="Calibri"/>
              <a:ea typeface="Calibri"/>
              <a:cs typeface="Calibri"/>
              <a:sym typeface="Calibri"/>
            </a:endParaRPr>
          </a:p>
          <a:p>
            <a:pPr marL="380990" indent="-380990">
              <a:spcBef>
                <a:spcPts val="800"/>
              </a:spcBef>
              <a:buSzPts val="1800"/>
            </a:pPr>
            <a:r>
              <a:rPr lang="en-US" sz="2133" b="1">
                <a:solidFill>
                  <a:srgbClr val="000000"/>
                </a:solidFill>
                <a:latin typeface="Calibri"/>
                <a:ea typeface="Calibri"/>
                <a:cs typeface="Calibri"/>
                <a:sym typeface="Calibri"/>
              </a:rPr>
              <a:t>Concepts </a:t>
            </a:r>
            <a:r>
              <a:rPr lang="en-US" sz="2133">
                <a:solidFill>
                  <a:srgbClr val="000000"/>
                </a:solidFill>
                <a:latin typeface="Calibri"/>
                <a:ea typeface="Calibri"/>
                <a:cs typeface="Calibri"/>
                <a:sym typeface="Calibri"/>
              </a:rPr>
              <a:t>– page numbering, placement of text </a:t>
            </a:r>
            <a:r>
              <a:rPr lang="en-US" sz="2133" err="1">
                <a:solidFill>
                  <a:srgbClr val="000000"/>
                </a:solidFill>
                <a:latin typeface="Calibri"/>
                <a:ea typeface="Calibri"/>
                <a:cs typeface="Calibri"/>
                <a:sym typeface="Calibri"/>
              </a:rPr>
              <a:t>smd</a:t>
            </a:r>
            <a:r>
              <a:rPr lang="en-US" sz="2133">
                <a:solidFill>
                  <a:srgbClr val="000000"/>
                </a:solidFill>
                <a:latin typeface="Calibri"/>
                <a:ea typeface="Calibri"/>
                <a:cs typeface="Calibri"/>
                <a:sym typeface="Calibri"/>
              </a:rPr>
              <a:t> pictures, beginning – middle – end</a:t>
            </a:r>
            <a:endParaRPr lang="en-US" sz="2133">
              <a:solidFill>
                <a:srgbClr val="444444"/>
              </a:solidFill>
              <a:latin typeface="Calibri"/>
              <a:ea typeface="Calibri"/>
              <a:cs typeface="Calibri"/>
              <a:sym typeface="Calibri"/>
            </a:endParaRPr>
          </a:p>
          <a:p>
            <a:pPr marL="380990" indent="-380990">
              <a:spcBef>
                <a:spcPts val="800"/>
              </a:spcBef>
              <a:buSzPts val="1800"/>
            </a:pPr>
            <a:r>
              <a:rPr lang="en-US" sz="2133" b="1">
                <a:solidFill>
                  <a:srgbClr val="000000"/>
                </a:solidFill>
                <a:latin typeface="Calibri"/>
                <a:ea typeface="Calibri"/>
                <a:cs typeface="Calibri"/>
                <a:sym typeface="Calibri"/>
              </a:rPr>
              <a:t>Discovery of Lines </a:t>
            </a:r>
            <a:r>
              <a:rPr lang="en-US" sz="2133">
                <a:solidFill>
                  <a:srgbClr val="000000"/>
                </a:solidFill>
                <a:latin typeface="Calibri"/>
                <a:ea typeface="Calibri"/>
                <a:cs typeface="Calibri"/>
                <a:sym typeface="Calibri"/>
              </a:rPr>
              <a:t>– curvy, straight, wavy, solid, dashed</a:t>
            </a:r>
            <a:endParaRPr>
              <a:latin typeface="Arial"/>
              <a:ea typeface="Arial"/>
              <a:cs typeface="Arial"/>
              <a:sym typeface="Arial"/>
            </a:endParaRPr>
          </a:p>
        </p:txBody>
      </p:sp>
      <p:sp>
        <p:nvSpPr>
          <p:cNvPr id="294" name="Google Shape;294;g2f7da4fd0d4_3_288: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f7da4fd0d4_3_295: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f7da4fd0d4_3_295: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a:buClr>
                <a:schemeClr val="dk1"/>
              </a:buClr>
              <a:buSzPts val="1200"/>
            </a:pPr>
            <a:endParaRPr/>
          </a:p>
        </p:txBody>
      </p:sp>
      <p:sp>
        <p:nvSpPr>
          <p:cNvPr id="309" name="Google Shape;309;g2f7da4fd0d4_3_295: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FB3AFAD2-81C8-B8FE-100A-929638DC4488}"/>
            </a:ext>
          </a:extLst>
        </p:cNvPr>
        <p:cNvGrpSpPr/>
        <p:nvPr/>
      </p:nvGrpSpPr>
      <p:grpSpPr>
        <a:xfrm>
          <a:off x="0" y="0"/>
          <a:ext cx="0" cy="0"/>
          <a:chOff x="0" y="0"/>
          <a:chExt cx="0" cy="0"/>
        </a:xfrm>
      </p:grpSpPr>
      <p:sp>
        <p:nvSpPr>
          <p:cNvPr id="307" name="Google Shape;307;g2f7da4fd0d4_3_295:notes">
            <a:extLst>
              <a:ext uri="{FF2B5EF4-FFF2-40B4-BE49-F238E27FC236}">
                <a16:creationId xmlns:a16="http://schemas.microsoft.com/office/drawing/2014/main" id="{AE6916EC-83D8-435A-BB35-91E970AFD50E}"/>
              </a:ext>
            </a:extLst>
          </p:cNvPr>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f7da4fd0d4_3_295:notes">
            <a:extLst>
              <a:ext uri="{FF2B5EF4-FFF2-40B4-BE49-F238E27FC236}">
                <a16:creationId xmlns:a16="http://schemas.microsoft.com/office/drawing/2014/main" id="{42354897-03F8-8E03-07E8-DEF95C0F3185}"/>
              </a:ext>
            </a:extLst>
          </p:cNvPr>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a:buClr>
                <a:schemeClr val="dk1"/>
              </a:buClr>
              <a:buSzPts val="1200"/>
            </a:pPr>
            <a:endParaRPr/>
          </a:p>
        </p:txBody>
      </p:sp>
      <p:sp>
        <p:nvSpPr>
          <p:cNvPr id="309" name="Google Shape;309;g2f7da4fd0d4_3_295:notes">
            <a:extLst>
              <a:ext uri="{FF2B5EF4-FFF2-40B4-BE49-F238E27FC236}">
                <a16:creationId xmlns:a16="http://schemas.microsoft.com/office/drawing/2014/main" id="{6D1A4DC5-B3B1-80BD-6706-B31B2C755EE6}"/>
              </a:ext>
            </a:extLst>
          </p:cNvPr>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47</a:t>
            </a:fld>
            <a:endParaRPr/>
          </a:p>
        </p:txBody>
      </p:sp>
    </p:spTree>
    <p:extLst>
      <p:ext uri="{BB962C8B-B14F-4D97-AF65-F5344CB8AC3E}">
        <p14:creationId xmlns:p14="http://schemas.microsoft.com/office/powerpoint/2010/main" val="3556859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f7da4fd0d4_3_25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f7da4fd0d4_3_25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indent="-440388">
              <a:spcBef>
                <a:spcPts val="800"/>
              </a:spcBef>
              <a:buClr>
                <a:srgbClr val="111111"/>
              </a:buClr>
              <a:buSzPts val="1600"/>
              <a:buFont typeface="Calibri"/>
              <a:buChar char="●"/>
            </a:pPr>
            <a:r>
              <a:rPr lang="en-US" sz="2100">
                <a:solidFill>
                  <a:srgbClr val="000000"/>
                </a:solidFill>
                <a:latin typeface="Calibri"/>
                <a:ea typeface="Calibri"/>
                <a:cs typeface="Calibri"/>
                <a:sym typeface="Calibri"/>
              </a:rPr>
              <a:t>To gain an understanding of the world in ways that give them realistic associations, children need to be able to process and interpret for meaning</a:t>
            </a:r>
          </a:p>
          <a:p>
            <a:pPr indent="-440388">
              <a:spcBef>
                <a:spcPts val="800"/>
              </a:spcBef>
              <a:buClr>
                <a:srgbClr val="111111"/>
              </a:buClr>
              <a:buSzPts val="1600"/>
              <a:buFont typeface="Calibri"/>
              <a:buChar char="●"/>
            </a:pPr>
            <a:r>
              <a:rPr lang="en-US" sz="2100">
                <a:solidFill>
                  <a:srgbClr val="000000"/>
                </a:solidFill>
                <a:latin typeface="Calibri"/>
                <a:ea typeface="Calibri"/>
                <a:cs typeface="Calibri"/>
                <a:sym typeface="Calibri"/>
              </a:rPr>
              <a:t>Experience provides our learners with the opportunity to tie together features and concepts with understanding</a:t>
            </a:r>
          </a:p>
          <a:p>
            <a:pPr indent="-440388">
              <a:spcBef>
                <a:spcPts val="800"/>
              </a:spcBef>
              <a:buClr>
                <a:srgbClr val="111111"/>
              </a:buClr>
              <a:buSzPts val="1600"/>
              <a:buFont typeface="Calibri"/>
              <a:buChar char="●"/>
            </a:pPr>
            <a:r>
              <a:rPr lang="en-US" sz="2100">
                <a:solidFill>
                  <a:srgbClr val="000000"/>
                </a:solidFill>
                <a:latin typeface="Calibri"/>
                <a:ea typeface="Calibri"/>
                <a:cs typeface="Calibri"/>
                <a:sym typeface="Calibri"/>
              </a:rPr>
              <a:t>Experience is doing! </a:t>
            </a:r>
          </a:p>
          <a:p>
            <a:pPr lvl="1">
              <a:spcBef>
                <a:spcPts val="800"/>
              </a:spcBef>
              <a:buClr>
                <a:srgbClr val="111111"/>
              </a:buClr>
              <a:buFont typeface="Calibri"/>
              <a:buChar char="○"/>
            </a:pPr>
            <a:r>
              <a:rPr lang="en-US">
                <a:solidFill>
                  <a:srgbClr val="000000"/>
                </a:solidFill>
                <a:latin typeface="Calibri"/>
                <a:ea typeface="Calibri"/>
                <a:cs typeface="Calibri"/>
                <a:sym typeface="Calibri"/>
              </a:rPr>
              <a:t>More than just words! </a:t>
            </a:r>
          </a:p>
          <a:p>
            <a:pPr lvl="1">
              <a:spcBef>
                <a:spcPts val="800"/>
              </a:spcBef>
              <a:buClr>
                <a:srgbClr val="111111"/>
              </a:buClr>
              <a:buFont typeface="Calibri"/>
              <a:buChar char="○"/>
            </a:pPr>
            <a:r>
              <a:rPr lang="en-US">
                <a:solidFill>
                  <a:srgbClr val="000000"/>
                </a:solidFill>
                <a:latin typeface="Calibri"/>
                <a:ea typeface="Calibri"/>
                <a:cs typeface="Calibri"/>
                <a:sym typeface="Calibri"/>
              </a:rPr>
              <a:t>Language is abstract and can be meaningless without real associations</a:t>
            </a:r>
          </a:p>
          <a:p>
            <a:pPr indent="-440388">
              <a:spcBef>
                <a:spcPts val="800"/>
              </a:spcBef>
              <a:buClr>
                <a:srgbClr val="000000"/>
              </a:buClr>
              <a:buSzPts val="1600"/>
              <a:buFont typeface="Calibri"/>
              <a:buChar char="●"/>
            </a:pPr>
            <a:r>
              <a:rPr lang="en-US" sz="2100">
                <a:solidFill>
                  <a:srgbClr val="000000"/>
                </a:solidFill>
                <a:latin typeface="Calibri"/>
                <a:ea typeface="Calibri"/>
                <a:cs typeface="Calibri"/>
                <a:sym typeface="Calibri"/>
              </a:rPr>
              <a:t>It is possible for children to enthusiastically and accurately describe objects and living things without ever actually touching or experiencing them</a:t>
            </a:r>
          </a:p>
          <a:p>
            <a:endParaRPr lang="en-US"/>
          </a:p>
          <a:p>
            <a:endParaRPr lang="en-US"/>
          </a:p>
          <a:p>
            <a:pPr marL="457326" indent="-457326">
              <a:buSzPts val="3000"/>
              <a:buFont typeface="Calibri"/>
              <a:buChar char="•"/>
            </a:pPr>
            <a:r>
              <a:rPr lang="en-US">
                <a:latin typeface="Calibri"/>
                <a:ea typeface="Calibri"/>
                <a:cs typeface="Calibri"/>
                <a:sym typeface="Calibri"/>
              </a:rPr>
              <a:t>Daily Life Activities</a:t>
            </a:r>
          </a:p>
          <a:p>
            <a:pPr marL="457326" indent="-457326">
              <a:buSzPts val="3000"/>
              <a:buFont typeface="Calibri"/>
              <a:buChar char="•"/>
            </a:pPr>
            <a:r>
              <a:rPr lang="en-US">
                <a:latin typeface="Calibri"/>
                <a:ea typeface="Calibri"/>
                <a:cs typeface="Calibri"/>
                <a:sym typeface="Calibri"/>
              </a:rPr>
              <a:t>Real Objects</a:t>
            </a:r>
          </a:p>
          <a:p>
            <a:pPr marL="457326" indent="-457326">
              <a:buSzPts val="3000"/>
              <a:buFont typeface="Calibri"/>
              <a:buChar char="•"/>
            </a:pPr>
            <a:r>
              <a:rPr lang="en-US">
                <a:latin typeface="Calibri"/>
                <a:ea typeface="Calibri"/>
                <a:cs typeface="Calibri"/>
                <a:sym typeface="Calibri"/>
              </a:rPr>
              <a:t>Everyday Items</a:t>
            </a:r>
          </a:p>
          <a:p>
            <a:pPr marL="457326" indent="-457326">
              <a:spcAft>
                <a:spcPts val="1600"/>
              </a:spcAft>
              <a:buSzPts val="3000"/>
              <a:buFont typeface="Calibri"/>
              <a:buChar char="•"/>
            </a:pPr>
            <a:r>
              <a:rPr lang="en-US">
                <a:latin typeface="Calibri"/>
                <a:ea typeface="Calibri"/>
                <a:cs typeface="Calibri"/>
                <a:sym typeface="Calibri"/>
              </a:rPr>
              <a:t>Outdoors!</a:t>
            </a:r>
          </a:p>
          <a:p>
            <a:pPr marL="457326" indent="-457326">
              <a:spcAft>
                <a:spcPts val="1600"/>
              </a:spcAft>
              <a:buSzPts val="3000"/>
              <a:buFont typeface="Calibri"/>
              <a:buChar char="•"/>
            </a:pPr>
            <a:endParaRPr lang="en-US">
              <a:latin typeface="Calibri"/>
              <a:ea typeface="Calibri"/>
              <a:cs typeface="Calibri"/>
              <a:sym typeface="Calibri"/>
            </a:endParaRPr>
          </a:p>
          <a:p>
            <a:pPr marL="381104" indent="-381104" defTabSz="914674">
              <a:lnSpc>
                <a:spcPct val="90000"/>
              </a:lnSpc>
              <a:spcBef>
                <a:spcPts val="800"/>
              </a:spcBef>
              <a:buClr>
                <a:srgbClr val="000000"/>
              </a:buClr>
              <a:buSzPts val="1800"/>
              <a:buFont typeface="Arial" panose="020B0604020202020204" pitchFamily="34" charset="0"/>
              <a:buChar char="●"/>
              <a:defRPr/>
            </a:pPr>
            <a:r>
              <a:rPr lang="en-US" sz="3000">
                <a:solidFill>
                  <a:srgbClr val="000000"/>
                </a:solidFill>
                <a:latin typeface="Calibri"/>
                <a:ea typeface="Calibri"/>
                <a:cs typeface="Calibri"/>
                <a:sym typeface="Calibri"/>
              </a:rPr>
              <a:t>Sensory experiences are embedded into daily life</a:t>
            </a:r>
          </a:p>
          <a:p>
            <a:pPr marL="381104" indent="-381104" defTabSz="914674">
              <a:lnSpc>
                <a:spcPct val="90000"/>
              </a:lnSpc>
              <a:spcBef>
                <a:spcPts val="800"/>
              </a:spcBef>
              <a:buClr>
                <a:srgbClr val="000000"/>
              </a:buClr>
              <a:buSzPts val="1800"/>
              <a:buFont typeface="Arial" panose="020B0604020202020204" pitchFamily="34" charset="0"/>
              <a:buChar char="●"/>
              <a:defRPr/>
            </a:pPr>
            <a:r>
              <a:rPr lang="en-US" sz="3000">
                <a:solidFill>
                  <a:srgbClr val="000000"/>
                </a:solidFill>
                <a:latin typeface="Calibri"/>
                <a:ea typeface="Calibri"/>
                <a:cs typeface="Calibri"/>
                <a:sym typeface="Calibri"/>
              </a:rPr>
              <a:t>Mix everyday items into a child’s toy box </a:t>
            </a:r>
          </a:p>
          <a:p>
            <a:pPr marL="990872" lvl="1" indent="-381104" defTabSz="914674">
              <a:lnSpc>
                <a:spcPct val="90000"/>
              </a:lnSpc>
              <a:spcBef>
                <a:spcPts val="800"/>
              </a:spcBef>
              <a:buClr>
                <a:srgbClr val="000000"/>
              </a:buClr>
              <a:buSzPts val="1600"/>
              <a:buFont typeface="Arial" panose="020B0604020202020204" pitchFamily="34" charset="0"/>
              <a:buChar char="○"/>
              <a:defRPr/>
            </a:pPr>
            <a:r>
              <a:rPr lang="en-US" sz="2100">
                <a:solidFill>
                  <a:srgbClr val="000000"/>
                </a:solidFill>
                <a:latin typeface="Calibri"/>
                <a:ea typeface="Calibri"/>
                <a:cs typeface="Calibri"/>
                <a:sym typeface="Calibri"/>
              </a:rPr>
              <a:t>Typical cooking utensils</a:t>
            </a:r>
          </a:p>
          <a:p>
            <a:pPr marL="990872" lvl="1" indent="-381104" defTabSz="914674">
              <a:lnSpc>
                <a:spcPct val="90000"/>
              </a:lnSpc>
              <a:spcBef>
                <a:spcPts val="800"/>
              </a:spcBef>
              <a:buClr>
                <a:srgbClr val="000000"/>
              </a:buClr>
              <a:buSzPts val="1600"/>
              <a:buFont typeface="Arial" panose="020B0604020202020204" pitchFamily="34" charset="0"/>
              <a:buChar char="○"/>
              <a:defRPr/>
            </a:pPr>
            <a:r>
              <a:rPr lang="en-US" sz="2100">
                <a:solidFill>
                  <a:srgbClr val="000000"/>
                </a:solidFill>
                <a:latin typeface="Calibri"/>
                <a:ea typeface="Calibri"/>
                <a:cs typeface="Calibri"/>
                <a:sym typeface="Calibri"/>
              </a:rPr>
              <a:t>Tools</a:t>
            </a:r>
          </a:p>
          <a:p>
            <a:pPr marL="990872" lvl="1" indent="-381104" defTabSz="914674">
              <a:lnSpc>
                <a:spcPct val="90000"/>
              </a:lnSpc>
              <a:spcBef>
                <a:spcPts val="800"/>
              </a:spcBef>
              <a:buClr>
                <a:srgbClr val="000000"/>
              </a:buClr>
              <a:buSzPts val="1600"/>
              <a:buFont typeface="Arial" panose="020B0604020202020204" pitchFamily="34" charset="0"/>
              <a:buChar char="○"/>
              <a:defRPr/>
            </a:pPr>
            <a:r>
              <a:rPr lang="en-US" sz="2100">
                <a:solidFill>
                  <a:srgbClr val="000000"/>
                </a:solidFill>
                <a:latin typeface="Calibri"/>
                <a:ea typeface="Calibri"/>
                <a:cs typeface="Calibri"/>
                <a:sym typeface="Calibri"/>
              </a:rPr>
              <a:t>Self-care objects – hairbrushes, toothpaste</a:t>
            </a:r>
          </a:p>
          <a:p>
            <a:pPr marL="990872" lvl="1" indent="-381104" defTabSz="914674">
              <a:lnSpc>
                <a:spcPct val="90000"/>
              </a:lnSpc>
              <a:spcBef>
                <a:spcPts val="800"/>
              </a:spcBef>
              <a:buClr>
                <a:srgbClr val="000000"/>
              </a:buClr>
              <a:buSzPts val="1600"/>
              <a:buFont typeface="Arial" panose="020B0604020202020204" pitchFamily="34" charset="0"/>
              <a:buChar char="○"/>
              <a:defRPr/>
            </a:pPr>
            <a:r>
              <a:rPr lang="en-US" sz="2100">
                <a:solidFill>
                  <a:srgbClr val="000000"/>
                </a:solidFill>
                <a:latin typeface="Calibri"/>
                <a:ea typeface="Calibri"/>
                <a:cs typeface="Calibri"/>
                <a:sym typeface="Calibri"/>
              </a:rPr>
              <a:t>What can you find in the garage? What can you find at the doctor's office?</a:t>
            </a:r>
          </a:p>
          <a:p>
            <a:pPr marL="381104" indent="-381104" defTabSz="914674">
              <a:lnSpc>
                <a:spcPct val="90000"/>
              </a:lnSpc>
              <a:spcBef>
                <a:spcPts val="800"/>
              </a:spcBef>
              <a:buClr>
                <a:srgbClr val="000000"/>
              </a:buClr>
              <a:buSzPts val="1800"/>
              <a:buFont typeface="Arial" panose="020B0604020202020204" pitchFamily="34" charset="0"/>
              <a:buChar char="●"/>
              <a:defRPr/>
            </a:pPr>
            <a:r>
              <a:rPr lang="en-US" sz="3000">
                <a:solidFill>
                  <a:srgbClr val="000000"/>
                </a:solidFill>
                <a:latin typeface="Calibri"/>
                <a:ea typeface="Calibri"/>
                <a:cs typeface="Calibri"/>
                <a:sym typeface="Calibri"/>
              </a:rPr>
              <a:t>Use sensory items to mix up some homemade playdough  </a:t>
            </a:r>
          </a:p>
          <a:p>
            <a:pPr marL="381104" indent="-381104" defTabSz="914674">
              <a:lnSpc>
                <a:spcPct val="90000"/>
              </a:lnSpc>
              <a:spcBef>
                <a:spcPts val="800"/>
              </a:spcBef>
              <a:buClr>
                <a:srgbClr val="000000"/>
              </a:buClr>
              <a:buSzPts val="1800"/>
              <a:buFont typeface="Arial" panose="020B0604020202020204" pitchFamily="34" charset="0"/>
              <a:buChar char="●"/>
              <a:defRPr/>
            </a:pPr>
            <a:r>
              <a:rPr lang="en-US" sz="3000">
                <a:solidFill>
                  <a:srgbClr val="000000"/>
                </a:solidFill>
                <a:latin typeface="Calibri"/>
                <a:ea typeface="Calibri"/>
                <a:cs typeface="Calibri"/>
                <a:sym typeface="Calibri"/>
              </a:rPr>
              <a:t>Outdoors – grass, leaves, sand </a:t>
            </a:r>
          </a:p>
          <a:p>
            <a:pPr marL="381104" indent="-381104" defTabSz="914674">
              <a:lnSpc>
                <a:spcPct val="90000"/>
              </a:lnSpc>
              <a:spcBef>
                <a:spcPts val="800"/>
              </a:spcBef>
              <a:buClr>
                <a:srgbClr val="000000"/>
              </a:buClr>
              <a:buSzPts val="1800"/>
              <a:buFont typeface="Arial" panose="020B0604020202020204" pitchFamily="34" charset="0"/>
              <a:buChar char="●"/>
              <a:defRPr/>
            </a:pPr>
            <a:r>
              <a:rPr lang="en-US" sz="3000">
                <a:solidFill>
                  <a:srgbClr val="000000"/>
                </a:solidFill>
                <a:latin typeface="Calibri"/>
                <a:ea typeface="Calibri"/>
                <a:cs typeface="Calibri"/>
                <a:sym typeface="Calibri"/>
              </a:rPr>
              <a:t>So many textures and sensations to experience!</a:t>
            </a:r>
          </a:p>
          <a:p>
            <a:pPr marL="457326" indent="-457326">
              <a:spcAft>
                <a:spcPts val="1600"/>
              </a:spcAft>
              <a:buSzPts val="3000"/>
              <a:buFont typeface="Calibri"/>
              <a:buChar char="•"/>
            </a:pPr>
            <a:endParaRPr lang="en-US">
              <a:latin typeface="Calibri"/>
              <a:ea typeface="Calibri"/>
              <a:cs typeface="Calibri"/>
              <a:sym typeface="Calibri"/>
            </a:endParaRPr>
          </a:p>
          <a:p>
            <a:pPr marL="457326" indent="-457326">
              <a:spcAft>
                <a:spcPts val="1600"/>
              </a:spcAft>
              <a:buSzPts val="3000"/>
              <a:buFont typeface="Calibri"/>
              <a:buChar char="•"/>
            </a:pPr>
            <a:endParaRPr lang="en-US">
              <a:latin typeface="Calibri"/>
              <a:ea typeface="Calibri"/>
              <a:cs typeface="Calibri"/>
              <a:sym typeface="Calibri"/>
            </a:endParaRPr>
          </a:p>
          <a:p>
            <a:pPr marL="457326" indent="-457326">
              <a:spcAft>
                <a:spcPts val="1600"/>
              </a:spcAft>
              <a:buSzPts val="3000"/>
              <a:buFont typeface="Calibri"/>
              <a:buChar char="•"/>
            </a:pPr>
            <a:endParaRPr lang="en-US">
              <a:latin typeface="Calibri"/>
              <a:ea typeface="Calibri"/>
              <a:cs typeface="Calibri"/>
              <a:sym typeface="Calibri"/>
            </a:endParaRPr>
          </a:p>
          <a:p>
            <a:endParaRPr/>
          </a:p>
        </p:txBody>
      </p:sp>
      <p:sp>
        <p:nvSpPr>
          <p:cNvPr id="220" name="Google Shape;220;g2f7da4fd0d4_3_25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f7a91d4a2d_1_1105: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f7a91d4a2d_1_1105: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379" name="Google Shape;379;g2f7a91d4a2d_1_1105: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49</a:t>
            </a:fld>
            <a:endParaRPr lang="en-US"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5617D02-2CFF-492A-8B3B-202A8FBC510C}" type="slidenum">
              <a:rPr lang="en-US"/>
              <a:t>5</a:t>
            </a:fld>
            <a:endParaRPr lang="en-US"/>
          </a:p>
        </p:txBody>
      </p:sp>
    </p:spTree>
    <p:extLst>
      <p:ext uri="{BB962C8B-B14F-4D97-AF65-F5344CB8AC3E}">
        <p14:creationId xmlns:p14="http://schemas.microsoft.com/office/powerpoint/2010/main" val="1631017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f7da4fd0d4_3_302: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f7da4fd0d4_3_302: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24" name="Google Shape;324;g2f7da4fd0d4_3_302: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f7da4fd0d4_3_30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f7da4fd0d4_3_30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32" name="Google Shape;332;g2f7da4fd0d4_3_30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pPr>
              <a:buClr>
                <a:srgbClr val="000000"/>
              </a:buClr>
              <a:buSzPts val="1200"/>
            </a:pPr>
            <a:fld id="{00000000-1234-1234-1234-123412341234}" type="slidenum">
              <a:rPr lang="en">
                <a:solidFill>
                  <a:srgbClr val="000000"/>
                </a:solidFill>
                <a:latin typeface="Calibri"/>
                <a:ea typeface="Calibri"/>
                <a:cs typeface="Calibri"/>
                <a:sym typeface="Calibri"/>
              </a:rPr>
              <a:pPr>
                <a:buClr>
                  <a:srgbClr val="000000"/>
                </a:buClr>
                <a:buSzPts val="1200"/>
              </a:pPr>
              <a:t>51</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f7da4fd0d4_3_26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f7da4fd0d4_3_26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a:lnSpc>
                <a:spcPct val="107000"/>
              </a:lnSpc>
            </a:pPr>
            <a:endParaRPr lang="en-US"/>
          </a:p>
          <a:p>
            <a:pPr indent="-465795">
              <a:lnSpc>
                <a:spcPct val="80000"/>
              </a:lnSpc>
              <a:spcBef>
                <a:spcPts val="800"/>
              </a:spcBef>
              <a:buClr>
                <a:srgbClr val="000000"/>
              </a:buClr>
              <a:buSzPts val="1900"/>
              <a:buFont typeface="Calibri"/>
              <a:buChar char="●"/>
            </a:pPr>
            <a:r>
              <a:rPr lang="en-US" sz="2500" b="1">
                <a:solidFill>
                  <a:srgbClr val="000000"/>
                </a:solidFill>
                <a:latin typeface="Calibri"/>
                <a:ea typeface="Calibri"/>
                <a:cs typeface="Calibri"/>
                <a:sym typeface="Calibri"/>
              </a:rPr>
              <a:t>Exploration </a:t>
            </a:r>
            <a:r>
              <a:rPr lang="en-US" sz="2500">
                <a:solidFill>
                  <a:srgbClr val="000000"/>
                </a:solidFill>
                <a:latin typeface="Calibri"/>
                <a:ea typeface="Calibri"/>
                <a:cs typeface="Calibri"/>
                <a:sym typeface="Calibri"/>
              </a:rPr>
              <a:t>is the complex process of independently reaching out with the intent of gathering information</a:t>
            </a:r>
          </a:p>
          <a:p>
            <a:pPr indent="-465795">
              <a:lnSpc>
                <a:spcPct val="80000"/>
              </a:lnSpc>
              <a:spcBef>
                <a:spcPts val="800"/>
              </a:spcBef>
              <a:buClr>
                <a:srgbClr val="000000"/>
              </a:buClr>
              <a:buSzPts val="1900"/>
              <a:buFont typeface="Calibri"/>
              <a:buChar char="●"/>
            </a:pPr>
            <a:r>
              <a:rPr lang="en-US" sz="2500">
                <a:solidFill>
                  <a:srgbClr val="000000"/>
                </a:solidFill>
                <a:latin typeface="Calibri"/>
                <a:ea typeface="Calibri"/>
                <a:cs typeface="Calibri"/>
                <a:sym typeface="Calibri"/>
              </a:rPr>
              <a:t>Involves:</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Spatial awareness</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Organized scanning skills</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Ability to piece information together</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Tactual discrimination</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Identifying salient features</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Using landmarks or “start/stop” points on the object</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Language skills to apply labels</a:t>
            </a:r>
          </a:p>
          <a:p>
            <a:pPr lvl="1" indent="-448857">
              <a:lnSpc>
                <a:spcPct val="80000"/>
              </a:lnSpc>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Cognitive skills to think comparatively about the object of focus and its relation to other objects</a:t>
            </a:r>
          </a:p>
          <a:p>
            <a:pPr lvl="1" indent="-448857">
              <a:lnSpc>
                <a:spcPct val="80000"/>
              </a:lnSpc>
              <a:spcBef>
                <a:spcPts val="800"/>
              </a:spcBef>
              <a:buClr>
                <a:srgbClr val="000000"/>
              </a:buClr>
              <a:buSzPts val="1700"/>
              <a:buFont typeface="Calibri"/>
              <a:buChar char="○"/>
            </a:pPr>
            <a:endParaRPr lang="en-US" sz="2300">
              <a:solidFill>
                <a:srgbClr val="000000"/>
              </a:solidFill>
              <a:latin typeface="Calibri"/>
              <a:ea typeface="Calibri"/>
              <a:cs typeface="Calibri"/>
              <a:sym typeface="Calibri"/>
            </a:endParaRPr>
          </a:p>
          <a:p>
            <a:pPr indent="-448857">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Random exploration provides information for a child’s mind to sift and sort</a:t>
            </a:r>
          </a:p>
          <a:p>
            <a:pPr indent="-448857">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Deliberate, intentional attention and instruction helps the child learn to define, map, and organize the immediate world; build efficiency; and reduce frustration</a:t>
            </a:r>
          </a:p>
          <a:p>
            <a:pPr indent="-448857">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Guide learners through methods of exploration: rubbing a finger across the surface, squeezing, poking, using the entire hand or palm of the hand</a:t>
            </a:r>
          </a:p>
          <a:p>
            <a:pPr indent="-448857">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Investigating the weight of an object and guiding a child on how to trace the contour or outline to learn about its properties </a:t>
            </a:r>
          </a:p>
          <a:p>
            <a:pPr indent="-448857">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Motor, cognitive, sensory, and language skills are interconnected</a:t>
            </a:r>
          </a:p>
          <a:p>
            <a:pPr indent="-448857">
              <a:spcBef>
                <a:spcPts val="800"/>
              </a:spcBef>
              <a:buClr>
                <a:srgbClr val="000000"/>
              </a:buClr>
              <a:buSzPts val="1700"/>
              <a:buFont typeface="Calibri"/>
              <a:buChar char="●"/>
            </a:pPr>
            <a:r>
              <a:rPr lang="en-US" sz="2300">
                <a:solidFill>
                  <a:srgbClr val="000000"/>
                </a:solidFill>
                <a:latin typeface="Calibri"/>
                <a:ea typeface="Calibri"/>
                <a:cs typeface="Calibri"/>
                <a:sym typeface="Calibri"/>
              </a:rPr>
              <a:t>For learners to fully access and explore using these techniques, they need to grasp and release, isolate their fingers, use two hands together and separately, have developed hand and finger strength, use a light touch, and more</a:t>
            </a:r>
          </a:p>
          <a:p>
            <a:pPr lvl="1" indent="-448857">
              <a:lnSpc>
                <a:spcPct val="80000"/>
              </a:lnSpc>
              <a:spcBef>
                <a:spcPts val="800"/>
              </a:spcBef>
              <a:buClr>
                <a:srgbClr val="000000"/>
              </a:buClr>
              <a:buSzPts val="1700"/>
              <a:buFont typeface="Calibri"/>
              <a:buChar char="○"/>
            </a:pPr>
            <a:endParaRPr lang="en-US" sz="2300">
              <a:solidFill>
                <a:srgbClr val="000000"/>
              </a:solidFill>
              <a:latin typeface="Calibri"/>
              <a:ea typeface="Calibri"/>
              <a:cs typeface="Calibri"/>
              <a:sym typeface="Calibri"/>
            </a:endParaRPr>
          </a:p>
          <a:p>
            <a:pPr>
              <a:lnSpc>
                <a:spcPct val="107000"/>
              </a:lnSpc>
            </a:pPr>
            <a:endParaRPr/>
          </a:p>
        </p:txBody>
      </p:sp>
      <p:sp>
        <p:nvSpPr>
          <p:cNvPr id="251" name="Google Shape;251;g2f7da4fd0d4_3_26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f7a91d4a2d_1_1112: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f7a91d4a2d_1_1112: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387" name="Google Shape;387;g2f7a91d4a2d_1_1112: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53</a:t>
            </a:fld>
            <a:endParaRPr lang="en-US"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9721D378-6E35-2738-F388-2C42266F002F}"/>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65DC6668-C928-C5C6-C3BA-9DD6E6E941BC}"/>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25F380C6-BE4B-2EAF-D360-22843C926004}"/>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1886082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2AA0-6561-2E4F-F3F8-3724ADCB1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D6FF4-58A5-EC24-1FE2-7A3CB6386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2F7E6-8619-876D-9083-7F1AF033110A}"/>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0006799-A676-FB72-614A-8DF5669B7B2D}"/>
              </a:ext>
            </a:extLst>
          </p:cNvPr>
          <p:cNvSpPr>
            <a:spLocks noGrp="1"/>
          </p:cNvSpPr>
          <p:nvPr>
            <p:ph type="sldNum" sz="quarter" idx="5"/>
          </p:nvPr>
        </p:nvSpPr>
        <p:spPr/>
        <p:txBody>
          <a:bodyPr/>
          <a:lstStyle/>
          <a:p>
            <a:fld id="{55617D02-2CFF-492A-8B3B-202A8FBC510C}" type="slidenum">
              <a:rPr lang="en-US"/>
              <a:t>55</a:t>
            </a:fld>
            <a:endParaRPr lang="en-US"/>
          </a:p>
        </p:txBody>
      </p:sp>
    </p:spTree>
    <p:extLst>
      <p:ext uri="{BB962C8B-B14F-4D97-AF65-F5344CB8AC3E}">
        <p14:creationId xmlns:p14="http://schemas.microsoft.com/office/powerpoint/2010/main" val="4159210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BBD72C3D-48B5-3B9F-06BD-87CE7B0A3B12}"/>
            </a:ext>
          </a:extLst>
        </p:cNvPr>
        <p:cNvGrpSpPr/>
        <p:nvPr/>
      </p:nvGrpSpPr>
      <p:grpSpPr>
        <a:xfrm>
          <a:off x="0" y="0"/>
          <a:ext cx="0" cy="0"/>
          <a:chOff x="0" y="0"/>
          <a:chExt cx="0" cy="0"/>
        </a:xfrm>
      </p:grpSpPr>
      <p:sp>
        <p:nvSpPr>
          <p:cNvPr id="150" name="Google Shape;150;g2fe2bea142c_0_0:notes">
            <a:extLst>
              <a:ext uri="{FF2B5EF4-FFF2-40B4-BE49-F238E27FC236}">
                <a16:creationId xmlns:a16="http://schemas.microsoft.com/office/drawing/2014/main" id="{8177859C-8D36-17D9-193B-AF4BA614061E}"/>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fe2bea142c_0_0:notes">
            <a:extLst>
              <a:ext uri="{FF2B5EF4-FFF2-40B4-BE49-F238E27FC236}">
                <a16:creationId xmlns:a16="http://schemas.microsoft.com/office/drawing/2014/main" id="{6809B05C-AC10-CAEE-4DB0-6C3AAD6BA5FD}"/>
              </a:ext>
            </a:extLst>
          </p:cNvPr>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152" name="Google Shape;152;g2fe2bea142c_0_0:notes">
            <a:extLst>
              <a:ext uri="{FF2B5EF4-FFF2-40B4-BE49-F238E27FC236}">
                <a16:creationId xmlns:a16="http://schemas.microsoft.com/office/drawing/2014/main" id="{7D317F73-2F57-C008-F689-44B08BCF1A34}"/>
              </a:ext>
            </a:extLst>
          </p:cNvPr>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56</a:t>
            </a:fld>
            <a:endParaRPr lang="en-US" sz="1400"/>
          </a:p>
        </p:txBody>
      </p:sp>
    </p:spTree>
    <p:extLst>
      <p:ext uri="{BB962C8B-B14F-4D97-AF65-F5344CB8AC3E}">
        <p14:creationId xmlns:p14="http://schemas.microsoft.com/office/powerpoint/2010/main" val="241405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91d4a2d_1_1748: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f7a91d4a2d_1_1748: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21" name="Google Shape;221;g2f7a91d4a2d_1_1748: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57</a:t>
            </a:fld>
            <a:endParaRPr lang="en-US"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f7a91d4a2d_1_1727: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f7a91d4a2d_1_1727: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r>
              <a:rPr lang="en-US"/>
              <a:t>We also know…</a:t>
            </a:r>
          </a:p>
        </p:txBody>
      </p:sp>
      <p:sp>
        <p:nvSpPr>
          <p:cNvPr id="229" name="Google Shape;229;g2f7a91d4a2d_1_1727: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58</a:t>
            </a:fld>
            <a:endParaRPr lang="en-US"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f87cd89e89_0_27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f87cd89e89_0_271: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287" name="Google Shape;287;g2f87cd89e89_0_271: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59</a:t>
            </a:fld>
            <a:endParaRPr/>
          </a:p>
        </p:txBody>
      </p:sp>
    </p:spTree>
    <p:extLst>
      <p:ext uri="{BB962C8B-B14F-4D97-AF65-F5344CB8AC3E}">
        <p14:creationId xmlns:p14="http://schemas.microsoft.com/office/powerpoint/2010/main" val="335584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92FC32B2-4AD7-B09C-3B24-4E63382294C9}"/>
            </a:ext>
          </a:extLst>
        </p:cNvPr>
        <p:cNvGrpSpPr/>
        <p:nvPr/>
      </p:nvGrpSpPr>
      <p:grpSpPr>
        <a:xfrm>
          <a:off x="0" y="0"/>
          <a:ext cx="0" cy="0"/>
          <a:chOff x="0" y="0"/>
          <a:chExt cx="0" cy="0"/>
        </a:xfrm>
      </p:grpSpPr>
      <p:sp>
        <p:nvSpPr>
          <p:cNvPr id="150" name="Google Shape;150;g2fe2bea142c_0_0:notes">
            <a:extLst>
              <a:ext uri="{FF2B5EF4-FFF2-40B4-BE49-F238E27FC236}">
                <a16:creationId xmlns:a16="http://schemas.microsoft.com/office/drawing/2014/main" id="{0E29150C-26A1-F05D-38CD-570FC89458C4}"/>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fe2bea142c_0_0:notes">
            <a:extLst>
              <a:ext uri="{FF2B5EF4-FFF2-40B4-BE49-F238E27FC236}">
                <a16:creationId xmlns:a16="http://schemas.microsoft.com/office/drawing/2014/main" id="{C5933125-AA3F-2617-99F8-8C1977138FB3}"/>
              </a:ext>
            </a:extLst>
          </p:cNvPr>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r>
              <a:rPr lang="en-US"/>
              <a:t>Living in a visually rich environment where written communication has become increasingly image-dependent over the past 5-10 years and students are constantly entertained with graphics brings the importance of Tactile Literacy to the forefront.</a:t>
            </a:r>
          </a:p>
          <a:p>
            <a:endParaRPr lang="en-US"/>
          </a:p>
          <a:p>
            <a:r>
              <a:rPr lang="en-US"/>
              <a:t>The ability to decode information presented as a graphic is an essential component of literacy. This document defines the skills and concepts of tactile learning, provides examples, and links products to skills and concepts.</a:t>
            </a:r>
          </a:p>
          <a:p>
            <a:endParaRPr lang="en-US"/>
          </a:p>
          <a:p>
            <a:r>
              <a:rPr lang="en-US"/>
              <a:t>The Foundations for Tactile Literacy: A Reference Tool for the Tactile Journey, Early to Advanced Skills can be used in a variety of ways to enhance your instructional practice. It can be used as a checklist, an informal assessment tool, or a source of data when conducting a Learning Media Assessment. This tool can also be used to assist in formulating Present Levels of Performance for an Individualized Education Plan (IEP), writing IEP goals, and progress monitoring. A final suggestion is to use the tool as a means of identifying and ordering ideal products to develop concrete educational strategies and activities for teaching tactile learning.</a:t>
            </a:r>
          </a:p>
          <a:p>
            <a:endParaRPr lang="en-US"/>
          </a:p>
          <a:p>
            <a:r>
              <a:rPr lang="en-US"/>
              <a:t>Advancements in technology have brought refreshable braille displays into reality, the introduction of multi-lined braille displays and other means of producing tactile graphics. It is imperative that students with visual impairments are afforded intentional opportunities to develop the skills and concepts necessary to gather information tactually and become efficient tactile learners.</a:t>
            </a:r>
          </a:p>
          <a:p>
            <a:endParaRPr lang="en-US"/>
          </a:p>
          <a:p>
            <a:r>
              <a:rPr lang="en-US"/>
              <a:t>RESOURCE: </a:t>
            </a:r>
          </a:p>
          <a:p>
            <a:r>
              <a:rPr lang="en-US"/>
              <a:t>Tactile Literacy Matrix   https://www.aph.org/resources/tactile-skills-matrix/</a:t>
            </a:r>
          </a:p>
          <a:p>
            <a:endParaRPr lang="en-US"/>
          </a:p>
          <a:p>
            <a:r>
              <a:rPr lang="en-US"/>
              <a:t>Thank you to Karen Poppe, who began work in this area many years ago. Karen’s work, the Tactile Literacy Matrix, was the foundation that allowed us to springboard into planning for and developing The Foundations for Tactile Literacy: A Reference Tool for the Tactile Journey, Early to Advanced Skills</a:t>
            </a:r>
          </a:p>
          <a:p>
            <a:endParaRPr lang="en-US"/>
          </a:p>
        </p:txBody>
      </p:sp>
      <p:sp>
        <p:nvSpPr>
          <p:cNvPr id="152" name="Google Shape;152;g2fe2bea142c_0_0:notes">
            <a:extLst>
              <a:ext uri="{FF2B5EF4-FFF2-40B4-BE49-F238E27FC236}">
                <a16:creationId xmlns:a16="http://schemas.microsoft.com/office/drawing/2014/main" id="{5C919227-41C8-30F0-A08A-9DB5DE9A948C}"/>
              </a:ext>
            </a:extLst>
          </p:cNvPr>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6</a:t>
            </a:fld>
            <a:endParaRPr lang="en-US" sz="1400"/>
          </a:p>
        </p:txBody>
      </p:sp>
    </p:spTree>
    <p:extLst>
      <p:ext uri="{BB962C8B-B14F-4D97-AF65-F5344CB8AC3E}">
        <p14:creationId xmlns:p14="http://schemas.microsoft.com/office/powerpoint/2010/main" val="381961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3C9B754F-034A-03E2-59AF-3B542D9EDC6E}"/>
            </a:ext>
          </a:extLst>
        </p:cNvPr>
        <p:cNvGrpSpPr/>
        <p:nvPr/>
      </p:nvGrpSpPr>
      <p:grpSpPr>
        <a:xfrm>
          <a:off x="0" y="0"/>
          <a:ext cx="0" cy="0"/>
          <a:chOff x="0" y="0"/>
          <a:chExt cx="0" cy="0"/>
        </a:xfrm>
      </p:grpSpPr>
      <p:sp>
        <p:nvSpPr>
          <p:cNvPr id="285" name="Google Shape;285;g2f87cd89e89_0_271:notes">
            <a:extLst>
              <a:ext uri="{FF2B5EF4-FFF2-40B4-BE49-F238E27FC236}">
                <a16:creationId xmlns:a16="http://schemas.microsoft.com/office/drawing/2014/main" id="{4AE39D59-7174-4DF0-3209-99C0A506ED57}"/>
              </a:ext>
            </a:extLst>
          </p:cNvPr>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f87cd89e89_0_271:notes">
            <a:extLst>
              <a:ext uri="{FF2B5EF4-FFF2-40B4-BE49-F238E27FC236}">
                <a16:creationId xmlns:a16="http://schemas.microsoft.com/office/drawing/2014/main" id="{835B3913-5FDC-2E9A-1DF5-D09836F6914C}"/>
              </a:ext>
            </a:extLst>
          </p:cNvPr>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endParaRPr/>
          </a:p>
        </p:txBody>
      </p:sp>
      <p:sp>
        <p:nvSpPr>
          <p:cNvPr id="287" name="Google Shape;287;g2f87cd89e89_0_271:notes">
            <a:extLst>
              <a:ext uri="{FF2B5EF4-FFF2-40B4-BE49-F238E27FC236}">
                <a16:creationId xmlns:a16="http://schemas.microsoft.com/office/drawing/2014/main" id="{5592BB06-7B6E-0A6D-106C-778624D2873D}"/>
              </a:ext>
            </a:extLst>
          </p:cNvPr>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60</a:t>
            </a:fld>
            <a:endParaRPr/>
          </a:p>
        </p:txBody>
      </p:sp>
    </p:spTree>
    <p:extLst>
      <p:ext uri="{BB962C8B-B14F-4D97-AF65-F5344CB8AC3E}">
        <p14:creationId xmlns:p14="http://schemas.microsoft.com/office/powerpoint/2010/main" val="2915234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91d4a2d_1_84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f7a91d4a2d_1_840: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05" name="Google Shape;205;g2f7a91d4a2d_1_840: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61</a:t>
            </a:fld>
            <a:endParaRPr lang="en-US"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f9e3237d22_2_11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f9e3237d22_2_11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45" name="Google Shape;145;g2f9e3237d22_2_11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9e3237d22_2_12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f9e3237d22_2_12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53" name="Google Shape;153;g2f9e3237d22_2_12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f7da4fd0d4_3_132: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f7da4fd0d4_3_132: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indent="-542016">
              <a:spcBef>
                <a:spcPts val="800"/>
              </a:spcBef>
              <a:buSzPts val="2800"/>
              <a:buFont typeface="Calibri"/>
              <a:buChar char="●"/>
            </a:pPr>
            <a:r>
              <a:rPr lang="en-US">
                <a:latin typeface="Calibri"/>
                <a:ea typeface="Calibri"/>
                <a:cs typeface="Calibri"/>
                <a:sym typeface="Calibri"/>
              </a:rPr>
              <a:t>Part to Whole (feet, shin, knee, thigh = leg)</a:t>
            </a:r>
          </a:p>
          <a:p>
            <a:pPr indent="-542016">
              <a:spcBef>
                <a:spcPts val="800"/>
              </a:spcBef>
              <a:buSzPts val="2800"/>
              <a:buFont typeface="Calibri"/>
              <a:buChar char="●"/>
            </a:pPr>
            <a:r>
              <a:rPr lang="en-US">
                <a:latin typeface="Calibri"/>
                <a:ea typeface="Calibri"/>
                <a:cs typeface="Calibri"/>
                <a:sym typeface="Calibri"/>
              </a:rPr>
              <a:t>Tactile Image Exploration</a:t>
            </a:r>
          </a:p>
          <a:p>
            <a:pPr indent="-542016">
              <a:spcBef>
                <a:spcPts val="800"/>
              </a:spcBef>
              <a:buSzPts val="2800"/>
              <a:buFont typeface="Calibri"/>
              <a:buChar char="●"/>
            </a:pPr>
            <a:r>
              <a:rPr lang="en-US">
                <a:latin typeface="Calibri"/>
                <a:ea typeface="Calibri"/>
                <a:cs typeface="Calibri"/>
                <a:sym typeface="Calibri"/>
              </a:rPr>
              <a:t>Tactile Representation</a:t>
            </a:r>
          </a:p>
          <a:p>
            <a:pPr indent="-542016">
              <a:spcBef>
                <a:spcPts val="800"/>
              </a:spcBef>
              <a:buSzPts val="2800"/>
              <a:buFont typeface="Calibri"/>
              <a:buChar char="●"/>
            </a:pPr>
            <a:r>
              <a:rPr lang="en-US">
                <a:latin typeface="Calibri"/>
                <a:ea typeface="Calibri"/>
                <a:cs typeface="Calibri"/>
                <a:sym typeface="Calibri"/>
              </a:rPr>
              <a:t>Braille Awareness</a:t>
            </a:r>
          </a:p>
          <a:p>
            <a:endParaRPr/>
          </a:p>
        </p:txBody>
      </p:sp>
      <p:sp>
        <p:nvSpPr>
          <p:cNvPr id="133" name="Google Shape;133;g2f7da4fd0d4_3_132: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64</a:t>
            </a:fld>
            <a:endParaRPr/>
          </a:p>
        </p:txBody>
      </p:sp>
    </p:spTree>
    <p:extLst>
      <p:ext uri="{BB962C8B-B14F-4D97-AF65-F5344CB8AC3E}">
        <p14:creationId xmlns:p14="http://schemas.microsoft.com/office/powerpoint/2010/main" val="4250406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f7a91d4a2d_1_81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f7a91d4a2d_1_819: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pPr marL="0" indent="0">
              <a:spcBef>
                <a:spcPts val="0"/>
              </a:spcBef>
              <a:buSzPts val="2100"/>
              <a:buNone/>
            </a:pPr>
            <a:r>
              <a:rPr lang="en-US" sz="1200">
                <a:latin typeface="Calibri"/>
                <a:ea typeface="Calibri"/>
                <a:cs typeface="Calibri"/>
                <a:sym typeface="Calibri"/>
              </a:rPr>
              <a:t>Ability to access, comprehend, and produce symbolic (written) language through touch</a:t>
            </a:r>
          </a:p>
          <a:p>
            <a:pPr marL="0" indent="0">
              <a:buSzPts val="2100"/>
              <a:buNone/>
            </a:pPr>
            <a:r>
              <a:rPr lang="en-US" sz="1200" b="1">
                <a:latin typeface="Calibri"/>
                <a:ea typeface="Calibri"/>
                <a:cs typeface="Calibri"/>
                <a:sym typeface="Calibri"/>
              </a:rPr>
              <a:t>Requires:</a:t>
            </a:r>
          </a:p>
          <a:p>
            <a:pPr indent="-448722">
              <a:buSzPts val="1700"/>
              <a:buFont typeface="Calibri"/>
              <a:buChar char="●"/>
            </a:pPr>
            <a:r>
              <a:rPr lang="en-US" sz="1200">
                <a:latin typeface="Calibri"/>
                <a:ea typeface="Calibri"/>
                <a:cs typeface="Calibri"/>
                <a:sym typeface="Calibri"/>
              </a:rPr>
              <a:t>Fine motor sensitivity and dexterity</a:t>
            </a:r>
          </a:p>
          <a:p>
            <a:pPr indent="-448722">
              <a:spcBef>
                <a:spcPts val="0"/>
              </a:spcBef>
              <a:buSzPts val="1700"/>
              <a:buFont typeface="Calibri"/>
              <a:buChar char="●"/>
            </a:pPr>
            <a:r>
              <a:rPr lang="en-US" sz="1200">
                <a:latin typeface="Calibri"/>
                <a:ea typeface="Calibri"/>
                <a:cs typeface="Calibri"/>
                <a:sym typeface="Calibri"/>
              </a:rPr>
              <a:t>Efficient use of carefully constructed knowledge</a:t>
            </a:r>
          </a:p>
          <a:p>
            <a:pPr indent="-448722">
              <a:spcBef>
                <a:spcPts val="0"/>
              </a:spcBef>
              <a:buSzPts val="1700"/>
              <a:buFont typeface="Calibri"/>
              <a:buChar char="●"/>
            </a:pPr>
            <a:r>
              <a:rPr lang="en-US" sz="1200">
                <a:latin typeface="Calibri"/>
                <a:ea typeface="Calibri"/>
                <a:cs typeface="Calibri"/>
                <a:sym typeface="Calibri"/>
              </a:rPr>
              <a:t>Variety of tactile-cognitive strategies</a:t>
            </a:r>
          </a:p>
          <a:p>
            <a:endParaRPr lang="en-US"/>
          </a:p>
        </p:txBody>
      </p:sp>
      <p:sp>
        <p:nvSpPr>
          <p:cNvPr id="174" name="Google Shape;174;g2f7a91d4a2d_1_819: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65</a:t>
            </a:fld>
            <a:endParaRPr lang="en-US"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f9e3237d22_2_132: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f9e3237d22_2_132: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60" name="Google Shape;160;g2f9e3237d22_2_132: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f9e3237d22_2_13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f9e3237d22_2_13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68" name="Google Shape;168;g2f9e3237d22_2_13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7a91d4a2d_1_847: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f7a91d4a2d_1_847:notes"/>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pPr marL="0" indent="0">
              <a:spcBef>
                <a:spcPts val="800"/>
              </a:spcBef>
              <a:buSzPts val="2100"/>
              <a:buNone/>
            </a:pPr>
            <a:r>
              <a:rPr lang="en-US" sz="1200" b="1">
                <a:latin typeface="Calibri"/>
                <a:ea typeface="Calibri"/>
                <a:cs typeface="Calibri"/>
                <a:sym typeface="Calibri"/>
              </a:rPr>
              <a:t>Requires:</a:t>
            </a:r>
          </a:p>
          <a:p>
            <a:pPr marL="338658" indent="-347125">
              <a:spcBef>
                <a:spcPts val="800"/>
              </a:spcBef>
              <a:buSzPts val="2300"/>
              <a:buFont typeface="Calibri"/>
              <a:buChar char="•"/>
            </a:pPr>
            <a:r>
              <a:rPr lang="en-US" sz="1200">
                <a:latin typeface="Calibri"/>
                <a:ea typeface="Calibri"/>
                <a:cs typeface="Calibri"/>
                <a:sym typeface="Calibri"/>
              </a:rPr>
              <a:t>Fine motor sensitivity and dexterity</a:t>
            </a:r>
          </a:p>
          <a:p>
            <a:pPr marL="338658" indent="-347125">
              <a:spcBef>
                <a:spcPts val="800"/>
              </a:spcBef>
              <a:buSzPts val="2300"/>
              <a:buFont typeface="Calibri"/>
              <a:buChar char="•"/>
            </a:pPr>
            <a:r>
              <a:rPr lang="en-US" sz="1200">
                <a:latin typeface="Calibri"/>
                <a:ea typeface="Calibri"/>
                <a:cs typeface="Calibri"/>
                <a:sym typeface="Calibri"/>
              </a:rPr>
              <a:t>Efficient use of carefully constructed knowledge</a:t>
            </a:r>
          </a:p>
          <a:p>
            <a:pPr marL="338658" indent="-347125">
              <a:spcBef>
                <a:spcPts val="800"/>
              </a:spcBef>
              <a:buSzPts val="2300"/>
              <a:buFont typeface="Calibri"/>
              <a:buChar char="•"/>
            </a:pPr>
            <a:r>
              <a:rPr lang="en-US" sz="1200">
                <a:latin typeface="Calibri"/>
                <a:ea typeface="Calibri"/>
                <a:cs typeface="Calibri"/>
                <a:sym typeface="Calibri"/>
              </a:rPr>
              <a:t>Variety of tactile-cognitive strategies</a:t>
            </a:r>
          </a:p>
          <a:p>
            <a:endParaRPr lang="en-US"/>
          </a:p>
        </p:txBody>
      </p:sp>
      <p:sp>
        <p:nvSpPr>
          <p:cNvPr id="213" name="Google Shape;213;g2f7a91d4a2d_1_847:notes"/>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68</a:t>
            </a:fld>
            <a:endParaRPr lang="en-US"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f9e3237d22_2_15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f9e3237d22_2_15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84" name="Google Shape;184;g2f9e3237d22_2_15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Preface</a:t>
            </a:r>
          </a:p>
          <a:p>
            <a:r>
              <a:rPr lang="en-US"/>
              <a:t>Living in a visually rich environment where written communication has become increasingly image-dependent over the past 5-10 years and students are constantly entertained with graphics brings the importance of Tactile Literacy to the forefront.</a:t>
            </a:r>
          </a:p>
          <a:p>
            <a:endParaRPr lang="en-US"/>
          </a:p>
          <a:p>
            <a:r>
              <a:rPr lang="en-US"/>
              <a:t>The ability to decode information presented as a graphic is an essential component of literacy. This document defines the skills and concepts of tactile learning, provides examples, and links products to skills and concepts.</a:t>
            </a:r>
          </a:p>
          <a:p>
            <a:endParaRPr lang="en-US"/>
          </a:p>
          <a:p>
            <a:r>
              <a:rPr lang="en-US"/>
              <a:t>The Foundations for Tactile Literacy: A Reference Tool for the Tactile Journey, Early to Advanced Skills can be used in a variety of ways to enhance your instructional practice. It can be used as a checklist, an informal assessment tool, or a source of data when conducting a Learning Media Assessment. This tool can also be used to assist in formulating Present Levels of Performance for an Individualized Education Plan (IEP), writing IEP goals, and progress monitoring. A final suggestion is to use the tool as a means of identifying and ordering ideal products to develop concrete educational strategies and activities for teaching tactile learning.</a:t>
            </a:r>
          </a:p>
          <a:p>
            <a:endParaRPr lang="en-US"/>
          </a:p>
          <a:p>
            <a:r>
              <a:rPr lang="en-US"/>
              <a:t>Advancements in technology have brought refreshable braille displays into reality, the introduction of multi-lined braille displays and other means of producing tactile graphics. It is imperative that students with visual impairments are afforded intentional opportunities to develop the skills and concepts necessary to gather information tactually and become efficient tactile learners.</a:t>
            </a:r>
          </a:p>
          <a:p>
            <a:endParaRPr lang="en-US"/>
          </a:p>
          <a:p>
            <a:r>
              <a:rPr lang="en-US"/>
              <a:t>RESOURCE: </a:t>
            </a:r>
          </a:p>
          <a:p>
            <a:r>
              <a:rPr lang="en-US"/>
              <a:t>Tactile Literacy Matrix   https://www.aph.org/resources/tactile-skills-matrix/</a:t>
            </a:r>
          </a:p>
          <a:p>
            <a:endParaRPr lang="en-US"/>
          </a:p>
          <a:p>
            <a:r>
              <a:rPr lang="en-US"/>
              <a:t>Thank you to Karen Poppe, who began work in this area many years ago. Karen’s work, the Tactile Literacy Matrix, was the foundation that allowed us to springboard into planning for and developing The Foundations for Tactile Literacy: A Reference Tool for the Tactile Journey, Early to Advanced Skills</a:t>
            </a:r>
          </a:p>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7</a:t>
            </a:fld>
            <a:endParaRPr lang="en-US"/>
          </a:p>
        </p:txBody>
      </p:sp>
    </p:spTree>
    <p:extLst>
      <p:ext uri="{BB962C8B-B14F-4D97-AF65-F5344CB8AC3E}">
        <p14:creationId xmlns:p14="http://schemas.microsoft.com/office/powerpoint/2010/main" val="3863709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f9e3237d22_2_15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f9e3237d22_2_15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91" name="Google Shape;191;g2f9e3237d22_2_15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f9e3237d22_2_16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2f9e3237d22_2_16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199" name="Google Shape;199;g2f9e3237d22_2_16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f9e3237d22_2_17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f9e3237d22_2_17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07" name="Google Shape;207;g2f9e3237d22_2_17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f9e3237d22_2_18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f9e3237d22_2_180: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15" name="Google Shape;215;g2f9e3237d22_2_180: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f9ea605c60_1_1:notes"/>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DEB1-BADB-ACD4-A528-3C2546C23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94D65-0FD8-10ED-01D7-FCE4FD05B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C7743-D393-83B0-8EF4-68D83B33190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5DC853F-AC5C-B9C9-DAF3-5E8AE75F1679}"/>
              </a:ext>
            </a:extLst>
          </p:cNvPr>
          <p:cNvSpPr>
            <a:spLocks noGrp="1"/>
          </p:cNvSpPr>
          <p:nvPr>
            <p:ph type="sldNum" sz="quarter" idx="5"/>
          </p:nvPr>
        </p:nvSpPr>
        <p:spPr/>
        <p:txBody>
          <a:bodyPr/>
          <a:lstStyle/>
          <a:p>
            <a:fld id="{55617D02-2CFF-492A-8B3B-202A8FBC510C}" type="slidenum">
              <a:rPr lang="en-US"/>
              <a:t>75</a:t>
            </a:fld>
            <a:endParaRPr lang="en-US"/>
          </a:p>
        </p:txBody>
      </p:sp>
    </p:spTree>
    <p:extLst>
      <p:ext uri="{BB962C8B-B14F-4D97-AF65-F5344CB8AC3E}">
        <p14:creationId xmlns:p14="http://schemas.microsoft.com/office/powerpoint/2010/main" val="21744533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f7da4fd0d4_3_44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f7da4fd0d4_3_44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Let me share an example of understanding &amp; producing grap hics within an O&amp;M context.</a:t>
            </a:r>
            <a:endParaRPr/>
          </a:p>
        </p:txBody>
      </p:sp>
      <p:sp>
        <p:nvSpPr>
          <p:cNvPr id="533" name="Google Shape;533;g2f7da4fd0d4_3_44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f7da4fd0d4_3_45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f7da4fd0d4_3_451: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Featured learner:</a:t>
            </a:r>
            <a:endParaRPr/>
          </a:p>
          <a:p>
            <a:pPr marL="457154" indent="-298420">
              <a:buSzPts val="1100"/>
              <a:buChar char="●"/>
            </a:pPr>
            <a:r>
              <a:rPr lang="en"/>
              <a:t>4</a:t>
            </a:r>
            <a:r>
              <a:rPr lang="en" baseline="30000"/>
              <a:t>th</a:t>
            </a:r>
            <a:r>
              <a:rPr lang="en"/>
              <a:t> grade </a:t>
            </a:r>
            <a:endParaRPr/>
          </a:p>
          <a:p>
            <a:pPr marL="457154" indent="-298420">
              <a:buSzPts val="1100"/>
              <a:buChar char="●"/>
            </a:pPr>
            <a:r>
              <a:rPr lang="en"/>
              <a:t>Low vision</a:t>
            </a:r>
            <a:endParaRPr/>
          </a:p>
          <a:p>
            <a:pPr marL="457154" indent="-298420">
              <a:buSzPts val="1100"/>
              <a:buChar char="●"/>
            </a:pPr>
            <a:r>
              <a:rPr lang="en"/>
              <a:t>Provided with O&amp;M instruction in the 3</a:t>
            </a:r>
            <a:r>
              <a:rPr lang="en" baseline="30000"/>
              <a:t>rd</a:t>
            </a:r>
            <a:r>
              <a:rPr lang="en"/>
              <a:t> grade. </a:t>
            </a:r>
            <a:endParaRPr/>
          </a:p>
          <a:p>
            <a:pPr marL="457154" indent="-298420">
              <a:buSzPts val="1100"/>
              <a:buChar char="●"/>
            </a:pPr>
            <a:r>
              <a:rPr lang="en"/>
              <a:t>The instructor worked with her on navigating the neighborhood and the walking route from school to her house. </a:t>
            </a:r>
            <a:endParaRPr/>
          </a:p>
          <a:p>
            <a:r>
              <a:rPr lang="en"/>
              <a:t>Activity:</a:t>
            </a:r>
            <a:endParaRPr/>
          </a:p>
          <a:p>
            <a:pPr marL="457154" indent="-298420">
              <a:buSzPts val="1100"/>
              <a:buChar char="●"/>
            </a:pPr>
            <a:r>
              <a:rPr lang="en"/>
              <a:t>Draw the map of her route from school to home with APH Tactile Town Kit </a:t>
            </a:r>
            <a:endParaRPr/>
          </a:p>
          <a:p>
            <a:pPr marL="457154" indent="-298420">
              <a:buSzPts val="1100"/>
              <a:buChar char="●"/>
            </a:pPr>
            <a:r>
              <a:rPr lang="en"/>
              <a:t>Student could describe the route enthusiastically</a:t>
            </a:r>
            <a:endParaRPr/>
          </a:p>
          <a:p>
            <a:pPr marL="457154" indent="-298420">
              <a:buSzPts val="1100"/>
              <a:buChar char="●"/>
            </a:pPr>
            <a:r>
              <a:rPr lang="en"/>
              <a:t>Was hesitant about traveling the route</a:t>
            </a:r>
            <a:endParaRPr/>
          </a:p>
        </p:txBody>
      </p:sp>
      <p:sp>
        <p:nvSpPr>
          <p:cNvPr id="539" name="Google Shape;539;g2f7da4fd0d4_3_451: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f7da4fd0d4_3_461: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2f7da4fd0d4_3_461: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marL="457154" indent="-298420">
              <a:buSzPts val="1100"/>
              <a:buChar char="●"/>
            </a:pPr>
            <a:r>
              <a:rPr lang="en"/>
              <a:t>Student picked out her preferred pieces </a:t>
            </a:r>
            <a:endParaRPr/>
          </a:p>
          <a:p>
            <a:pPr marL="457154" indent="-298420">
              <a:buSzPts val="1100"/>
              <a:buChar char="●"/>
            </a:pPr>
            <a:r>
              <a:rPr lang="en"/>
              <a:t>Set the school on one end of the board and her house on the opposite end of the board</a:t>
            </a:r>
            <a:endParaRPr/>
          </a:p>
          <a:p>
            <a:pPr marL="457154" indent="-298420">
              <a:buSzPts val="1100"/>
              <a:buChar char="●"/>
            </a:pPr>
            <a:r>
              <a:rPr lang="en"/>
              <a:t>Talked through her route while placing the yellow streets in a row from one to the next</a:t>
            </a:r>
            <a:endParaRPr/>
          </a:p>
          <a:p>
            <a:pPr marL="457154" indent="-298420">
              <a:buSzPts val="1100"/>
              <a:buChar char="●"/>
            </a:pPr>
            <a:r>
              <a:rPr lang="en"/>
              <a:t>“First we go from the school to this street, then we cross and turn down this other street, and then to the next street and then we’re home!”</a:t>
            </a:r>
            <a:endParaRPr/>
          </a:p>
          <a:p>
            <a:pPr marL="457154" indent="-298420">
              <a:buSzPts val="1100"/>
              <a:buChar char="●"/>
            </a:pPr>
            <a:r>
              <a:rPr lang="en"/>
              <a:t>However… The map was much more complex than this simple straight line! </a:t>
            </a:r>
            <a:endParaRPr/>
          </a:p>
          <a:p>
            <a:pPr marL="457154" indent="-298420">
              <a:buSzPts val="1100"/>
              <a:buChar char="●"/>
            </a:pPr>
            <a:r>
              <a:rPr lang="en"/>
              <a:t>Her language reflected knowledge and understanding, but her mental mapping skills and creation of a map did not reflect her comprehension of the route nor the concepts involved</a:t>
            </a:r>
            <a:endParaRPr/>
          </a:p>
        </p:txBody>
      </p:sp>
      <p:sp>
        <p:nvSpPr>
          <p:cNvPr id="550" name="Google Shape;550;g2f7da4fd0d4_3_461: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f7da4fd0d4_3_47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f7da4fd0d4_3_470: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pPr marL="457154" indent="-298420">
              <a:buSzPts val="1100"/>
              <a:buChar char="●"/>
            </a:pPr>
            <a:r>
              <a:rPr lang="en"/>
              <a:t>Work to develop graphic literacy</a:t>
            </a:r>
            <a:endParaRPr/>
          </a:p>
          <a:p>
            <a:pPr marL="457154" indent="-298420">
              <a:buSzPts val="1100"/>
              <a:buChar char="●"/>
            </a:pPr>
            <a:r>
              <a:rPr lang="en"/>
              <a:t>Start with the simple halls within her school </a:t>
            </a:r>
            <a:endParaRPr/>
          </a:p>
          <a:p>
            <a:pPr marL="457154" indent="-298420">
              <a:buSzPts val="1100"/>
              <a:buChar char="●"/>
            </a:pPr>
            <a:r>
              <a:rPr lang="en"/>
              <a:t>Provide exposure and experience – repeated lessons of becoming more familiarized with the graphic and the concepts it represents</a:t>
            </a:r>
            <a:endParaRPr/>
          </a:p>
          <a:p>
            <a:pPr marL="457154" indent="-298420">
              <a:buSzPts val="1100"/>
              <a:buChar char="●"/>
            </a:pPr>
            <a:r>
              <a:rPr lang="en"/>
              <a:t>Simplify (remove words, create a raised line graphic)</a:t>
            </a:r>
            <a:endParaRPr/>
          </a:p>
          <a:p>
            <a:pPr marL="457154" indent="-298420">
              <a:buSzPts val="1100"/>
              <a:buChar char="●"/>
            </a:pPr>
            <a:r>
              <a:rPr lang="en"/>
              <a:t>Used the map with a CCTV for a student with low vision</a:t>
            </a:r>
            <a:endParaRPr/>
          </a:p>
          <a:p>
            <a:pPr marL="457154" indent="-298420">
              <a:buSzPts val="1100"/>
              <a:buChar char="●"/>
            </a:pPr>
            <a:r>
              <a:rPr lang="en"/>
              <a:t>Outline the buildings and explore their features inside and out</a:t>
            </a:r>
            <a:endParaRPr/>
          </a:p>
          <a:p>
            <a:pPr marL="457154" indent="-298420">
              <a:buSzPts val="1100"/>
              <a:buChar char="●"/>
            </a:pPr>
            <a:r>
              <a:rPr lang="en"/>
              <a:t>Outline each classroom and walk the halls to locate each one physically and on the map</a:t>
            </a:r>
            <a:endParaRPr/>
          </a:p>
          <a:p>
            <a:pPr marL="457154" indent="-298420">
              <a:buSzPts val="1100"/>
              <a:buChar char="●"/>
            </a:pPr>
            <a:r>
              <a:rPr lang="en"/>
              <a:t>Hallways – blank space between two walls. </a:t>
            </a:r>
            <a:endParaRPr/>
          </a:p>
          <a:p>
            <a:pPr marL="457154" indent="-298420">
              <a:buSzPts val="1100"/>
              <a:buChar char="●"/>
            </a:pPr>
            <a:r>
              <a:rPr lang="en"/>
              <a:t>Can be drawn as two walls or as one object</a:t>
            </a:r>
            <a:endParaRPr/>
          </a:p>
        </p:txBody>
      </p:sp>
      <p:sp>
        <p:nvSpPr>
          <p:cNvPr id="560" name="Google Shape;560;g2f7da4fd0d4_3_470: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17DB-F486-4656-AFD2-85A66D890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C2DCE-BF01-CF5F-81B0-B559B2BFD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7DABE-F494-B01F-B4E7-536879339EFF}"/>
              </a:ext>
            </a:extLst>
          </p:cNvPr>
          <p:cNvSpPr>
            <a:spLocks noGrp="1"/>
          </p:cNvSpPr>
          <p:nvPr>
            <p:ph type="body" idx="1"/>
          </p:nvPr>
        </p:nvSpPr>
        <p:spPr/>
        <p:txBody>
          <a:bodyPr/>
          <a:lstStyle/>
          <a:p>
            <a:endParaRPr lang="en-US"/>
          </a:p>
          <a:p>
            <a:r>
              <a:rPr lang="en-US"/>
              <a:t>The Foundations for Tactile Literacy: A Reference Tool for the Tactile Journey, Early to Advanced Skills can be used in a variety of ways to enhance your instructional practice. </a:t>
            </a:r>
          </a:p>
          <a:p>
            <a:endParaRPr lang="en-US"/>
          </a:p>
          <a:p>
            <a:r>
              <a:rPr lang="en-US"/>
              <a:t>It can be used as a checklist, </a:t>
            </a:r>
          </a:p>
          <a:p>
            <a:r>
              <a:rPr lang="en-US"/>
              <a:t>an informal assessment tool, </a:t>
            </a:r>
          </a:p>
          <a:p>
            <a:r>
              <a:rPr lang="en-US"/>
              <a:t>or a source of data when conducting a Learning Media Assessment. </a:t>
            </a:r>
          </a:p>
          <a:p>
            <a:endParaRPr lang="en-US"/>
          </a:p>
          <a:p>
            <a:r>
              <a:rPr lang="en-US"/>
              <a:t>RESOURCE: </a:t>
            </a:r>
          </a:p>
          <a:p>
            <a:r>
              <a:rPr lang="en-US"/>
              <a:t>Tactile Literacy Matrix   https://www.aph.org/resources/tactile-skills-matrix/</a:t>
            </a:r>
          </a:p>
          <a:p>
            <a:endParaRPr lang="en-US"/>
          </a:p>
          <a:p>
            <a:r>
              <a:rPr lang="en-US"/>
              <a:t>Thank you to Karen Poppe, who began work in this area many years ago. Karen’s work, the Tactile Literacy Matrix, was the foundation that allowed us to springboard into planning for and developing The Foundations for Tactile Literacy: A Reference Tool for the Tactile Journey, Early to Advanced Skills</a:t>
            </a:r>
          </a:p>
          <a:p>
            <a:endParaRPr lang="en-US"/>
          </a:p>
        </p:txBody>
      </p:sp>
      <p:sp>
        <p:nvSpPr>
          <p:cNvPr id="4" name="Slide Number Placeholder 3">
            <a:extLst>
              <a:ext uri="{FF2B5EF4-FFF2-40B4-BE49-F238E27FC236}">
                <a16:creationId xmlns:a16="http://schemas.microsoft.com/office/drawing/2014/main" id="{87E9BFE1-2349-3C17-E3D0-5C109BAEC3FD}"/>
              </a:ext>
            </a:extLst>
          </p:cNvPr>
          <p:cNvSpPr>
            <a:spLocks noGrp="1"/>
          </p:cNvSpPr>
          <p:nvPr>
            <p:ph type="sldNum" sz="quarter" idx="5"/>
          </p:nvPr>
        </p:nvSpPr>
        <p:spPr/>
        <p:txBody>
          <a:bodyPr/>
          <a:lstStyle/>
          <a:p>
            <a:fld id="{30594622-C062-874F-A5CC-A440E03D0E03}" type="slidenum">
              <a:rPr lang="en-US" smtClean="0"/>
              <a:t>8</a:t>
            </a:fld>
            <a:endParaRPr lang="en-US"/>
          </a:p>
        </p:txBody>
      </p:sp>
    </p:spTree>
    <p:extLst>
      <p:ext uri="{BB962C8B-B14F-4D97-AF65-F5344CB8AC3E}">
        <p14:creationId xmlns:p14="http://schemas.microsoft.com/office/powerpoint/2010/main" val="3778063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B6855698-7A29-2623-1E08-E85EAE1B3D82}"/>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B5A2A195-4185-5BCF-CF8D-80821398BC61}"/>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41E03EA9-EB48-0D85-9F64-92E2CA330BB2}"/>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31414826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a:extLst>
            <a:ext uri="{FF2B5EF4-FFF2-40B4-BE49-F238E27FC236}">
              <a16:creationId xmlns:a16="http://schemas.microsoft.com/office/drawing/2014/main" id="{F9DA697F-0961-4343-5CA1-CAC874F962F2}"/>
            </a:ext>
          </a:extLst>
        </p:cNvPr>
        <p:cNvGrpSpPr/>
        <p:nvPr/>
      </p:nvGrpSpPr>
      <p:grpSpPr>
        <a:xfrm>
          <a:off x="0" y="0"/>
          <a:ext cx="0" cy="0"/>
          <a:chOff x="0" y="0"/>
          <a:chExt cx="0" cy="0"/>
        </a:xfrm>
      </p:grpSpPr>
      <p:sp>
        <p:nvSpPr>
          <p:cNvPr id="531" name="Google Shape;531;g2f7da4fd0d4_3_446:notes">
            <a:extLst>
              <a:ext uri="{FF2B5EF4-FFF2-40B4-BE49-F238E27FC236}">
                <a16:creationId xmlns:a16="http://schemas.microsoft.com/office/drawing/2014/main" id="{530161B3-F383-BDAF-B2FF-CE6BFD51F30D}"/>
              </a:ext>
            </a:extLst>
          </p:cNvPr>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f7da4fd0d4_3_446:notes">
            <a:extLst>
              <a:ext uri="{FF2B5EF4-FFF2-40B4-BE49-F238E27FC236}">
                <a16:creationId xmlns:a16="http://schemas.microsoft.com/office/drawing/2014/main" id="{F81D3CEB-50E9-AB17-B38C-FD4B26381654}"/>
              </a:ext>
            </a:extLst>
          </p:cNvPr>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Let me share an example of understanding &amp; producing grap hics within an O&amp;M context.</a:t>
            </a:r>
            <a:endParaRPr/>
          </a:p>
        </p:txBody>
      </p:sp>
      <p:sp>
        <p:nvSpPr>
          <p:cNvPr id="533" name="Google Shape;533;g2f7da4fd0d4_3_446:notes">
            <a:extLst>
              <a:ext uri="{FF2B5EF4-FFF2-40B4-BE49-F238E27FC236}">
                <a16:creationId xmlns:a16="http://schemas.microsoft.com/office/drawing/2014/main" id="{7C5FA054-AC63-2909-8204-324D67CFC050}"/>
              </a:ext>
            </a:extLst>
          </p:cNvPr>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81</a:t>
            </a:fld>
            <a:endParaRPr/>
          </a:p>
        </p:txBody>
      </p:sp>
    </p:spTree>
    <p:extLst>
      <p:ext uri="{BB962C8B-B14F-4D97-AF65-F5344CB8AC3E}">
        <p14:creationId xmlns:p14="http://schemas.microsoft.com/office/powerpoint/2010/main" val="38826763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626E2622-7688-B561-6E9F-675DAC1D8351}"/>
            </a:ext>
          </a:extLst>
        </p:cNvPr>
        <p:cNvGrpSpPr/>
        <p:nvPr/>
      </p:nvGrpSpPr>
      <p:grpSpPr>
        <a:xfrm>
          <a:off x="0" y="0"/>
          <a:ext cx="0" cy="0"/>
          <a:chOff x="0" y="0"/>
          <a:chExt cx="0" cy="0"/>
        </a:xfrm>
      </p:grpSpPr>
      <p:sp>
        <p:nvSpPr>
          <p:cNvPr id="220" name="Google Shape;220;g2f9ea605c60_1_1:notes">
            <a:extLst>
              <a:ext uri="{FF2B5EF4-FFF2-40B4-BE49-F238E27FC236}">
                <a16:creationId xmlns:a16="http://schemas.microsoft.com/office/drawing/2014/main" id="{E1C7F118-F3A2-4369-80C3-8C6E210270AB}"/>
              </a:ext>
            </a:extLst>
          </p:cNvPr>
          <p:cNvSpPr>
            <a:spLocks noGrp="1" noRot="1" noChangeAspect="1"/>
          </p:cNvSpPr>
          <p:nvPr>
            <p:ph type="sldImg" idx="2"/>
          </p:nvPr>
        </p:nvSpPr>
        <p:spPr>
          <a:xfrm>
            <a:off x="2225675" y="519113"/>
            <a:ext cx="4611688" cy="2593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f9ea605c60_1_1:notes">
            <a:extLst>
              <a:ext uri="{FF2B5EF4-FFF2-40B4-BE49-F238E27FC236}">
                <a16:creationId xmlns:a16="http://schemas.microsoft.com/office/drawing/2014/main" id="{409DEE0F-08C5-F975-2D21-3C6658AABD3A}"/>
              </a:ext>
            </a:extLst>
          </p:cNvPr>
          <p:cNvSpPr txBox="1">
            <a:spLocks noGrp="1"/>
          </p:cNvSpPr>
          <p:nvPr>
            <p:ph type="body" idx="1"/>
          </p:nvPr>
        </p:nvSpPr>
        <p:spPr>
          <a:xfrm>
            <a:off x="906532" y="3285826"/>
            <a:ext cx="7252251" cy="3112887"/>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36843547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5617D02-2CFF-492A-8B3B-202A8FBC510C}" type="slidenum">
              <a:rPr lang="en-US"/>
              <a:t>83</a:t>
            </a:fld>
            <a:endParaRPr lang="en-US"/>
          </a:p>
        </p:txBody>
      </p:sp>
    </p:spTree>
    <p:extLst>
      <p:ext uri="{BB962C8B-B14F-4D97-AF65-F5344CB8AC3E}">
        <p14:creationId xmlns:p14="http://schemas.microsoft.com/office/powerpoint/2010/main" val="12562117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C488006F-F153-1488-B246-8726636A651F}"/>
            </a:ext>
          </a:extLst>
        </p:cNvPr>
        <p:cNvGrpSpPr/>
        <p:nvPr/>
      </p:nvGrpSpPr>
      <p:grpSpPr>
        <a:xfrm>
          <a:off x="0" y="0"/>
          <a:ext cx="0" cy="0"/>
          <a:chOff x="0" y="0"/>
          <a:chExt cx="0" cy="0"/>
        </a:xfrm>
      </p:grpSpPr>
      <p:sp>
        <p:nvSpPr>
          <p:cNvPr id="249" name="Google Shape;249;g2f7a91d4a2d_1_915:notes">
            <a:extLst>
              <a:ext uri="{FF2B5EF4-FFF2-40B4-BE49-F238E27FC236}">
                <a16:creationId xmlns:a16="http://schemas.microsoft.com/office/drawing/2014/main" id="{47598B09-0AC0-D97B-2751-1EC488DCC98A}"/>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f7a91d4a2d_1_915:notes">
            <a:extLst>
              <a:ext uri="{FF2B5EF4-FFF2-40B4-BE49-F238E27FC236}">
                <a16:creationId xmlns:a16="http://schemas.microsoft.com/office/drawing/2014/main" id="{A14B4A2B-3062-7147-00BC-91F23782F381}"/>
              </a:ext>
            </a:extLst>
          </p:cNvPr>
          <p:cNvSpPr txBox="1">
            <a:spLocks noGrp="1"/>
          </p:cNvSpPr>
          <p:nvPr>
            <p:ph type="body" idx="1"/>
          </p:nvPr>
        </p:nvSpPr>
        <p:spPr>
          <a:xfrm>
            <a:off x="938848" y="3418067"/>
            <a:ext cx="7510780" cy="2796483"/>
          </a:xfrm>
          <a:prstGeom prst="rect">
            <a:avLst/>
          </a:prstGeom>
          <a:noFill/>
          <a:ln>
            <a:noFill/>
          </a:ln>
        </p:spPr>
        <p:txBody>
          <a:bodyPr spcFirstLastPara="1" wrap="square" lIns="94023" tIns="46986" rIns="94023" bIns="46986" anchor="t" anchorCtr="0">
            <a:noAutofit/>
          </a:bodyPr>
          <a:lstStyle/>
          <a:p>
            <a:endParaRPr lang="en-US"/>
          </a:p>
        </p:txBody>
      </p:sp>
      <p:sp>
        <p:nvSpPr>
          <p:cNvPr id="251" name="Google Shape;251;g2f7a91d4a2d_1_915:notes">
            <a:extLst>
              <a:ext uri="{FF2B5EF4-FFF2-40B4-BE49-F238E27FC236}">
                <a16:creationId xmlns:a16="http://schemas.microsoft.com/office/drawing/2014/main" id="{CD9C644A-15B7-DB3F-852C-7A67243C7424}"/>
              </a:ext>
            </a:extLst>
          </p:cNvPr>
          <p:cNvSpPr txBox="1">
            <a:spLocks noGrp="1"/>
          </p:cNvSpPr>
          <p:nvPr>
            <p:ph type="sldNum" idx="12"/>
          </p:nvPr>
        </p:nvSpPr>
        <p:spPr>
          <a:xfrm>
            <a:off x="5317965" y="6746119"/>
            <a:ext cx="4068339" cy="356289"/>
          </a:xfrm>
          <a:prstGeom prst="rect">
            <a:avLst/>
          </a:prstGeom>
          <a:noFill/>
          <a:ln>
            <a:noFill/>
          </a:ln>
        </p:spPr>
        <p:txBody>
          <a:bodyPr spcFirstLastPara="1" wrap="square" lIns="94023" tIns="46986" rIns="94023" bIns="46986" anchor="b" anchorCtr="0">
            <a:noAutofit/>
          </a:bodyPr>
          <a:lstStyle/>
          <a:p>
            <a:fld id="{00000000-1234-1234-1234-123412341234}" type="slidenum">
              <a:rPr lang="en" sz="1400"/>
              <a:pPr/>
              <a:t>84</a:t>
            </a:fld>
            <a:endParaRPr lang="en-US" sz="1400"/>
          </a:p>
        </p:txBody>
      </p:sp>
    </p:spTree>
    <p:extLst>
      <p:ext uri="{BB962C8B-B14F-4D97-AF65-F5344CB8AC3E}">
        <p14:creationId xmlns:p14="http://schemas.microsoft.com/office/powerpoint/2010/main" val="1429930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85</a:t>
            </a:fld>
            <a:endParaRPr lang="en-US"/>
          </a:p>
        </p:txBody>
      </p:sp>
    </p:spTree>
    <p:extLst>
      <p:ext uri="{BB962C8B-B14F-4D97-AF65-F5344CB8AC3E}">
        <p14:creationId xmlns:p14="http://schemas.microsoft.com/office/powerpoint/2010/main" val="2411283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f9e3237d22_0_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2f9e3237d22_0_8:notes"/>
          <p:cNvSpPr txBox="1">
            <a:spLocks noGrp="1"/>
          </p:cNvSpPr>
          <p:nvPr>
            <p:ph type="body" idx="1"/>
          </p:nvPr>
        </p:nvSpPr>
        <p:spPr>
          <a:xfrm>
            <a:off x="906532" y="3329060"/>
            <a:ext cx="7252251" cy="2723663"/>
          </a:xfrm>
          <a:prstGeom prst="rect">
            <a:avLst/>
          </a:prstGeom>
          <a:noFill/>
          <a:ln>
            <a:noFill/>
          </a:ln>
        </p:spPr>
        <p:txBody>
          <a:bodyPr spcFirstLastPara="1" wrap="square" lIns="91241" tIns="45596" rIns="91241" bIns="45596" anchor="t" anchorCtr="0">
            <a:noAutofit/>
          </a:bodyPr>
          <a:lstStyle/>
          <a:p>
            <a:endParaRPr/>
          </a:p>
        </p:txBody>
      </p:sp>
      <p:sp>
        <p:nvSpPr>
          <p:cNvPr id="96" name="Google Shape;96;g2f9e3237d22_0_8:notes"/>
          <p:cNvSpPr txBox="1">
            <a:spLocks noGrp="1"/>
          </p:cNvSpPr>
          <p:nvPr>
            <p:ph type="sldNum" idx="12"/>
          </p:nvPr>
        </p:nvSpPr>
        <p:spPr>
          <a:xfrm>
            <a:off x="5134913" y="6570451"/>
            <a:ext cx="3928303" cy="347011"/>
          </a:xfrm>
          <a:prstGeom prst="rect">
            <a:avLst/>
          </a:prstGeom>
          <a:noFill/>
          <a:ln>
            <a:noFill/>
          </a:ln>
        </p:spPr>
        <p:txBody>
          <a:bodyPr spcFirstLastPara="1" wrap="square" lIns="91241" tIns="45596" rIns="91241" bIns="45596" anchor="b" anchorCtr="0">
            <a:noAutofit/>
          </a:bodyPr>
          <a:lstStyle/>
          <a:p>
            <a:fld id="{00000000-1234-1234-1234-123412341234}" type="slidenum">
              <a:rPr lang="en" sz="1400"/>
              <a:pPr/>
              <a:t>86</a:t>
            </a:fld>
            <a:endParaRPr sz="14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097185e416_2_11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3097185e416_2_118: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r>
              <a:rPr lang="en">
                <a:solidFill>
                  <a:srgbClr val="FFFFFF"/>
                </a:solidFill>
              </a:rPr>
              <a:t>Jenny</a:t>
            </a:r>
            <a:endParaRPr>
              <a:solidFill>
                <a:srgbClr val="FFFFFF"/>
              </a:solidFill>
            </a:endParaRPr>
          </a:p>
        </p:txBody>
      </p:sp>
      <p:sp>
        <p:nvSpPr>
          <p:cNvPr id="231" name="Google Shape;231;g3097185e416_2_118: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f7da4fd0d4_3_32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f7da4fd0d4_3_32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355" name="Google Shape;355;g2f7da4fd0d4_3_32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f7da4fd0d4_3_322: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f7da4fd0d4_3_322: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Here we have some examples.</a:t>
            </a:r>
            <a:endParaRPr/>
          </a:p>
          <a:p>
            <a:endParaRPr/>
          </a:p>
          <a:p>
            <a:r>
              <a:rPr lang="en"/>
              <a:t>Left picture: variety of graphic representations with braille labels (2-D representation)</a:t>
            </a:r>
            <a:endParaRPr/>
          </a:p>
          <a:p>
            <a:r>
              <a:rPr lang="en"/>
              <a:t>Right picture: clay modeling of same concepts. This could be for a younger student for learning (3-D) or perhaps it represents a student's work to demonstrate understanding? You decide.</a:t>
            </a:r>
            <a:endParaRPr/>
          </a:p>
        </p:txBody>
      </p:sp>
      <p:sp>
        <p:nvSpPr>
          <p:cNvPr id="347" name="Google Shape;347;g2f7da4fd0d4_3_322: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pPr>
              <a:buClr>
                <a:srgbClr val="000000"/>
              </a:buClr>
              <a:buSzPts val="1200"/>
            </a:pPr>
            <a:fld id="{00000000-1234-1234-1234-123412341234}" type="slidenum">
              <a:rPr lang="en">
                <a:solidFill>
                  <a:srgbClr val="000000"/>
                </a:solidFill>
                <a:latin typeface="Calibri"/>
                <a:ea typeface="Calibri"/>
                <a:cs typeface="Calibri"/>
                <a:sym typeface="Calibri"/>
              </a:rPr>
              <a:pPr>
                <a:buClr>
                  <a:srgbClr val="000000"/>
                </a:buClr>
                <a:buSzPts val="1200"/>
              </a:pPr>
              <a:t>89</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79EDC-D90D-CFF8-58F8-84C2CA53B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D2601-4495-982C-4CE3-5F93CE83C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B8217-74F3-B751-4A93-59282D3A2397}"/>
              </a:ext>
            </a:extLst>
          </p:cNvPr>
          <p:cNvSpPr>
            <a:spLocks noGrp="1"/>
          </p:cNvSpPr>
          <p:nvPr>
            <p:ph type="body" idx="1"/>
          </p:nvPr>
        </p:nvSpPr>
        <p:spPr/>
        <p:txBody>
          <a:bodyPr/>
          <a:lstStyle/>
          <a:p>
            <a:r>
              <a:rPr lang="en-US"/>
              <a:t>This tool can also be used to assist in formulating Present Levels of Performance for an Individualized Education Plan (IEP), </a:t>
            </a:r>
          </a:p>
          <a:p>
            <a:r>
              <a:rPr lang="en-US"/>
              <a:t>writing IEP goals,</a:t>
            </a:r>
          </a:p>
          <a:p>
            <a:r>
              <a:rPr lang="en-US"/>
              <a:t> and progress monitoring. </a:t>
            </a:r>
          </a:p>
          <a:p>
            <a:r>
              <a:rPr lang="en-US"/>
              <a:t>A final suggestion is to use the tool as a means of identifying and ordering ideal products to develop concrete educational strategies and activities for teaching tactile learning.</a:t>
            </a:r>
          </a:p>
          <a:p>
            <a:endParaRPr lang="en-US"/>
          </a:p>
          <a:p>
            <a:r>
              <a:rPr lang="en-US"/>
              <a:t>Advancements in technology have brought refreshable braille displays into reality, the introduction of multi-lined braille displays and other means of producing tactile graphics. It is imperative that students with visual impairments are afforded intentional opportunities to develop the skills and concepts necessary to gather information tactually and become efficient tactile learners.</a:t>
            </a:r>
          </a:p>
          <a:p>
            <a:endParaRPr lang="en-US"/>
          </a:p>
          <a:p>
            <a:r>
              <a:rPr lang="en-US"/>
              <a:t>RESOURCE: </a:t>
            </a:r>
          </a:p>
          <a:p>
            <a:r>
              <a:rPr lang="en-US"/>
              <a:t>Tactile Literacy Matrix   https://www.aph.org/resources/tactile-skills-matrix/</a:t>
            </a:r>
          </a:p>
        </p:txBody>
      </p:sp>
      <p:sp>
        <p:nvSpPr>
          <p:cNvPr id="4" name="Slide Number Placeholder 3">
            <a:extLst>
              <a:ext uri="{FF2B5EF4-FFF2-40B4-BE49-F238E27FC236}">
                <a16:creationId xmlns:a16="http://schemas.microsoft.com/office/drawing/2014/main" id="{AAE38B52-9733-7061-86FA-2D0B724E05AC}"/>
              </a:ext>
            </a:extLst>
          </p:cNvPr>
          <p:cNvSpPr>
            <a:spLocks noGrp="1"/>
          </p:cNvSpPr>
          <p:nvPr>
            <p:ph type="sldNum" sz="quarter" idx="5"/>
          </p:nvPr>
        </p:nvSpPr>
        <p:spPr/>
        <p:txBody>
          <a:bodyPr/>
          <a:lstStyle/>
          <a:p>
            <a:fld id="{30594622-C062-874F-A5CC-A440E03D0E03}" type="slidenum">
              <a:rPr lang="en-US" smtClean="0"/>
              <a:t>9</a:t>
            </a:fld>
            <a:endParaRPr lang="en-US"/>
          </a:p>
        </p:txBody>
      </p:sp>
    </p:spTree>
    <p:extLst>
      <p:ext uri="{BB962C8B-B14F-4D97-AF65-F5344CB8AC3E}">
        <p14:creationId xmlns:p14="http://schemas.microsoft.com/office/powerpoint/2010/main" val="38992269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f7da4fd0d4_3_376: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2f7da4fd0d4_3_376: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a:p>
        </p:txBody>
      </p:sp>
      <p:sp>
        <p:nvSpPr>
          <p:cNvPr id="437" name="Google Shape;437;g2f7da4fd0d4_3_376: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f87cd89e89_0_328: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2f87cd89e89_0_328: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rgbClr val="404040"/>
              </a:buClr>
              <a:buSzPts val="1200"/>
            </a:pPr>
            <a:endParaRPr/>
          </a:p>
        </p:txBody>
      </p:sp>
      <p:sp>
        <p:nvSpPr>
          <p:cNvPr id="447" name="Google Shape;447;g2f87cd89e89_0_328: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f87cd89e89_0_334: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f87cd89e89_0_334:notes"/>
          <p:cNvSpPr txBox="1">
            <a:spLocks noGrp="1"/>
          </p:cNvSpPr>
          <p:nvPr>
            <p:ph type="body" idx="1"/>
          </p:nvPr>
        </p:nvSpPr>
        <p:spPr>
          <a:xfrm>
            <a:off x="906532" y="3329060"/>
            <a:ext cx="7252251" cy="2723890"/>
          </a:xfrm>
          <a:prstGeom prst="rect">
            <a:avLst/>
          </a:prstGeom>
          <a:noFill/>
          <a:ln>
            <a:noFill/>
          </a:ln>
        </p:spPr>
        <p:txBody>
          <a:bodyPr spcFirstLastPara="1" wrap="square" lIns="91415" tIns="45696" rIns="91415" bIns="45696" anchor="t" anchorCtr="0">
            <a:noAutofit/>
          </a:bodyPr>
          <a:lstStyle/>
          <a:p>
            <a:pPr>
              <a:buClr>
                <a:srgbClr val="404040"/>
              </a:buClr>
              <a:buSzPts val="1200"/>
            </a:pPr>
            <a:endParaRPr/>
          </a:p>
        </p:txBody>
      </p:sp>
      <p:sp>
        <p:nvSpPr>
          <p:cNvPr id="455" name="Google Shape;455;g2f87cd89e89_0_334:notes"/>
          <p:cNvSpPr txBox="1">
            <a:spLocks noGrp="1"/>
          </p:cNvSpPr>
          <p:nvPr>
            <p:ph type="sldNum" idx="12"/>
          </p:nvPr>
        </p:nvSpPr>
        <p:spPr>
          <a:xfrm>
            <a:off x="5134913" y="6570451"/>
            <a:ext cx="3928303" cy="347011"/>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f9e3237d22_2_210: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f9e3237d22_2_210: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57" name="Google Shape;257;g2f9e3237d22_2_210: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9e3237d22_2_217: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f9e3237d22_2_217: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65" name="Google Shape;265;g2f9e3237d22_2_217: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f9e3237d22_2_22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2f9e3237d22_2_22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72" name="Google Shape;272;g2f9e3237d22_2_22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f9e3237d22_2_229: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f9e3237d22_2_229: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79" name="Google Shape;279;g2f9e3237d22_2_229: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f9e3237d22_2_237: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f9e3237d22_2_237: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88" name="Google Shape;288;g2f9e3237d22_2_237: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f9e3237d22_2_243: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f9e3237d22_2_243: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r>
              <a:rPr lang="en"/>
              <a:t>JW</a:t>
            </a:r>
            <a:endParaRPr/>
          </a:p>
        </p:txBody>
      </p:sp>
      <p:sp>
        <p:nvSpPr>
          <p:cNvPr id="295" name="Google Shape;295;g2f9e3237d22_2_243: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f7da4fd0d4_3_337:notes"/>
          <p:cNvSpPr>
            <a:spLocks noGrp="1" noRot="1" noChangeAspect="1"/>
          </p:cNvSpPr>
          <p:nvPr>
            <p:ph type="sldImg" idx="2"/>
          </p:nvPr>
        </p:nvSpPr>
        <p:spPr>
          <a:xfrm>
            <a:off x="2459038" y="865188"/>
            <a:ext cx="4146550" cy="2333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f7da4fd0d4_3_337:notes"/>
          <p:cNvSpPr txBox="1">
            <a:spLocks noGrp="1"/>
          </p:cNvSpPr>
          <p:nvPr>
            <p:ph type="body" idx="1"/>
          </p:nvPr>
        </p:nvSpPr>
        <p:spPr>
          <a:xfrm>
            <a:off x="906532" y="3329060"/>
            <a:ext cx="7252251" cy="2723776"/>
          </a:xfrm>
          <a:prstGeom prst="rect">
            <a:avLst/>
          </a:prstGeom>
          <a:noFill/>
          <a:ln>
            <a:noFill/>
          </a:ln>
        </p:spPr>
        <p:txBody>
          <a:bodyPr spcFirstLastPara="1" wrap="square" lIns="91415" tIns="45696" rIns="91415" bIns="45696" anchor="t" anchorCtr="0">
            <a:noAutofit/>
          </a:bodyPr>
          <a:lstStyle/>
          <a:p>
            <a:endParaRPr b="1"/>
          </a:p>
        </p:txBody>
      </p:sp>
      <p:sp>
        <p:nvSpPr>
          <p:cNvPr id="371" name="Google Shape;371;g2f7da4fd0d4_3_337:notes"/>
          <p:cNvSpPr txBox="1">
            <a:spLocks noGrp="1"/>
          </p:cNvSpPr>
          <p:nvPr>
            <p:ph type="sldNum" idx="12"/>
          </p:nvPr>
        </p:nvSpPr>
        <p:spPr>
          <a:xfrm>
            <a:off x="5134913" y="6570450"/>
            <a:ext cx="3928303" cy="347077"/>
          </a:xfrm>
          <a:prstGeom prst="rect">
            <a:avLst/>
          </a:prstGeom>
          <a:noFill/>
          <a:ln>
            <a:noFill/>
          </a:ln>
        </p:spPr>
        <p:txBody>
          <a:bodyPr spcFirstLastPara="1" wrap="square" lIns="91415" tIns="45696" rIns="91415" bIns="45696" anchor="b" anchorCtr="0">
            <a:noAutofit/>
          </a:bodyPr>
          <a:lstStyle/>
          <a:p>
            <a:fld id="{00000000-1234-1234-1234-123412341234}" type="slidenum">
              <a:rPr lang="en"/>
              <a:pP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4130574" y="1137917"/>
            <a:ext cx="6022420" cy="2094014"/>
          </a:xfrm>
        </p:spPr>
        <p:txBody>
          <a:bodyPr anchor="t">
            <a:normAutofit/>
          </a:bodyPr>
          <a:lstStyle>
            <a:lvl1pPr algn="r">
              <a:defRPr sz="4800" b="1" cap="all" spc="250" baseline="0">
                <a:latin typeface="Helvetica" pitchFamily="2" charset="0"/>
              </a:defRPr>
            </a:lvl1pPr>
          </a:lstStyle>
          <a:p>
            <a:r>
              <a:rPr lang="en-US"/>
              <a:t>Place TITLE </a:t>
            </a:r>
            <a:r>
              <a:rPr lang="en-US" err="1"/>
              <a:t>HERe.</a:t>
            </a:r>
            <a:endParaRPr lang="en-US"/>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4130574" y="3550899"/>
            <a:ext cx="6022419" cy="518858"/>
          </a:xfrm>
        </p:spPr>
        <p:txBody>
          <a:bodyPr>
            <a:normAutofit/>
          </a:bodyPr>
          <a:lstStyle>
            <a:lvl1pPr marL="0" indent="0" algn="r">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(optional)</a:t>
            </a:r>
          </a:p>
        </p:txBody>
      </p:sp>
      <p:cxnSp>
        <p:nvCxnSpPr>
          <p:cNvPr id="6" name="Straight Connector 5">
            <a:extLst>
              <a:ext uri="{FF2B5EF4-FFF2-40B4-BE49-F238E27FC236}">
                <a16:creationId xmlns:a16="http://schemas.microsoft.com/office/drawing/2014/main" id="{83A17BFC-168C-1383-C36D-DA80E616F1B2}"/>
              </a:ext>
            </a:extLst>
          </p:cNvPr>
          <p:cNvCxnSpPr/>
          <p:nvPr userDrawn="1"/>
        </p:nvCxnSpPr>
        <p:spPr>
          <a:xfrm>
            <a:off x="10689021" y="1137917"/>
            <a:ext cx="0" cy="57200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65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eople Photo Left+job title Full S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5398718" y="1766145"/>
            <a:ext cx="4528856" cy="915069"/>
          </a:xfrm>
        </p:spPr>
        <p:txBody>
          <a:bodyPr>
            <a:noAutofit/>
          </a:bodyPr>
          <a:lstStyle>
            <a:lvl1pPr>
              <a:defRPr sz="2800" b="1"/>
            </a:lvl1pPr>
          </a:lstStyle>
          <a:p>
            <a:r>
              <a:rPr lang="en-US"/>
              <a:t>Title Helvetica 28 pt.</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
        <p:nvSpPr>
          <p:cNvPr id="7" name="Picture Placeholder 3">
            <a:extLst>
              <a:ext uri="{FF2B5EF4-FFF2-40B4-BE49-F238E27FC236}">
                <a16:creationId xmlns:a16="http://schemas.microsoft.com/office/drawing/2014/main" id="{5380EDDB-AA81-040C-C512-5DD55D26CA5B}"/>
              </a:ext>
            </a:extLst>
          </p:cNvPr>
          <p:cNvSpPr>
            <a:spLocks noGrp="1"/>
          </p:cNvSpPr>
          <p:nvPr>
            <p:ph type="pic" sz="quarter" idx="15"/>
          </p:nvPr>
        </p:nvSpPr>
        <p:spPr>
          <a:xfrm>
            <a:off x="-1" y="0"/>
            <a:ext cx="4528857" cy="6115050"/>
          </a:xfrm>
        </p:spPr>
        <p:txBody>
          <a:bodyPr>
            <a:normAutofit/>
          </a:bodyPr>
          <a:lstStyle>
            <a:lvl1pPr marL="0" indent="0">
              <a:buNone/>
              <a:defRPr sz="2000">
                <a:solidFill>
                  <a:schemeClr val="accent1"/>
                </a:solidFill>
              </a:defRPr>
            </a:lvl1pPr>
          </a:lstStyle>
          <a:p>
            <a:r>
              <a:rPr lang="en-US"/>
              <a:t>Click icon to add picture</a:t>
            </a:r>
          </a:p>
        </p:txBody>
      </p:sp>
      <p:sp>
        <p:nvSpPr>
          <p:cNvPr id="8" name="Content Placeholder 2">
            <a:extLst>
              <a:ext uri="{FF2B5EF4-FFF2-40B4-BE49-F238E27FC236}">
                <a16:creationId xmlns:a16="http://schemas.microsoft.com/office/drawing/2014/main" id="{C7F849C2-1A53-4F54-F05F-4364BE0D9DA9}"/>
              </a:ext>
            </a:extLst>
          </p:cNvPr>
          <p:cNvSpPr>
            <a:spLocks noGrp="1"/>
          </p:cNvSpPr>
          <p:nvPr>
            <p:ph idx="16"/>
          </p:nvPr>
        </p:nvSpPr>
        <p:spPr>
          <a:xfrm>
            <a:off x="5398718" y="2840140"/>
            <a:ext cx="4528856" cy="588860"/>
          </a:xfrm>
        </p:spPr>
        <p:txBody>
          <a:bodyPr>
            <a:normAutofit/>
          </a:bodyPr>
          <a:lstStyle>
            <a:lvl1pPr marL="0" indent="0">
              <a:buNone/>
              <a:defRPr sz="1800"/>
            </a:lvl1pPr>
            <a:lvl2pPr marL="457200" indent="0">
              <a:buFont typeface="Arial" panose="020B0604020202020204" pitchFamily="34" charset="0"/>
              <a:buNone/>
              <a:defRPr sz="1800"/>
            </a:lvl2pPr>
            <a:lvl3pPr>
              <a:defRPr sz="1800"/>
            </a:lvl3pPr>
            <a:lvl4pPr>
              <a:defRPr sz="3000"/>
            </a:lvl4pPr>
            <a:lvl5pPr>
              <a:defRPr sz="3000"/>
            </a:lvl5pPr>
          </a:lstStyle>
          <a:p>
            <a:pPr lvl="0"/>
            <a:r>
              <a:rPr lang="en-US"/>
              <a:t>Click to edit Master text styles</a:t>
            </a:r>
          </a:p>
          <a:p>
            <a:pPr lvl="1"/>
            <a:endParaRPr lang="en-US"/>
          </a:p>
        </p:txBody>
      </p:sp>
    </p:spTree>
    <p:extLst>
      <p:ext uri="{BB962C8B-B14F-4D97-AF65-F5344CB8AC3E}">
        <p14:creationId xmlns:p14="http://schemas.microsoft.com/office/powerpoint/2010/main" val="279031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eople Photo Right +job title Full S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2264430" y="1766145"/>
            <a:ext cx="4528856" cy="915069"/>
          </a:xfrm>
        </p:spPr>
        <p:txBody>
          <a:bodyPr>
            <a:noAutofit/>
          </a:bodyPr>
          <a:lstStyle>
            <a:lvl1pPr algn="r">
              <a:defRPr sz="2800" b="1"/>
            </a:lvl1pPr>
          </a:lstStyle>
          <a:p>
            <a:r>
              <a:rPr lang="en-US"/>
              <a:t>Title Helvetica 28 pt.</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
        <p:nvSpPr>
          <p:cNvPr id="7" name="Picture Placeholder 3">
            <a:extLst>
              <a:ext uri="{FF2B5EF4-FFF2-40B4-BE49-F238E27FC236}">
                <a16:creationId xmlns:a16="http://schemas.microsoft.com/office/drawing/2014/main" id="{5380EDDB-AA81-040C-C512-5DD55D26CA5B}"/>
              </a:ext>
            </a:extLst>
          </p:cNvPr>
          <p:cNvSpPr>
            <a:spLocks noGrp="1"/>
          </p:cNvSpPr>
          <p:nvPr>
            <p:ph type="pic" sz="quarter" idx="15"/>
          </p:nvPr>
        </p:nvSpPr>
        <p:spPr>
          <a:xfrm>
            <a:off x="7663143" y="0"/>
            <a:ext cx="4528857" cy="6115050"/>
          </a:xfrm>
        </p:spPr>
        <p:txBody>
          <a:bodyPr>
            <a:normAutofit/>
          </a:bodyPr>
          <a:lstStyle>
            <a:lvl1pPr marL="0" indent="0">
              <a:buNone/>
              <a:defRPr sz="2000">
                <a:solidFill>
                  <a:schemeClr val="accent1"/>
                </a:solidFill>
              </a:defRPr>
            </a:lvl1pPr>
          </a:lstStyle>
          <a:p>
            <a:r>
              <a:rPr lang="en-US"/>
              <a:t>Click icon to add picture</a:t>
            </a:r>
          </a:p>
        </p:txBody>
      </p:sp>
      <p:sp>
        <p:nvSpPr>
          <p:cNvPr id="8" name="Content Placeholder 2">
            <a:extLst>
              <a:ext uri="{FF2B5EF4-FFF2-40B4-BE49-F238E27FC236}">
                <a16:creationId xmlns:a16="http://schemas.microsoft.com/office/drawing/2014/main" id="{C7F849C2-1A53-4F54-F05F-4364BE0D9DA9}"/>
              </a:ext>
            </a:extLst>
          </p:cNvPr>
          <p:cNvSpPr>
            <a:spLocks noGrp="1"/>
          </p:cNvSpPr>
          <p:nvPr>
            <p:ph idx="16"/>
          </p:nvPr>
        </p:nvSpPr>
        <p:spPr>
          <a:xfrm>
            <a:off x="2264430" y="2840140"/>
            <a:ext cx="4528856" cy="588860"/>
          </a:xfrm>
        </p:spPr>
        <p:txBody>
          <a:bodyPr>
            <a:normAutofit/>
          </a:bodyPr>
          <a:lstStyle>
            <a:lvl1pPr marL="0" indent="0" algn="r">
              <a:buNone/>
              <a:defRPr sz="1800"/>
            </a:lvl1pPr>
            <a:lvl2pPr marL="457200" indent="0" algn="r">
              <a:buFont typeface="Arial" panose="020B0604020202020204" pitchFamily="34" charset="0"/>
              <a:buNone/>
              <a:defRPr sz="1800"/>
            </a:lvl2pPr>
            <a:lvl3pPr>
              <a:defRPr sz="1800"/>
            </a:lvl3pPr>
            <a:lvl4pPr>
              <a:defRPr sz="3000"/>
            </a:lvl4pPr>
            <a:lvl5pPr>
              <a:defRPr sz="3000"/>
            </a:lvl5pPr>
          </a:lstStyle>
          <a:p>
            <a:pPr lvl="0"/>
            <a:r>
              <a:rPr lang="en-US"/>
              <a:t>Click to edit Master text styles</a:t>
            </a:r>
          </a:p>
          <a:p>
            <a:pPr lvl="1"/>
            <a:endParaRPr lang="en-US"/>
          </a:p>
        </p:txBody>
      </p:sp>
    </p:spTree>
    <p:extLst>
      <p:ext uri="{BB962C8B-B14F-4D97-AF65-F5344CB8AC3E}">
        <p14:creationId xmlns:p14="http://schemas.microsoft.com/office/powerpoint/2010/main" val="315280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385324-0E32-1B07-18DA-3A54DF705438}"/>
              </a:ext>
            </a:extLst>
          </p:cNvPr>
          <p:cNvSpPr>
            <a:spLocks noGrp="1"/>
          </p:cNvSpPr>
          <p:nvPr>
            <p:ph type="ctrTitle" hasCustomPrompt="1"/>
          </p:nvPr>
        </p:nvSpPr>
        <p:spPr>
          <a:xfrm>
            <a:off x="808927" y="1543948"/>
            <a:ext cx="8034528" cy="779589"/>
          </a:xfrm>
        </p:spPr>
        <p:txBody>
          <a:bodyPr anchor="t">
            <a:normAutofit/>
          </a:bodyPr>
          <a:lstStyle>
            <a:lvl1pPr algn="l">
              <a:defRPr sz="4800" b="1" cap="all" spc="250" baseline="0">
                <a:latin typeface="Helvetica" pitchFamily="2" charset="0"/>
              </a:defRPr>
            </a:lvl1pPr>
          </a:lstStyle>
          <a:p>
            <a:r>
              <a:rPr lang="en-US"/>
              <a:t>Closing slide.</a:t>
            </a:r>
          </a:p>
        </p:txBody>
      </p:sp>
      <p:sp>
        <p:nvSpPr>
          <p:cNvPr id="5" name="Subtitle 2">
            <a:extLst>
              <a:ext uri="{FF2B5EF4-FFF2-40B4-BE49-F238E27FC236}">
                <a16:creationId xmlns:a16="http://schemas.microsoft.com/office/drawing/2014/main" id="{8138EA30-E17F-9D83-E6BF-93A423E4EFC2}"/>
              </a:ext>
            </a:extLst>
          </p:cNvPr>
          <p:cNvSpPr>
            <a:spLocks noGrp="1"/>
          </p:cNvSpPr>
          <p:nvPr>
            <p:ph type="subTitle" idx="1" hasCustomPrompt="1"/>
          </p:nvPr>
        </p:nvSpPr>
        <p:spPr>
          <a:xfrm>
            <a:off x="808927" y="2323537"/>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 (optional)</a:t>
            </a:r>
          </a:p>
        </p:txBody>
      </p:sp>
      <p:pic>
        <p:nvPicPr>
          <p:cNvPr id="10" name="Picture 9">
            <a:extLst>
              <a:ext uri="{FF2B5EF4-FFF2-40B4-BE49-F238E27FC236}">
                <a16:creationId xmlns:a16="http://schemas.microsoft.com/office/drawing/2014/main" id="{E0B37EFE-7F1F-FDBA-3498-36F379FC0503}"/>
              </a:ext>
            </a:extLst>
          </p:cNvPr>
          <p:cNvPicPr>
            <a:picLocks noChangeAspect="1"/>
          </p:cNvPicPr>
          <p:nvPr userDrawn="1"/>
        </p:nvPicPr>
        <p:blipFill>
          <a:blip r:embed="rId3"/>
          <a:stretch>
            <a:fillRect/>
          </a:stretch>
        </p:blipFill>
        <p:spPr>
          <a:xfrm>
            <a:off x="808927" y="4015606"/>
            <a:ext cx="2193020" cy="950771"/>
          </a:xfrm>
          <a:prstGeom prst="rect">
            <a:avLst/>
          </a:prstGeom>
        </p:spPr>
      </p:pic>
    </p:spTree>
    <p:extLst>
      <p:ext uri="{BB962C8B-B14F-4D97-AF65-F5344CB8AC3E}">
        <p14:creationId xmlns:p14="http://schemas.microsoft.com/office/powerpoint/2010/main" val="42010265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er/Speaker Bio Info and Image Slide">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1450D8F2-3626-254B-92D9-A86E672BA3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96A553-F2AE-B34C-AE94-46AB007885B3}"/>
              </a:ext>
            </a:extLst>
          </p:cNvPr>
          <p:cNvSpPr>
            <a:spLocks noGrp="1"/>
          </p:cNvSpPr>
          <p:nvPr>
            <p:ph type="title" hasCustomPrompt="1"/>
          </p:nvPr>
        </p:nvSpPr>
        <p:spPr>
          <a:xfrm>
            <a:off x="925217" y="877908"/>
            <a:ext cx="3932237" cy="1600200"/>
          </a:xfrm>
        </p:spPr>
        <p:txBody>
          <a:bodyPr anchor="b">
            <a:normAutofit/>
          </a:bodyPr>
          <a:lstStyle>
            <a:lvl1pPr algn="ctr">
              <a:defRPr sz="4000">
                <a:solidFill>
                  <a:schemeClr val="bg1"/>
                </a:solidFill>
              </a:defRPr>
            </a:lvl1pPr>
          </a:lstStyle>
          <a:p>
            <a:r>
              <a:rPr lang="en-US"/>
              <a:t>Presenter/Speaker</a:t>
            </a:r>
          </a:p>
        </p:txBody>
      </p:sp>
      <p:sp>
        <p:nvSpPr>
          <p:cNvPr id="4" name="Text Placeholder 3">
            <a:extLst>
              <a:ext uri="{FF2B5EF4-FFF2-40B4-BE49-F238E27FC236}">
                <a16:creationId xmlns:a16="http://schemas.microsoft.com/office/drawing/2014/main" id="{F3181DE5-6E0E-E64F-88CB-A0E97EA93874}"/>
              </a:ext>
            </a:extLst>
          </p:cNvPr>
          <p:cNvSpPr>
            <a:spLocks noGrp="1"/>
          </p:cNvSpPr>
          <p:nvPr>
            <p:ph type="body" sz="half" idx="2" hasCustomPrompt="1"/>
          </p:nvPr>
        </p:nvSpPr>
        <p:spPr>
          <a:xfrm>
            <a:off x="925217" y="2710863"/>
            <a:ext cx="3932237" cy="2801173"/>
          </a:xfrm>
        </p:spPr>
        <p:txBody>
          <a:bodyPr anchor="t">
            <a:normAutofit/>
          </a:bodyPr>
          <a:lstStyle>
            <a:lvl1pPr marL="0" indent="0" algn="ctr">
              <a:buNone/>
              <a:defRPr sz="3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Speaker’s Bio Info</a:t>
            </a:r>
          </a:p>
        </p:txBody>
      </p:sp>
      <p:sp>
        <p:nvSpPr>
          <p:cNvPr id="3" name="Picture Placeholder 2">
            <a:extLst>
              <a:ext uri="{FF2B5EF4-FFF2-40B4-BE49-F238E27FC236}">
                <a16:creationId xmlns:a16="http://schemas.microsoft.com/office/drawing/2014/main" id="{2392F521-DBDE-3040-B222-01A3469CA658}"/>
              </a:ext>
            </a:extLst>
          </p:cNvPr>
          <p:cNvSpPr>
            <a:spLocks noGrp="1"/>
          </p:cNvSpPr>
          <p:nvPr>
            <p:ph type="pic" idx="1" hasCustomPrompt="1"/>
          </p:nvPr>
        </p:nvSpPr>
        <p:spPr>
          <a:xfrm>
            <a:off x="5782671" y="1005840"/>
            <a:ext cx="5303520" cy="48463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of Speaker/Presenter</a:t>
            </a:r>
          </a:p>
        </p:txBody>
      </p:sp>
    </p:spTree>
    <p:extLst>
      <p:ext uri="{BB962C8B-B14F-4D97-AF65-F5344CB8AC3E}">
        <p14:creationId xmlns:p14="http://schemas.microsoft.com/office/powerpoint/2010/main" val="965432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10/15/25</a:t>
            </a:fld>
            <a:endParaRPr lang="en-US"/>
          </a:p>
        </p:txBody>
      </p:sp>
      <p:sp>
        <p:nvSpPr>
          <p:cNvPr id="4" name="Holder 4"/>
          <p:cNvSpPr>
            <a:spLocks noGrp="1"/>
          </p:cNvSpPr>
          <p:nvPr>
            <p:ph type="sldNum" sz="quarter" idx="7"/>
          </p:nvPr>
        </p:nvSpPr>
        <p:spPr/>
        <p:txBody>
          <a:bodyPr lIns="0" tIns="0" rIns="0" bIns="0"/>
          <a:lstStyle>
            <a:lvl1pPr>
              <a:defRPr sz="955" b="0" i="0">
                <a:solidFill>
                  <a:schemeClr val="tx1"/>
                </a:solidFill>
                <a:latin typeface="Verdana"/>
                <a:cs typeface="Verdana"/>
              </a:defRPr>
            </a:lvl1pPr>
          </a:lstStyle>
          <a:p>
            <a:pPr marL="102607">
              <a:spcBef>
                <a:spcPts val="75"/>
              </a:spcBef>
            </a:pPr>
            <a:fld id="{81D60167-4931-47E6-BA6A-407CBD079E47}" type="slidenum">
              <a:rPr lang="en-US" spc="-34" smtClean="0"/>
              <a:pPr marL="102607">
                <a:spcBef>
                  <a:spcPts val="75"/>
                </a:spcBef>
              </a:pPr>
              <a:t>‹#›</a:t>
            </a:fld>
            <a:endParaRPr lang="en-US" spc="-34"/>
          </a:p>
        </p:txBody>
      </p:sp>
    </p:spTree>
    <p:extLst>
      <p:ext uri="{BB962C8B-B14F-4D97-AF65-F5344CB8AC3E}">
        <p14:creationId xmlns:p14="http://schemas.microsoft.com/office/powerpoint/2010/main" val="205838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1"/>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3"/>
          <p:cNvSpPr txBox="1">
            <a:spLocks noGrp="1"/>
          </p:cNvSpPr>
          <p:nvPr>
            <p:ph type="body" idx="1"/>
          </p:nvPr>
        </p:nvSpPr>
        <p:spPr>
          <a:xfrm>
            <a:off x="838200" y="1825625"/>
            <a:ext cx="10515600" cy="3722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79" name="Google Shape;79;p13"/>
          <p:cNvSpPr/>
          <p:nvPr/>
        </p:nvSpPr>
        <p:spPr>
          <a:xfrm>
            <a:off x="0" y="6140919"/>
            <a:ext cx="12192000" cy="717200"/>
          </a:xfrm>
          <a:prstGeom prst="rect">
            <a:avLst/>
          </a:prstGeom>
          <a:solidFill>
            <a:schemeClr val="dk1"/>
          </a:solidFill>
          <a:ln w="12700" cap="flat" cmpd="sng">
            <a:solidFill>
              <a:srgbClr val="16141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5735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l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15"/>
          <p:cNvSpPr txBox="1">
            <a:spLocks noGrp="1"/>
          </p:cNvSpPr>
          <p:nvPr>
            <p:ph type="body" idx="1"/>
          </p:nvPr>
        </p:nvSpPr>
        <p:spPr>
          <a:xfrm>
            <a:off x="838200" y="1825625"/>
            <a:ext cx="5181600" cy="3735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89" name="Google Shape;89;p15"/>
          <p:cNvSpPr txBox="1">
            <a:spLocks noGrp="1"/>
          </p:cNvSpPr>
          <p:nvPr>
            <p:ph type="body" idx="2"/>
          </p:nvPr>
        </p:nvSpPr>
        <p:spPr>
          <a:xfrm>
            <a:off x="6172200" y="1825625"/>
            <a:ext cx="5181600" cy="3735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90" name="Google Shape;90;p15"/>
          <p:cNvSpPr/>
          <p:nvPr/>
        </p:nvSpPr>
        <p:spPr>
          <a:xfrm>
            <a:off x="0" y="6140919"/>
            <a:ext cx="12192000" cy="717200"/>
          </a:xfrm>
          <a:prstGeom prst="rect">
            <a:avLst/>
          </a:prstGeom>
          <a:solidFill>
            <a:schemeClr val="dk1"/>
          </a:solidFill>
          <a:ln w="12700" cap="flat" cmpd="sng">
            <a:solidFill>
              <a:srgbClr val="16141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1177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p:nvPr/>
        </p:nvSpPr>
        <p:spPr>
          <a:xfrm>
            <a:off x="0" y="6522125"/>
            <a:ext cx="12192000" cy="336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817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83"/>
        <p:cNvGrpSpPr/>
        <p:nvPr/>
      </p:nvGrpSpPr>
      <p:grpSpPr>
        <a:xfrm>
          <a:off x="0" y="0"/>
          <a:ext cx="0" cy="0"/>
          <a:chOff x="0" y="0"/>
          <a:chExt cx="0" cy="0"/>
        </a:xfrm>
      </p:grpSpPr>
      <p:sp>
        <p:nvSpPr>
          <p:cNvPr id="84" name="Google Shape;84;p17"/>
          <p:cNvSpPr/>
          <p:nvPr/>
        </p:nvSpPr>
        <p:spPr>
          <a:xfrm>
            <a:off x="0" y="-144379"/>
            <a:ext cx="12192000" cy="70024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85" name="Google Shape;85;p17"/>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Calibri"/>
              <a:buNone/>
              <a:defRPr sz="60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78782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Left + Title, Name, Position Right">
  <p:cSld name="Picture Left + Title, Name, Position Right">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5527591" y="2053885"/>
            <a:ext cx="5826400" cy="1044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3300"/>
              <a:buFont typeface="Calibri"/>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19"/>
          <p:cNvSpPr txBox="1">
            <a:spLocks noGrp="1"/>
          </p:cNvSpPr>
          <p:nvPr>
            <p:ph type="subTitle" idx="1"/>
          </p:nvPr>
        </p:nvSpPr>
        <p:spPr>
          <a:xfrm>
            <a:off x="5527591" y="3782111"/>
            <a:ext cx="5826400" cy="438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2300"/>
              <a:buNone/>
              <a:defRPr sz="3067">
                <a:solidFill>
                  <a:schemeClr val="dk1"/>
                </a:solidFill>
                <a:latin typeface="Helvetica Neue"/>
                <a:ea typeface="Helvetica Neue"/>
                <a:cs typeface="Helvetica Neue"/>
                <a:sym typeface="Helvetica Neue"/>
              </a:defRPr>
            </a:lvl1pPr>
            <a:lvl2pPr lvl="1" algn="ctr" rtl="0">
              <a:lnSpc>
                <a:spcPct val="90000"/>
              </a:lnSpc>
              <a:spcBef>
                <a:spcPts val="1600"/>
              </a:spcBef>
              <a:spcAft>
                <a:spcPts val="0"/>
              </a:spcAft>
              <a:buClr>
                <a:schemeClr val="dk1"/>
              </a:buClr>
              <a:buSzPts val="1500"/>
              <a:buNone/>
              <a:defRPr sz="2000"/>
            </a:lvl2pPr>
            <a:lvl3pPr lvl="2" algn="ctr" rtl="0">
              <a:lnSpc>
                <a:spcPct val="90000"/>
              </a:lnSpc>
              <a:spcBef>
                <a:spcPts val="1600"/>
              </a:spcBef>
              <a:spcAft>
                <a:spcPts val="0"/>
              </a:spcAft>
              <a:buClr>
                <a:schemeClr val="dk1"/>
              </a:buClr>
              <a:buSzPts val="1400"/>
              <a:buNone/>
              <a:defRPr sz="1867"/>
            </a:lvl3pPr>
            <a:lvl4pPr lvl="3" algn="ctr" rtl="0">
              <a:lnSpc>
                <a:spcPct val="90000"/>
              </a:lnSpc>
              <a:spcBef>
                <a:spcPts val="1600"/>
              </a:spcBef>
              <a:spcAft>
                <a:spcPts val="0"/>
              </a:spcAft>
              <a:buClr>
                <a:schemeClr val="dk1"/>
              </a:buClr>
              <a:buSzPts val="1200"/>
              <a:buNone/>
              <a:defRPr sz="1600"/>
            </a:lvl4pPr>
            <a:lvl5pPr lvl="4" algn="ctr" rtl="0">
              <a:lnSpc>
                <a:spcPct val="90000"/>
              </a:lnSpc>
              <a:spcBef>
                <a:spcPts val="1600"/>
              </a:spcBef>
              <a:spcAft>
                <a:spcPts val="0"/>
              </a:spcAft>
              <a:buClr>
                <a:schemeClr val="dk1"/>
              </a:buClr>
              <a:buSzPts val="1200"/>
              <a:buNone/>
              <a:defRPr sz="1600"/>
            </a:lvl5pPr>
            <a:lvl6pPr lvl="5" algn="ctr" rtl="0">
              <a:lnSpc>
                <a:spcPct val="90000"/>
              </a:lnSpc>
              <a:spcBef>
                <a:spcPts val="1600"/>
              </a:spcBef>
              <a:spcAft>
                <a:spcPts val="0"/>
              </a:spcAft>
              <a:buClr>
                <a:schemeClr val="dk1"/>
              </a:buClr>
              <a:buSzPts val="1200"/>
              <a:buNone/>
              <a:defRPr sz="1600"/>
            </a:lvl6pPr>
            <a:lvl7pPr lvl="6" algn="ctr" rtl="0">
              <a:lnSpc>
                <a:spcPct val="90000"/>
              </a:lnSpc>
              <a:spcBef>
                <a:spcPts val="1600"/>
              </a:spcBef>
              <a:spcAft>
                <a:spcPts val="0"/>
              </a:spcAft>
              <a:buClr>
                <a:schemeClr val="dk1"/>
              </a:buClr>
              <a:buSzPts val="1200"/>
              <a:buNone/>
              <a:defRPr sz="1600"/>
            </a:lvl7pPr>
            <a:lvl8pPr lvl="7" algn="ctr" rtl="0">
              <a:lnSpc>
                <a:spcPct val="90000"/>
              </a:lnSpc>
              <a:spcBef>
                <a:spcPts val="1600"/>
              </a:spcBef>
              <a:spcAft>
                <a:spcPts val="0"/>
              </a:spcAft>
              <a:buClr>
                <a:schemeClr val="dk1"/>
              </a:buClr>
              <a:buSzPts val="1200"/>
              <a:buNone/>
              <a:defRPr sz="1600"/>
            </a:lvl8pPr>
            <a:lvl9pPr lvl="8" algn="ctr" rtl="0">
              <a:lnSpc>
                <a:spcPct val="90000"/>
              </a:lnSpc>
              <a:spcBef>
                <a:spcPts val="1600"/>
              </a:spcBef>
              <a:spcAft>
                <a:spcPts val="1600"/>
              </a:spcAft>
              <a:buClr>
                <a:schemeClr val="dk1"/>
              </a:buClr>
              <a:buSzPts val="1200"/>
              <a:buNone/>
              <a:defRPr sz="1600"/>
            </a:lvl9pPr>
          </a:lstStyle>
          <a:p>
            <a:endParaRPr/>
          </a:p>
        </p:txBody>
      </p:sp>
      <p:sp>
        <p:nvSpPr>
          <p:cNvPr id="96" name="Google Shape;96;p19"/>
          <p:cNvSpPr txBox="1">
            <a:spLocks noGrp="1"/>
          </p:cNvSpPr>
          <p:nvPr>
            <p:ph type="body" idx="2"/>
          </p:nvPr>
        </p:nvSpPr>
        <p:spPr>
          <a:xfrm>
            <a:off x="5527675" y="4424363"/>
            <a:ext cx="5826000" cy="493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accent1"/>
              </a:buClr>
              <a:buSzPts val="2100"/>
              <a:buNone/>
              <a:defRPr>
                <a:solidFill>
                  <a:schemeClr val="accent1"/>
                </a:solidFill>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97" name="Google Shape;97;p19"/>
          <p:cNvSpPr>
            <a:spLocks noGrp="1"/>
          </p:cNvSpPr>
          <p:nvPr>
            <p:ph type="pic" idx="3"/>
          </p:nvPr>
        </p:nvSpPr>
        <p:spPr>
          <a:xfrm>
            <a:off x="1103313" y="1054443"/>
            <a:ext cx="4078400" cy="4752800"/>
          </a:xfrm>
          <a:prstGeom prst="rect">
            <a:avLst/>
          </a:prstGeom>
          <a:noFill/>
          <a:ln>
            <a:noFill/>
          </a:ln>
        </p:spPr>
      </p:sp>
    </p:spTree>
    <p:extLst>
      <p:ext uri="{BB962C8B-B14F-4D97-AF65-F5344CB8AC3E}">
        <p14:creationId xmlns:p14="http://schemas.microsoft.com/office/powerpoint/2010/main" val="406836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ransition Slide left alig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solidFill>
                  <a:schemeClr val="bg1"/>
                </a:solidFill>
                <a:latin typeface="Helvetica" pitchFamily="2" charset="0"/>
              </a:defRPr>
            </a:lvl1pPr>
          </a:lstStyle>
          <a:p>
            <a:r>
              <a:rPr lang="en-US"/>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 on transition slide.</a:t>
            </a:r>
          </a:p>
        </p:txBody>
      </p:sp>
      <p:pic>
        <p:nvPicPr>
          <p:cNvPr id="4" name="Picture 3">
            <a:extLst>
              <a:ext uri="{FF2B5EF4-FFF2-40B4-BE49-F238E27FC236}">
                <a16:creationId xmlns:a16="http://schemas.microsoft.com/office/drawing/2014/main" id="{AA5E7718-8A3E-4A24-727A-44CCAAFAC610}"/>
              </a:ext>
            </a:extLst>
          </p:cNvPr>
          <p:cNvPicPr>
            <a:picLocks noChangeAspect="1"/>
          </p:cNvPicPr>
          <p:nvPr userDrawn="1"/>
        </p:nvPicPr>
        <p:blipFill>
          <a:blip r:embed="rId3"/>
          <a:stretch>
            <a:fillRect/>
          </a:stretch>
        </p:blipFill>
        <p:spPr>
          <a:xfrm>
            <a:off x="1770845" y="5631043"/>
            <a:ext cx="2193020" cy="950771"/>
          </a:xfrm>
          <a:prstGeom prst="rect">
            <a:avLst/>
          </a:prstGeom>
        </p:spPr>
      </p:pic>
    </p:spTree>
    <p:extLst>
      <p:ext uri="{BB962C8B-B14F-4D97-AF65-F5344CB8AC3E}">
        <p14:creationId xmlns:p14="http://schemas.microsoft.com/office/powerpoint/2010/main" val="16829989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68B5-0B2B-0BB4-5E3B-B878E00E30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63AF-D1AF-B893-F683-F79D0477B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51A931-ACFF-F824-100D-F66F1E1687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18A82-B5B0-F57D-8210-12707C17B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B23BAB-225B-8B3D-7B54-0B84D6842B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FB-3775-E8A3-4ADD-F62C92B84BA4}"/>
              </a:ext>
            </a:extLst>
          </p:cNvPr>
          <p:cNvSpPr>
            <a:spLocks noGrp="1"/>
          </p:cNvSpPr>
          <p:nvPr>
            <p:ph type="dt" sz="half" idx="10"/>
          </p:nvPr>
        </p:nvSpPr>
        <p:spPr/>
        <p:txBody>
          <a:bodyPr/>
          <a:lstStyle/>
          <a:p>
            <a:fld id="{0363FAEA-CA42-40B7-A1A2-8F970561A079}" type="datetimeFigureOut">
              <a:rPr lang="en-US" smtClean="0"/>
              <a:t>10/15/25</a:t>
            </a:fld>
            <a:endParaRPr lang="en-US"/>
          </a:p>
        </p:txBody>
      </p:sp>
      <p:sp>
        <p:nvSpPr>
          <p:cNvPr id="8" name="Footer Placeholder 7">
            <a:extLst>
              <a:ext uri="{FF2B5EF4-FFF2-40B4-BE49-F238E27FC236}">
                <a16:creationId xmlns:a16="http://schemas.microsoft.com/office/drawing/2014/main" id="{F96A9F8B-D4AB-D3C8-C0EA-95983ADCC7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7B135-6BF7-CB11-AE64-7C6DC69ED4B8}"/>
              </a:ext>
            </a:extLst>
          </p:cNvPr>
          <p:cNvSpPr>
            <a:spLocks noGrp="1"/>
          </p:cNvSpPr>
          <p:nvPr>
            <p:ph type="sldNum" sz="quarter" idx="12"/>
          </p:nvPr>
        </p:nvSpPr>
        <p:spPr/>
        <p:txBody>
          <a:bodyPr/>
          <a:lstStyle/>
          <a:p>
            <a:fld id="{61F98A2B-9661-4315-B7FB-A5BCF3ABBAA9}" type="slidenum">
              <a:rPr lang="en-US" smtClean="0"/>
              <a:t>‹#›</a:t>
            </a:fld>
            <a:endParaRPr lang="en-US"/>
          </a:p>
        </p:txBody>
      </p:sp>
    </p:spTree>
    <p:extLst>
      <p:ext uri="{BB962C8B-B14F-4D97-AF65-F5344CB8AC3E}">
        <p14:creationId xmlns:p14="http://schemas.microsoft.com/office/powerpoint/2010/main" val="3205091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Content">
  <p:cSld name="Title + Conten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1005016" y="782337"/>
            <a:ext cx="10348800" cy="867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a:latin typeface="Calibri"/>
                <a:ea typeface="Calibri"/>
                <a:cs typeface="Calibri"/>
                <a:sym typeface="Calibri"/>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1" name="Google Shape;81;p15"/>
          <p:cNvSpPr txBox="1">
            <a:spLocks noGrp="1"/>
          </p:cNvSpPr>
          <p:nvPr>
            <p:ph type="body" idx="1"/>
          </p:nvPr>
        </p:nvSpPr>
        <p:spPr>
          <a:xfrm>
            <a:off x="1005016" y="1721708"/>
            <a:ext cx="10348800" cy="3917200"/>
          </a:xfrm>
          <a:prstGeom prst="rect">
            <a:avLst/>
          </a:prstGeom>
          <a:noFill/>
          <a:ln>
            <a:noFill/>
          </a:ln>
        </p:spPr>
        <p:txBody>
          <a:bodyPr spcFirstLastPara="1" wrap="square" lIns="68575" tIns="34275" rIns="68575" bIns="34275" anchor="t" anchorCtr="0">
            <a:normAutofit/>
          </a:bodyPr>
          <a:lstStyle>
            <a:lvl1pPr marL="609585" lvl="0" indent="-499521" algn="l">
              <a:lnSpc>
                <a:spcPct val="90000"/>
              </a:lnSpc>
              <a:spcBef>
                <a:spcPts val="667"/>
              </a:spcBef>
              <a:spcAft>
                <a:spcPts val="0"/>
              </a:spcAft>
              <a:buClr>
                <a:schemeClr val="dk1"/>
              </a:buClr>
              <a:buSzPts val="2300"/>
              <a:buFont typeface="Arial"/>
              <a:buChar char="•"/>
              <a:defRPr>
                <a:latin typeface="Calibri"/>
                <a:ea typeface="Calibri"/>
                <a:cs typeface="Calibri"/>
                <a:sym typeface="Calibri"/>
              </a:defRPr>
            </a:lvl1pPr>
            <a:lvl2pPr marL="1219170" lvl="1" indent="-482588" algn="l">
              <a:lnSpc>
                <a:spcPct val="90000"/>
              </a:lnSpc>
              <a:spcBef>
                <a:spcPts val="1600"/>
              </a:spcBef>
              <a:spcAft>
                <a:spcPts val="0"/>
              </a:spcAft>
              <a:buClr>
                <a:schemeClr val="dk1"/>
              </a:buClr>
              <a:buSzPts val="2100"/>
              <a:buFont typeface="Arial"/>
              <a:buChar char="•"/>
              <a:defRPr sz="2800"/>
            </a:lvl2pPr>
            <a:lvl3pPr marL="1828754" lvl="2" indent="-474121" algn="l">
              <a:lnSpc>
                <a:spcPct val="90000"/>
              </a:lnSpc>
              <a:spcBef>
                <a:spcPts val="1600"/>
              </a:spcBef>
              <a:spcAft>
                <a:spcPts val="0"/>
              </a:spcAft>
              <a:buClr>
                <a:schemeClr val="dk1"/>
              </a:buClr>
              <a:buSzPts val="2000"/>
              <a:buFont typeface="Arial"/>
              <a:buChar char="•"/>
              <a:defRPr sz="2667"/>
            </a:lvl3pPr>
            <a:lvl4pPr marL="2438339" lvl="3" indent="-423323" algn="l">
              <a:lnSpc>
                <a:spcPct val="90000"/>
              </a:lnSpc>
              <a:spcBef>
                <a:spcPts val="1600"/>
              </a:spcBef>
              <a:spcAft>
                <a:spcPts val="0"/>
              </a:spcAft>
              <a:buClr>
                <a:schemeClr val="dk1"/>
              </a:buClr>
              <a:buSzPts val="1400"/>
              <a:buChar char="●"/>
              <a:defRPr/>
            </a:lvl4pPr>
            <a:lvl5pPr marL="3047924" lvl="4" indent="-423323" algn="l">
              <a:lnSpc>
                <a:spcPct val="9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82" name="Google Shape;82;p15"/>
          <p:cNvSpPr/>
          <p:nvPr/>
        </p:nvSpPr>
        <p:spPr>
          <a:xfrm>
            <a:off x="0" y="6074229"/>
            <a:ext cx="12192000" cy="7836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22742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Side by Side Content">
  <p:cSld name="Title + 2 Side by Side Content">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838200" y="724931"/>
            <a:ext cx="10515600" cy="766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a:latin typeface="Calibri"/>
                <a:ea typeface="Calibri"/>
                <a:cs typeface="Calibri"/>
                <a:sym typeface="Calibri"/>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5" name="Google Shape;85;p16"/>
          <p:cNvSpPr txBox="1">
            <a:spLocks noGrp="1"/>
          </p:cNvSpPr>
          <p:nvPr>
            <p:ph type="body" idx="1"/>
          </p:nvPr>
        </p:nvSpPr>
        <p:spPr>
          <a:xfrm>
            <a:off x="838200" y="1580980"/>
            <a:ext cx="4887200" cy="4128000"/>
          </a:xfrm>
          <a:prstGeom prst="rect">
            <a:avLst/>
          </a:prstGeom>
          <a:noFill/>
          <a:ln>
            <a:noFill/>
          </a:ln>
        </p:spPr>
        <p:txBody>
          <a:bodyPr spcFirstLastPara="1" wrap="square" lIns="68575" tIns="34275" rIns="68575" bIns="34275" anchor="t" anchorCtr="0">
            <a:normAutofit/>
          </a:bodyPr>
          <a:lstStyle>
            <a:lvl1pPr marL="609585" lvl="0" indent="-499521" algn="l">
              <a:lnSpc>
                <a:spcPct val="90000"/>
              </a:lnSpc>
              <a:spcBef>
                <a:spcPts val="667"/>
              </a:spcBef>
              <a:spcAft>
                <a:spcPts val="0"/>
              </a:spcAft>
              <a:buClr>
                <a:schemeClr val="dk1"/>
              </a:buClr>
              <a:buSzPts val="2300"/>
              <a:buFont typeface="Arial"/>
              <a:buChar char="•"/>
              <a:defRPr>
                <a:latin typeface="Calibri"/>
                <a:ea typeface="Calibri"/>
                <a:cs typeface="Calibri"/>
                <a:sym typeface="Calibri"/>
              </a:defRPr>
            </a:lvl1pPr>
            <a:lvl2pPr marL="1219170" lvl="1" indent="-482588" algn="l">
              <a:lnSpc>
                <a:spcPct val="90000"/>
              </a:lnSpc>
              <a:spcBef>
                <a:spcPts val="1600"/>
              </a:spcBef>
              <a:spcAft>
                <a:spcPts val="0"/>
              </a:spcAft>
              <a:buClr>
                <a:schemeClr val="dk1"/>
              </a:buClr>
              <a:buSzPts val="2100"/>
              <a:buChar char="○"/>
              <a:defRPr sz="2800"/>
            </a:lvl2pPr>
            <a:lvl3pPr marL="1828754" lvl="2" indent="-474121" algn="l">
              <a:lnSpc>
                <a:spcPct val="90000"/>
              </a:lnSpc>
              <a:spcBef>
                <a:spcPts val="1600"/>
              </a:spcBef>
              <a:spcAft>
                <a:spcPts val="0"/>
              </a:spcAft>
              <a:buClr>
                <a:schemeClr val="dk1"/>
              </a:buClr>
              <a:buSzPts val="2000"/>
              <a:buChar char="■"/>
              <a:defRPr sz="2667"/>
            </a:lvl3pPr>
            <a:lvl4pPr marL="2438339" lvl="3" indent="-423323" algn="l">
              <a:lnSpc>
                <a:spcPct val="90000"/>
              </a:lnSpc>
              <a:spcBef>
                <a:spcPts val="1600"/>
              </a:spcBef>
              <a:spcAft>
                <a:spcPts val="0"/>
              </a:spcAft>
              <a:buClr>
                <a:schemeClr val="dk1"/>
              </a:buClr>
              <a:buSzPts val="1400"/>
              <a:buChar char="●"/>
              <a:defRPr/>
            </a:lvl4pPr>
            <a:lvl5pPr marL="3047924" lvl="4" indent="-423323" algn="l">
              <a:lnSpc>
                <a:spcPct val="9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86" name="Google Shape;86;p16"/>
          <p:cNvSpPr txBox="1">
            <a:spLocks noGrp="1"/>
          </p:cNvSpPr>
          <p:nvPr>
            <p:ph type="body" idx="2"/>
          </p:nvPr>
        </p:nvSpPr>
        <p:spPr>
          <a:xfrm>
            <a:off x="6466703" y="1588532"/>
            <a:ext cx="4887200" cy="4120400"/>
          </a:xfrm>
          <a:prstGeom prst="rect">
            <a:avLst/>
          </a:prstGeom>
          <a:noFill/>
          <a:ln>
            <a:noFill/>
          </a:ln>
        </p:spPr>
        <p:txBody>
          <a:bodyPr spcFirstLastPara="1" wrap="square" lIns="68575" tIns="34275" rIns="68575" bIns="34275" anchor="t" anchorCtr="0">
            <a:normAutofit/>
          </a:bodyPr>
          <a:lstStyle>
            <a:lvl1pPr marL="609585" lvl="0" indent="-499521" algn="l">
              <a:lnSpc>
                <a:spcPct val="90000"/>
              </a:lnSpc>
              <a:spcBef>
                <a:spcPts val="667"/>
              </a:spcBef>
              <a:spcAft>
                <a:spcPts val="0"/>
              </a:spcAft>
              <a:buClr>
                <a:schemeClr val="dk1"/>
              </a:buClr>
              <a:buSzPts val="2300"/>
              <a:buFont typeface="Arial"/>
              <a:buChar char="•"/>
              <a:defRPr>
                <a:latin typeface="Calibri"/>
                <a:ea typeface="Calibri"/>
                <a:cs typeface="Calibri"/>
                <a:sym typeface="Calibri"/>
              </a:defRPr>
            </a:lvl1pPr>
            <a:lvl2pPr marL="1219170" lvl="1" indent="-482588" algn="l">
              <a:lnSpc>
                <a:spcPct val="90000"/>
              </a:lnSpc>
              <a:spcBef>
                <a:spcPts val="1600"/>
              </a:spcBef>
              <a:spcAft>
                <a:spcPts val="0"/>
              </a:spcAft>
              <a:buClr>
                <a:schemeClr val="dk1"/>
              </a:buClr>
              <a:buSzPts val="2100"/>
              <a:buChar char="○"/>
              <a:defRPr sz="2800"/>
            </a:lvl2pPr>
            <a:lvl3pPr marL="1828754" lvl="2" indent="-474121" algn="l">
              <a:lnSpc>
                <a:spcPct val="90000"/>
              </a:lnSpc>
              <a:spcBef>
                <a:spcPts val="1600"/>
              </a:spcBef>
              <a:spcAft>
                <a:spcPts val="0"/>
              </a:spcAft>
              <a:buClr>
                <a:schemeClr val="dk1"/>
              </a:buClr>
              <a:buSzPts val="2000"/>
              <a:buChar char="■"/>
              <a:defRPr sz="2667"/>
            </a:lvl3pPr>
            <a:lvl4pPr marL="2438339" lvl="3" indent="-423323" algn="l">
              <a:lnSpc>
                <a:spcPct val="90000"/>
              </a:lnSpc>
              <a:spcBef>
                <a:spcPts val="1600"/>
              </a:spcBef>
              <a:spcAft>
                <a:spcPts val="0"/>
              </a:spcAft>
              <a:buClr>
                <a:schemeClr val="dk1"/>
              </a:buClr>
              <a:buSzPts val="1400"/>
              <a:buChar char="●"/>
              <a:defRPr/>
            </a:lvl4pPr>
            <a:lvl5pPr marL="3047924" lvl="4" indent="-423323" algn="l">
              <a:lnSpc>
                <a:spcPct val="9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87" name="Google Shape;87;p16"/>
          <p:cNvSpPr/>
          <p:nvPr/>
        </p:nvSpPr>
        <p:spPr>
          <a:xfrm>
            <a:off x="0" y="6074229"/>
            <a:ext cx="12192000" cy="7836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737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16" y="782337"/>
            <a:ext cx="10348784" cy="867591"/>
          </a:xfrm>
        </p:spPr>
        <p:txBody>
          <a:bodyPr/>
          <a:lstStyle>
            <a:lvl1pPr>
              <a:defRPr b="1">
                <a:latin typeface="+mn-lt"/>
              </a:defRPr>
            </a:lvl1pPr>
          </a:lstStyle>
          <a:p>
            <a:pPr lvl="0"/>
            <a:r>
              <a:rPr lang="en-US"/>
              <a:t>Title Helvetica bold 44 pt.</a:t>
            </a:r>
          </a:p>
        </p:txBody>
      </p:sp>
      <p:sp>
        <p:nvSpPr>
          <p:cNvPr id="6" name="Content Placeholder 5"/>
          <p:cNvSpPr>
            <a:spLocks noGrp="1"/>
          </p:cNvSpPr>
          <p:nvPr>
            <p:ph sz="quarter" idx="12" hasCustomPrompt="1"/>
          </p:nvPr>
        </p:nvSpPr>
        <p:spPr>
          <a:xfrm>
            <a:off x="1005016" y="1721708"/>
            <a:ext cx="10348784" cy="3917092"/>
          </a:xfrm>
        </p:spPr>
        <p:txBody>
          <a:bodyPr/>
          <a:lstStyle>
            <a:lvl1pPr marL="0" indent="0">
              <a:buNone/>
              <a:defRPr baseline="0"/>
            </a:lvl1pPr>
          </a:lstStyle>
          <a:p>
            <a:pPr lvl="0"/>
            <a:r>
              <a:rPr lang="en-US"/>
              <a:t>Body copy Helvetica 30 pt.</a:t>
            </a:r>
          </a:p>
        </p:txBody>
      </p:sp>
      <p:sp>
        <p:nvSpPr>
          <p:cNvPr id="9" name="Rectangle 8">
            <a:extLst>
              <a:ext uri="{FF2B5EF4-FFF2-40B4-BE49-F238E27FC236}">
                <a16:creationId xmlns:a16="http://schemas.microsoft.com/office/drawing/2014/main" id="{FABF8CE8-C45B-8345-BC93-60697ECD88AD}"/>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E6EFF2-826D-9F1C-F938-B33C8BA72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2391" y="6217789"/>
            <a:ext cx="1145561" cy="496651"/>
          </a:xfrm>
          <a:prstGeom prst="rect">
            <a:avLst/>
          </a:prstGeom>
        </p:spPr>
      </p:pic>
    </p:spTree>
    <p:extLst>
      <p:ext uri="{BB962C8B-B14F-4D97-AF65-F5344CB8AC3E}">
        <p14:creationId xmlns:p14="http://schemas.microsoft.com/office/powerpoint/2010/main" val="2623938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ransition Slide right alig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solidFill>
                  <a:schemeClr val="bg1"/>
                </a:solidFill>
                <a:latin typeface="Helvetica" pitchFamily="2" charset="0"/>
              </a:defRPr>
            </a:lvl1pPr>
          </a:lstStyle>
          <a:p>
            <a:r>
              <a:rPr lang="en-US"/>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 on transition slide.</a:t>
            </a:r>
          </a:p>
        </p:txBody>
      </p:sp>
      <p:pic>
        <p:nvPicPr>
          <p:cNvPr id="6" name="Picture 5">
            <a:extLst>
              <a:ext uri="{FF2B5EF4-FFF2-40B4-BE49-F238E27FC236}">
                <a16:creationId xmlns:a16="http://schemas.microsoft.com/office/drawing/2014/main" id="{8AB725BC-7B1E-3C1B-6358-F7C08BD2CA69}"/>
              </a:ext>
            </a:extLst>
          </p:cNvPr>
          <p:cNvPicPr>
            <a:picLocks noChangeAspect="1"/>
          </p:cNvPicPr>
          <p:nvPr userDrawn="1"/>
        </p:nvPicPr>
        <p:blipFill>
          <a:blip r:embed="rId3"/>
          <a:stretch>
            <a:fillRect/>
          </a:stretch>
        </p:blipFill>
        <p:spPr>
          <a:xfrm>
            <a:off x="1770845" y="5631043"/>
            <a:ext cx="2193020" cy="950771"/>
          </a:xfrm>
          <a:prstGeom prst="rect">
            <a:avLst/>
          </a:prstGeom>
        </p:spPr>
      </p:pic>
    </p:spTree>
    <p:extLst>
      <p:ext uri="{BB962C8B-B14F-4D97-AF65-F5344CB8AC3E}">
        <p14:creationId xmlns:p14="http://schemas.microsoft.com/office/powerpoint/2010/main" val="14956467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CE9F-C492-4A36-8032-BDA58618282F}"/>
              </a:ext>
            </a:extLst>
          </p:cNvPr>
          <p:cNvSpPr>
            <a:spLocks noGrp="1"/>
          </p:cNvSpPr>
          <p:nvPr>
            <p:ph type="title" hasCustomPrompt="1"/>
          </p:nvPr>
        </p:nvSpPr>
        <p:spPr/>
        <p:txBody>
          <a:bodyPr/>
          <a:lstStyle/>
          <a:p>
            <a:pPr lvl="0"/>
            <a:r>
              <a:rPr lang="en-US"/>
              <a:t>Title Helvetica bold 44 pt.</a:t>
            </a:r>
          </a:p>
        </p:txBody>
      </p:sp>
      <p:sp>
        <p:nvSpPr>
          <p:cNvPr id="10" name="Content Placeholder 4">
            <a:extLst>
              <a:ext uri="{FF2B5EF4-FFF2-40B4-BE49-F238E27FC236}">
                <a16:creationId xmlns:a16="http://schemas.microsoft.com/office/drawing/2014/main" id="{5F5FAD1D-151C-DD4E-A0D5-983A6E271CC6}"/>
              </a:ext>
            </a:extLst>
          </p:cNvPr>
          <p:cNvSpPr>
            <a:spLocks noGrp="1"/>
          </p:cNvSpPr>
          <p:nvPr>
            <p:ph idx="1"/>
          </p:nvPr>
        </p:nvSpPr>
        <p:spPr>
          <a:xfrm>
            <a:off x="838200" y="1607040"/>
            <a:ext cx="10515600" cy="3931611"/>
          </a:xfrm>
        </p:spPr>
        <p:txBody>
          <a:bodyPr>
            <a:normAutofit/>
          </a:bodyPr>
          <a:lstStyle/>
          <a:p>
            <a:pPr marL="0" lvl="0" indent="0">
              <a:buNone/>
            </a:pPr>
            <a:r>
              <a:rPr lang="en-US" sz="3000"/>
              <a:t>Click to edit Master text styles</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291753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5F5FAD1D-151C-DD4E-A0D5-983A6E271CC6}"/>
              </a:ext>
            </a:extLst>
          </p:cNvPr>
          <p:cNvSpPr>
            <a:spLocks noGrp="1"/>
          </p:cNvSpPr>
          <p:nvPr>
            <p:ph idx="1" hasCustomPrompt="1"/>
          </p:nvPr>
        </p:nvSpPr>
        <p:spPr>
          <a:xfrm>
            <a:off x="0" y="0"/>
            <a:ext cx="12192000" cy="6131859"/>
          </a:xfrm>
        </p:spPr>
        <p:txBody>
          <a:bodyPr>
            <a:normAutofit/>
          </a:bodyPr>
          <a:lstStyle/>
          <a:p>
            <a:pPr marL="0" lvl="0" indent="0">
              <a:buNone/>
            </a:pPr>
            <a:r>
              <a:rPr lang="en-US" sz="3000"/>
              <a:t>Click to add full page photo only</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2677220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335116-AA61-48FC-AE89-8E15FFADD555}"/>
              </a:ext>
            </a:extLst>
          </p:cNvPr>
          <p:cNvSpPr>
            <a:spLocks noGrp="1"/>
          </p:cNvSpPr>
          <p:nvPr>
            <p:ph type="title" hasCustomPrompt="1"/>
          </p:nvPr>
        </p:nvSpPr>
        <p:spPr/>
        <p:txBody>
          <a:bodyPr/>
          <a:lstStyle/>
          <a:p>
            <a:pPr lvl="0"/>
            <a:r>
              <a:rPr lang="en-US"/>
              <a:t>Title Helvetica bold 44 pt.</a:t>
            </a:r>
          </a:p>
        </p:txBody>
      </p:sp>
      <p:sp>
        <p:nvSpPr>
          <p:cNvPr id="11" name="Content Placeholder 4">
            <a:extLst>
              <a:ext uri="{FF2B5EF4-FFF2-40B4-BE49-F238E27FC236}">
                <a16:creationId xmlns:a16="http://schemas.microsoft.com/office/drawing/2014/main" id="{A3623811-8EFD-5E48-99DB-15C7655A9F47}"/>
              </a:ext>
            </a:extLst>
          </p:cNvPr>
          <p:cNvSpPr>
            <a:spLocks noGrp="1"/>
          </p:cNvSpPr>
          <p:nvPr>
            <p:ph idx="1"/>
          </p:nvPr>
        </p:nvSpPr>
        <p:spPr>
          <a:xfrm>
            <a:off x="838200" y="1607040"/>
            <a:ext cx="4909457" cy="3931611"/>
          </a:xfrm>
        </p:spPr>
        <p:txBody>
          <a:bodyPr>
            <a:normAutofit/>
          </a:bodyPr>
          <a:lstStyle>
            <a:lvl1pPr>
              <a:buFontTx/>
              <a:buNone/>
              <a:defRPr/>
            </a:lvl1pPr>
          </a:lstStyle>
          <a:p>
            <a:pPr marL="0" lvl="0" indent="0">
              <a:buNone/>
            </a:pPr>
            <a:r>
              <a:rPr lang="en-US" sz="3000"/>
              <a:t>Click to edit Master text styles</a:t>
            </a:r>
          </a:p>
        </p:txBody>
      </p:sp>
      <p:sp>
        <p:nvSpPr>
          <p:cNvPr id="12" name="Content Placeholder 4">
            <a:extLst>
              <a:ext uri="{FF2B5EF4-FFF2-40B4-BE49-F238E27FC236}">
                <a16:creationId xmlns:a16="http://schemas.microsoft.com/office/drawing/2014/main" id="{ACE185C7-ADE2-D64E-992F-8DF9C837365A}"/>
              </a:ext>
            </a:extLst>
          </p:cNvPr>
          <p:cNvSpPr>
            <a:spLocks noGrp="1"/>
          </p:cNvSpPr>
          <p:nvPr>
            <p:ph idx="13"/>
          </p:nvPr>
        </p:nvSpPr>
        <p:spPr>
          <a:xfrm>
            <a:off x="6455229" y="1607040"/>
            <a:ext cx="4909457" cy="3931611"/>
          </a:xfrm>
        </p:spPr>
        <p:txBody>
          <a:bodyPr>
            <a:normAutofit/>
          </a:bodyPr>
          <a:lstStyle/>
          <a:p>
            <a:pPr marL="0" lvl="0" indent="0">
              <a:buNone/>
            </a:pPr>
            <a:r>
              <a:rPr lang="en-US" sz="3000"/>
              <a:t>Click to edit Master text styles</a:t>
            </a:r>
          </a:p>
        </p:txBody>
      </p:sp>
      <p:pic>
        <p:nvPicPr>
          <p:cNvPr id="9" name="Picture 8">
            <a:extLst>
              <a:ext uri="{FF2B5EF4-FFF2-40B4-BE49-F238E27FC236}">
                <a16:creationId xmlns:a16="http://schemas.microsoft.com/office/drawing/2014/main" id="{65F48217-044D-E11F-FDA8-1D2BCE27DC8B}"/>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20B35446-87DF-0C07-8B8A-59E55B4BC59D}"/>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162148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87374B-093F-4933-ADED-952303714015}"/>
              </a:ext>
            </a:extLst>
          </p:cNvPr>
          <p:cNvSpPr>
            <a:spLocks noGrp="1"/>
          </p:cNvSpPr>
          <p:nvPr>
            <p:ph type="title" hasCustomPrompt="1"/>
          </p:nvPr>
        </p:nvSpPr>
        <p:spPr>
          <a:xfrm>
            <a:off x="838200" y="365125"/>
            <a:ext cx="10515600" cy="1044179"/>
          </a:xfrm>
        </p:spPr>
        <p:txBody>
          <a:bodyPr/>
          <a:lstStyle/>
          <a:p>
            <a:pPr lvl="0"/>
            <a:r>
              <a:rPr lang="en-US"/>
              <a:t>Title Helvetica bold 44 pt.</a:t>
            </a:r>
          </a:p>
        </p:txBody>
      </p:sp>
      <p:sp>
        <p:nvSpPr>
          <p:cNvPr id="5" name="Content Placeholder 4">
            <a:extLst>
              <a:ext uri="{FF2B5EF4-FFF2-40B4-BE49-F238E27FC236}">
                <a16:creationId xmlns:a16="http://schemas.microsoft.com/office/drawing/2014/main" id="{345B22B1-853A-6913-1DAA-2CE73A7E66B3}"/>
              </a:ext>
            </a:extLst>
          </p:cNvPr>
          <p:cNvSpPr>
            <a:spLocks noGrp="1"/>
          </p:cNvSpPr>
          <p:nvPr>
            <p:ph idx="1"/>
          </p:nvPr>
        </p:nvSpPr>
        <p:spPr>
          <a:xfrm>
            <a:off x="838201" y="1607040"/>
            <a:ext cx="3189514" cy="3931611"/>
          </a:xfrm>
        </p:spPr>
        <p:txBody>
          <a:bodyPr>
            <a:normAutofit/>
          </a:bodyPr>
          <a:lstStyle>
            <a:lvl1pPr>
              <a:buFontTx/>
              <a:buNone/>
              <a:defRPr/>
            </a:lvl1pPr>
          </a:lstStyle>
          <a:p>
            <a:pPr marL="0" lvl="0" indent="0">
              <a:buNone/>
            </a:pPr>
            <a:r>
              <a:rPr lang="en-US" sz="3000"/>
              <a:t>Click to edit Master text styles</a:t>
            </a:r>
          </a:p>
        </p:txBody>
      </p:sp>
      <p:sp>
        <p:nvSpPr>
          <p:cNvPr id="6" name="Content Placeholder 4">
            <a:extLst>
              <a:ext uri="{FF2B5EF4-FFF2-40B4-BE49-F238E27FC236}">
                <a16:creationId xmlns:a16="http://schemas.microsoft.com/office/drawing/2014/main" id="{51B3A213-4E3E-8085-382C-710A3279DB61}"/>
              </a:ext>
            </a:extLst>
          </p:cNvPr>
          <p:cNvSpPr>
            <a:spLocks noGrp="1"/>
          </p:cNvSpPr>
          <p:nvPr>
            <p:ph idx="13"/>
          </p:nvPr>
        </p:nvSpPr>
        <p:spPr>
          <a:xfrm>
            <a:off x="4501243" y="1607037"/>
            <a:ext cx="3189514" cy="3931611"/>
          </a:xfrm>
        </p:spPr>
        <p:txBody>
          <a:bodyPr>
            <a:normAutofit/>
          </a:bodyPr>
          <a:lstStyle/>
          <a:p>
            <a:pPr marL="0" lvl="0" indent="0">
              <a:buNone/>
            </a:pPr>
            <a:r>
              <a:rPr lang="en-US" sz="3000"/>
              <a:t>Click to edit Master text styles</a:t>
            </a:r>
          </a:p>
        </p:txBody>
      </p:sp>
      <p:sp>
        <p:nvSpPr>
          <p:cNvPr id="8" name="Content Placeholder 4">
            <a:extLst>
              <a:ext uri="{FF2B5EF4-FFF2-40B4-BE49-F238E27FC236}">
                <a16:creationId xmlns:a16="http://schemas.microsoft.com/office/drawing/2014/main" id="{C90BBF75-D7E1-6BF4-9365-319E3479866F}"/>
              </a:ext>
            </a:extLst>
          </p:cNvPr>
          <p:cNvSpPr>
            <a:spLocks noGrp="1"/>
          </p:cNvSpPr>
          <p:nvPr>
            <p:ph idx="15"/>
          </p:nvPr>
        </p:nvSpPr>
        <p:spPr>
          <a:xfrm>
            <a:off x="8164285" y="1607038"/>
            <a:ext cx="3189514" cy="3931611"/>
          </a:xfrm>
        </p:spPr>
        <p:txBody>
          <a:bodyPr>
            <a:normAutofit/>
          </a:bodyPr>
          <a:lstStyle/>
          <a:p>
            <a:pPr marL="0" lvl="0" indent="0">
              <a:buNone/>
            </a:pPr>
            <a:r>
              <a:rPr lang="en-US" sz="3000"/>
              <a:t>Click to edit Master text styles</a:t>
            </a:r>
          </a:p>
        </p:txBody>
      </p:sp>
      <p:pic>
        <p:nvPicPr>
          <p:cNvPr id="12" name="Picture 11">
            <a:extLst>
              <a:ext uri="{FF2B5EF4-FFF2-40B4-BE49-F238E27FC236}">
                <a16:creationId xmlns:a16="http://schemas.microsoft.com/office/drawing/2014/main" id="{63EDA8F6-11D4-771D-8D96-50BB0071E0A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3" name="TextBox 12">
            <a:extLst>
              <a:ext uri="{FF2B5EF4-FFF2-40B4-BE49-F238E27FC236}">
                <a16:creationId xmlns:a16="http://schemas.microsoft.com/office/drawing/2014/main" id="{F46CC122-B8AB-1E90-D88E-866A376C33C5}"/>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165063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ople Photo+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5587746" cy="573659"/>
          </a:xfrm>
        </p:spPr>
        <p:txBody>
          <a:bodyPr>
            <a:noAutofit/>
          </a:bodyPr>
          <a:lstStyle>
            <a:lvl1pPr>
              <a:defRPr sz="3800" b="1"/>
            </a:lvl1pPr>
          </a:lstStyle>
          <a:p>
            <a:r>
              <a:rPr lang="en-US"/>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742941" y="741642"/>
            <a:ext cx="3020131" cy="4475818"/>
          </a:xfrm>
        </p:spPr>
        <p:txBody>
          <a:bodyPr>
            <a:normAutofit/>
          </a:bodyPr>
          <a:lstStyle>
            <a:lvl1pPr marL="0" indent="0">
              <a:buNone/>
              <a:defRPr sz="2000">
                <a:solidFill>
                  <a:schemeClr val="accent1"/>
                </a:solidFill>
              </a:defRPr>
            </a:lvl1pPr>
          </a:lstStyle>
          <a:p>
            <a:r>
              <a:rPr lang="en-US"/>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5587746" cy="3612726"/>
          </a:xfrm>
        </p:spPr>
        <p:txBody>
          <a:bodyPr>
            <a:normAutofit/>
          </a:bodyPr>
          <a:lstStyle>
            <a:lvl1pPr>
              <a:defRPr sz="2600"/>
            </a:lvl1pPr>
            <a:lvl2pPr>
              <a:defRPr sz="2600"/>
            </a:lvl2pPr>
            <a:lvl3pPr>
              <a:defRPr sz="2600"/>
            </a:lvl3pPr>
            <a:lvl4pPr>
              <a:defRPr sz="3000"/>
            </a:lvl4pPr>
            <a:lvl5pPr>
              <a:defRPr sz="3000"/>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331647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eople Photo+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894762" y="777449"/>
            <a:ext cx="5587746" cy="573659"/>
          </a:xfrm>
        </p:spPr>
        <p:txBody>
          <a:bodyPr>
            <a:noAutofit/>
          </a:bodyPr>
          <a:lstStyle>
            <a:lvl1pPr algn="r">
              <a:defRPr sz="3800" b="1"/>
            </a:lvl1pPr>
          </a:lstStyle>
          <a:p>
            <a:r>
              <a:rPr lang="en-US"/>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7529759" y="777449"/>
            <a:ext cx="3020131" cy="4475818"/>
          </a:xfrm>
        </p:spPr>
        <p:txBody>
          <a:bodyPr>
            <a:normAutofit/>
          </a:bodyPr>
          <a:lstStyle>
            <a:lvl1pPr marL="0" indent="0">
              <a:buNone/>
              <a:defRPr sz="2000">
                <a:solidFill>
                  <a:schemeClr val="accent1"/>
                </a:solidFill>
              </a:defRPr>
            </a:lvl1pPr>
          </a:lstStyle>
          <a:p>
            <a:r>
              <a:rPr lang="en-US"/>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894762" y="1640541"/>
            <a:ext cx="5587746" cy="3612726"/>
          </a:xfrm>
        </p:spPr>
        <p:txBody>
          <a:bodyPr>
            <a:normAutofit/>
          </a:bodyPr>
          <a:lstStyle>
            <a:lvl1pPr algn="r">
              <a:defRPr sz="2600"/>
            </a:lvl1pPr>
            <a:lvl2pPr algn="r">
              <a:defRPr sz="2600"/>
            </a:lvl2pPr>
            <a:lvl3pPr algn="r">
              <a:defRPr sz="2600"/>
            </a:lvl3pPr>
            <a:lvl4pPr>
              <a:defRPr sz="3000"/>
            </a:lvl4pPr>
            <a:lvl5pPr>
              <a:defRPr sz="3000"/>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192713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C6617-D2E5-5B4D-9F87-40E8B531C39A}"/>
              </a:ext>
            </a:extLst>
          </p:cNvPr>
          <p:cNvSpPr>
            <a:spLocks noGrp="1"/>
          </p:cNvSpPr>
          <p:nvPr>
            <p:ph type="title"/>
          </p:nvPr>
        </p:nvSpPr>
        <p:spPr>
          <a:xfrm>
            <a:off x="838200" y="365125"/>
            <a:ext cx="10515600" cy="10441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3B6536-045E-DC4D-BC2D-AE7ADCF26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2B32E42-3F79-344B-B9F5-44B08F43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0490ADEA-530E-7F42-B7F3-C65A56F3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9AB133FE-E6F7-EC46-8519-564ACF30934E}" type="slidenum">
              <a:rPr lang="en-US" smtClean="0"/>
              <a:pPr/>
              <a:t>‹#›</a:t>
            </a:fld>
            <a:endParaRPr lang="en-US"/>
          </a:p>
        </p:txBody>
      </p:sp>
    </p:spTree>
    <p:extLst>
      <p:ext uri="{BB962C8B-B14F-4D97-AF65-F5344CB8AC3E}">
        <p14:creationId xmlns:p14="http://schemas.microsoft.com/office/powerpoint/2010/main" val="4289351064"/>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61" r:id="rId3"/>
    <p:sldLayoutId id="2147483650" r:id="rId4"/>
    <p:sldLayoutId id="2147483667" r:id="rId5"/>
    <p:sldLayoutId id="2147483654" r:id="rId6"/>
    <p:sldLayoutId id="2147483657" r:id="rId7"/>
    <p:sldLayoutId id="2147483662" r:id="rId8"/>
    <p:sldLayoutId id="2147483663" r:id="rId9"/>
    <p:sldLayoutId id="2147483664" r:id="rId10"/>
    <p:sldLayoutId id="2147483668" r:id="rId11"/>
    <p:sldLayoutId id="2147483651" r:id="rId12"/>
    <p:sldLayoutId id="2147483669" r:id="rId13"/>
    <p:sldLayoutId id="2147483670"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Lst>
  <p:hf hd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hyperlink" Target="https://youtu.be/DQEVllmeWH4?feature=shared"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hyperlink" Target="https://www.piqsels.com/en/public-domain-photo-zbmmp/download/1920x1080"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hyperlink" Target="https://www.aph.org/product/quick-draw-paper/"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hyperlink" Target="https://www.aph.org/product/draftsman-tactile-drawing-board/" TargetMode="External"/><Relationship Id="rId5" Type="http://schemas.openxmlformats.org/officeDocument/2006/relationships/hyperlink" Target="https://www.aph.org/product/tactiledoodle-kit/" TargetMode="External"/><Relationship Id="rId4" Type="http://schemas.openxmlformats.org/officeDocument/2006/relationships/image" Target="../media/image103.jpeg"/></Relationships>
</file>

<file path=ppt/slides/_rels/slide118.xml.rels><?xml version="1.0" encoding="UTF-8" standalone="yes"?>
<Relationships xmlns="http://schemas.openxmlformats.org/package/2006/relationships"><Relationship Id="rId8" Type="http://schemas.openxmlformats.org/officeDocument/2006/relationships/hyperlink" Target="https://www.aph.org/product/picture-maker-textured-strips/" TargetMode="External"/><Relationship Id="rId3" Type="http://schemas.openxmlformats.org/officeDocument/2006/relationships/image" Target="../media/image104.jpeg"/><Relationship Id="rId7" Type="http://schemas.openxmlformats.org/officeDocument/2006/relationships/hyperlink" Target="https://www.aph.org/product/picture-maker-geometric-textured-shapes/"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hyperlink" Target="https://www.aph.org/product/picture-maker-wheatley-tactile-diagramming-kit/" TargetMode="External"/><Relationship Id="rId5" Type="http://schemas.openxmlformats.org/officeDocument/2006/relationships/image" Target="../media/image106.png"/><Relationship Id="rId4" Type="http://schemas.openxmlformats.org/officeDocument/2006/relationships/image" Target="../media/image1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9.xml"/><Relationship Id="rId1" Type="http://schemas.openxmlformats.org/officeDocument/2006/relationships/slideLayout" Target="../slideLayouts/slideLayout4.xml"/><Relationship Id="rId5" Type="http://schemas.openxmlformats.org/officeDocument/2006/relationships/hyperlink" Target="https://www.aph.org/product/color-by-texture-marking-mats/" TargetMode="External"/><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hyperlink" Target="https://www.aph.org/product/feel-n-peel-stickers-point-symbols-over-1200-stickers/"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www.aph.org/product/feel-n-peel-stickers-braille-print-capital-letters-a-z/" TargetMode="External"/><Relationship Id="rId7" Type="http://schemas.openxmlformats.org/officeDocument/2006/relationships/image" Target="../media/image110.jpeg"/><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hyperlink" Target="https://www.aph.org/product/feel-n-peel-stickers-ii-numbers-over-650-stickers/" TargetMode="External"/><Relationship Id="rId5" Type="http://schemas.openxmlformats.org/officeDocument/2006/relationships/hyperlink" Target="https://www.aph.org/product/feel-n-peel-stickers-ueb-braille-print-numbers-0-100/" TargetMode="External"/><Relationship Id="rId4" Type="http://schemas.openxmlformats.org/officeDocument/2006/relationships/hyperlink" Target="https://www.aph.org/product/feel-n-peel-stickers-braille-print-alphabet-letters/"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aph.org/product/feel-n-peel-stickers-ueb-basic-math-symbols/" TargetMode="External"/><Relationship Id="rId7" Type="http://schemas.openxmlformats.org/officeDocument/2006/relationships/image" Target="../media/image111.jpeg"/><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hyperlink" Target="https://www.aph.org/product/feel-n-peel-stickers-ueb-braille-print-numbers-0-100/" TargetMode="External"/><Relationship Id="rId5" Type="http://schemas.openxmlformats.org/officeDocument/2006/relationships/hyperlink" Target="https://www.aph.org/product/feel-n-peel-stickers-nemeth-braille-print-numbers-0-100/" TargetMode="External"/><Relationship Id="rId4" Type="http://schemas.openxmlformats.org/officeDocument/2006/relationships/hyperlink" Target="https://www.aph.org/product/feel-n-peel-stickers-nemeth-basic-math-symbols/"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hyperlink" Target="https://www.aph.org/product/braillable-labels-pin-fed-label-sheets-pack-grouped/"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hyperlink" Target="https://www.aph.org/product/textured-paper-collection/" TargetMode="External"/><Relationship Id="rId5" Type="http://schemas.openxmlformats.org/officeDocument/2006/relationships/hyperlink" Target="https://www.aph.org/product/feel-n-peel-sheets-carousel-of-textures-ii/" TargetMode="External"/><Relationship Id="rId4" Type="http://schemas.openxmlformats.org/officeDocument/2006/relationships/hyperlink" Target="https://www.aph.org/product/feel-n-peel-sheets-carousel-of-textures/"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hyperlink" Target="https://www.aph.org/product/tactile-graphics-kit/" TargetMode="External"/><Relationship Id="rId2" Type="http://schemas.openxmlformats.org/officeDocument/2006/relationships/notesSlide" Target="../notesSlides/notesSlide126.xml"/><Relationship Id="rId1" Type="http://schemas.openxmlformats.org/officeDocument/2006/relationships/slideLayout" Target="../slideLayouts/slideLayout4.xml"/><Relationship Id="rId6" Type="http://schemas.openxmlformats.org/officeDocument/2006/relationships/hyperlink" Target="https://www.aph.org/product/aluminum-diagramming-foil-sheets/" TargetMode="External"/><Relationship Id="rId5" Type="http://schemas.openxmlformats.org/officeDocument/2006/relationships/hyperlink" Target="https://www.amazon.com/Carbon-Paper-Tracing-Graphite-Transfer-Paper/dp/B09M8R4CMW/ref=sr_1_4?crid=3MVSFYYY273CO&amp;dib=eyJ2IjoiMSJ9.QdRKX5zi6xQrfdyh0lsX7tMch1stsh8VrQnI3VOoEzTCJly0CaY6pcHvlsl57vzgKxldOFtWA1CAEIYvT7Wz6_VSvsbZbMIK3kiNGqNHo8bd6RM2YbCh41vUp1W4w-3DyDFiG98mH94mZoHOXgDBCgzvhfuEgQzUFvCQNGhRFWAanMc1M_ORxyKUB9axLHMUGd8iHVFyd-frOtzlh492jZeEQrRlHNEdovWd0DJDm6JzlCSGZgOj5mDJqKx7c8hyyOCNKJPsgcOLQaBwIw4XZBmJmAvLBhcnCW5RyNTaGiY.Tb531kStNDrQXxFF5DTrlYpPuriU3bS1xwJF6cT619s&amp;dib_tag=se&amp;keywords=carbon%2Bpaper&amp;qid=1724090904&amp;s=arts-crafts&amp;sprefix=carbon%2Bpape%2Carts-crafts%2C112&amp;sr=1-4&amp;th=1" TargetMode="External"/><Relationship Id="rId4" Type="http://schemas.openxmlformats.org/officeDocument/2006/relationships/hyperlink" Target="https://www.amazon.com/US-Art-Supply-Roll-Up-Included/dp/B01IIGLH22/ref=sr_1_2_sspa?crid=CNGWG7YCHBQR&amp;dib=eyJ2IjoiMSJ9.hlS4prusaUy7r7uPmGZdBlLjJwJnWymJRjixo-9kcqi3MFo55KzDJhoxkozoLhwyXJQHMqzKuhvyZ-UoABAnj6o6uPeqmovpu8yl5kOJsB9XvX9c9ZAKJPyw966TKQWPSZpy2bJ3-6KUHWsrjxsHxIYVHJBZeFMcKMjaWGPH7KY85qjfKZxxp2arxtn7fUrRrAdiuIRF7B3movE6IXYmo9hezPvQ5gqswrdIeShKqBKpH5PMvLlyzt045iBKZgEYoyv625BZ9BhjMU_lxMlqIDtm-nftAAJ7fr-5vRdCqk8.HnRDDAnJMlBdZV9BKPvriV4mZRLkjy9J5Xvi9A6AZ0Q&amp;dib_tag=se&amp;keywords=12+pocket+paint+brush+holder&amp;qid=1724090778&amp;s=arts-crafts&amp;sprefix=12+pocket+paint+brush+holder%2Carts-crafts%2C129&amp;sr=1-2-spons&amp;sp_csd=d2lkZ2V0TmFtZT1zcF9hdGY&amp;psc=1"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hyperlink" Target="https://www.aph.org/product/senseable-strips/"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8.xml"/><Relationship Id="rId1" Type="http://schemas.openxmlformats.org/officeDocument/2006/relationships/slideLayout" Target="../slideLayouts/slideLayout4.xml"/><Relationship Id="rId5" Type="http://schemas.openxmlformats.org/officeDocument/2006/relationships/hyperlink" Target="https://www.aph.org/product/graph-benders/" TargetMode="External"/><Relationship Id="rId4" Type="http://schemas.openxmlformats.org/officeDocument/2006/relationships/image" Target="../media/image11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9.xml"/><Relationship Id="rId1" Type="http://schemas.openxmlformats.org/officeDocument/2006/relationships/slideLayout" Target="../slideLayouts/slideLayout4.xml"/><Relationship Id="rId6" Type="http://schemas.openxmlformats.org/officeDocument/2006/relationships/hyperlink" Target="https://www.aph.org/easy-to-make-tactile-tracking-paths/" TargetMode="External"/><Relationship Id="rId5" Type="http://schemas.openxmlformats.org/officeDocument/2006/relationships/hyperlink" Target="https://www.walmart.com/ip/Mr-Pen-Whiteboard-Tape-8-Pack-Assorted-Colors-Thin-Tape-for-Dry-Erase-Board-Chart-Tape-Graphic-Tape/815001275?wmlspartner=wlpa&amp;selectedSellerId=11418&amp;wmlspartner=wlpa&amp;cn=FY25-ENTP-PMAX_cnv_dps_dsn_dis_ad_entp_e_n&amp;gclsrc=aw.ds&amp;adid=22222222297815001275_11418__21407473164&amp;wl0=&amp;wl1=x&amp;wl2=c&amp;wl3=&amp;wl4=&amp;wl5=9030037&amp;wl6=&amp;wl7=&amp;wl8=&amp;wl9=pla&amp;wl10=117089596&amp;wl11=online&amp;wl12=815001275_11418&amp;veh=sem&amp;gad_source=1&amp;gclid=Cj0KCQjwr9m3BhDHARIsANut04bknjgegq22x45dyXR-QbqnBb191VnS6ygU7TBCXa4uhbabV6nS8hMaAkEREALw_wcB" TargetMode="External"/><Relationship Id="rId4" Type="http://schemas.openxmlformats.org/officeDocument/2006/relationships/hyperlink" Target="https://www.amazon.com/Graphic-Whiteboard-Self-adhesive-Artist-Scissor/dp/B07D1P9574?source=ps-sl-shoppingads-lpcontext&amp;ref_=fplfs&amp;psc=1&amp;smid=A2H1X4ZXYR5FO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0.xml"/><Relationship Id="rId1" Type="http://schemas.openxmlformats.org/officeDocument/2006/relationships/slideLayout" Target="../slideLayouts/slideLayout4.xml"/><Relationship Id="rId5" Type="http://schemas.openxmlformats.org/officeDocument/2006/relationships/hyperlink" Target="https://www.aph.org/product/cvi-book-builder/" TargetMode="External"/><Relationship Id="rId4" Type="http://schemas.openxmlformats.org/officeDocument/2006/relationships/hyperlink" Target="https://www.aph.org/product/tactile-book-builder-kit/"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hyperlink" Target="https://www.aph.org/product/tactile-theme-pack-in-my-yard/"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hyperlink" Target="https://www.aph.org/product/laptime-and-lullabies-storybooks/"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hyperlink" Target="https://www.aph.org/product/on-the-way-to-literacy/" TargetMode="External"/><Relationship Id="rId5" Type="http://schemas.openxmlformats.org/officeDocument/2006/relationships/image" Target="../media/image124.jpeg"/><Relationship Id="rId4" Type="http://schemas.openxmlformats.org/officeDocument/2006/relationships/image" Target="../media/image12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hyperlink" Target="https://www.aph.org/product/tactile-treasures-kit-tactile-color-edition/"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hyperlink" Target="https://www.aph.org/product/hundreds-board-manipulatives-nemeth/"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www.aph.org/product/reach-and-match-alphabet-tiles/" TargetMode="External"/><Relationship Id="rId3" Type="http://schemas.openxmlformats.org/officeDocument/2006/relationships/image" Target="../media/image127.jpeg"/><Relationship Id="rId7" Type="http://schemas.openxmlformats.org/officeDocument/2006/relationships/hyperlink" Target="https://www.aph.org/product/reach-and-match-number-tiles/" TargetMode="External"/><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hyperlink" Target="https://www.aph.org/product/reach-match-light/" TargetMode="External"/><Relationship Id="rId5" Type="http://schemas.openxmlformats.org/officeDocument/2006/relationships/image" Target="../media/image129.jpeg"/><Relationship Id="rId4"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7.xml"/><Relationship Id="rId1" Type="http://schemas.openxmlformats.org/officeDocument/2006/relationships/slideLayout" Target="../slideLayouts/slideLayout4.xml"/><Relationship Id="rId4" Type="http://schemas.openxmlformats.org/officeDocument/2006/relationships/hyperlink" Target="https://www.aph.org/product/sam-symbols-and-meaning-kit/"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hyperlink" Target="https://www.aph.org/product/stacs-standardized-tactile-augmentative-communication-symbols-kit/"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hyperlink" Target="https://www.aph.org/product/monarch/"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hyperlink" Target="https://imagelibrary.aph.org/portals/aphb/#login"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hyperlink" Target="https://www.aph.org/tactile-skills-matrix-helping-students-master-important-skills/"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10.jpeg"/><Relationship Id="rId7" Type="http://schemas.openxmlformats.org/officeDocument/2006/relationships/image" Target="../media/image117.jpeg"/><Relationship Id="rId2" Type="http://schemas.openxmlformats.org/officeDocument/2006/relationships/notesSlide" Target="../notesSlides/notesSlide143.xml"/><Relationship Id="rId1" Type="http://schemas.openxmlformats.org/officeDocument/2006/relationships/slideLayout" Target="../slideLayouts/slideLayout4.xml"/><Relationship Id="rId6" Type="http://schemas.openxmlformats.org/officeDocument/2006/relationships/image" Target="../media/image115.jpeg"/><Relationship Id="rId5" Type="http://schemas.openxmlformats.org/officeDocument/2006/relationships/image" Target="../media/image113.jpeg"/><Relationship Id="rId4" Type="http://schemas.openxmlformats.org/officeDocument/2006/relationships/image" Target="../media/image109.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6.xml"/><Relationship Id="rId1" Type="http://schemas.openxmlformats.org/officeDocument/2006/relationships/slideLayout" Target="../slideLayouts/slideLayout4.xml"/><Relationship Id="rId4" Type="http://schemas.openxmlformats.org/officeDocument/2006/relationships/hyperlink" Target="https://www.piqsels.com/en/public-domain-photo-zbmmp/download/1920x1080"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7.xml"/><Relationship Id="rId1" Type="http://schemas.openxmlformats.org/officeDocument/2006/relationships/slideLayout" Target="../slideLayouts/slideLayout6.xml"/><Relationship Id="rId4" Type="http://schemas.openxmlformats.org/officeDocument/2006/relationships/hyperlink" Target="http://www.aphhive.org/"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mailto:Eweaver@aph.org" TargetMode="External"/><Relationship Id="rId2" Type="http://schemas.openxmlformats.org/officeDocument/2006/relationships/hyperlink" Target="mailto:lgrillot@aph.org"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hyperlink" Target="https://www.piqsels.com/en/public-domain-photo-zbmmp/download/1920x108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hyperlink" Target="https://www.piqsels.com/en/public-domain-photo-zbmmp/download/1920x108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s://www.piqsels.com/en/public-domain-photo-zbmmp/download/1920x1080"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eBVqcTEC3zQ"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www.piqsels.com/en/public-domain-photo-zbmmp/download/1920x1080"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hyperlink" Target="https://www.piqsels.com/en/public-domain-photo-zbmmp/download/1920x1080"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7.xml"/><Relationship Id="rId1" Type="http://schemas.openxmlformats.org/officeDocument/2006/relationships/slideLayout" Target="../slideLayouts/slideLayout19.xml"/><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20.xml"/><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hyperlink" Target="mailto:jwheeler@aph.org"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hyperlink" Target="https://www.piqsels.com/en/public-domain-photo-zbmmp/download/1920x1080"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qVZx3ptoroU"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3BDB-07B9-745F-D27C-B156F5AE5116}"/>
              </a:ext>
            </a:extLst>
          </p:cNvPr>
          <p:cNvSpPr>
            <a:spLocks noGrp="1"/>
          </p:cNvSpPr>
          <p:nvPr>
            <p:ph type="ctrTitle"/>
          </p:nvPr>
        </p:nvSpPr>
        <p:spPr/>
        <p:txBody>
          <a:bodyPr>
            <a:noAutofit/>
          </a:bodyPr>
          <a:lstStyle/>
          <a:p>
            <a:r>
              <a:rPr lang="en-US" sz="5600" dirty="0">
                <a:latin typeface="Calibri"/>
                <a:ea typeface="Calibri"/>
                <a:cs typeface="Calibri"/>
              </a:rPr>
              <a:t>Building a Foundation for THE Tactile Journey</a:t>
            </a:r>
          </a:p>
        </p:txBody>
      </p:sp>
      <p:pic>
        <p:nvPicPr>
          <p:cNvPr id="7" name="Picture 6" descr="Annual Meeting Thrive theme logo">
            <a:extLst>
              <a:ext uri="{FF2B5EF4-FFF2-40B4-BE49-F238E27FC236}">
                <a16:creationId xmlns:a16="http://schemas.microsoft.com/office/drawing/2014/main" id="{6D050A5F-4A69-DFF8-5B7C-5639D9383FDF}"/>
              </a:ext>
            </a:extLst>
          </p:cNvPr>
          <p:cNvPicPr>
            <a:picLocks noChangeAspect="1"/>
          </p:cNvPicPr>
          <p:nvPr/>
        </p:nvPicPr>
        <p:blipFill>
          <a:blip r:embed="rId3"/>
          <a:srcRect/>
          <a:stretch/>
        </p:blipFill>
        <p:spPr>
          <a:xfrm>
            <a:off x="7683718" y="4394997"/>
            <a:ext cx="2469275" cy="2469275"/>
          </a:xfrm>
          <a:prstGeom prst="rect">
            <a:avLst/>
          </a:prstGeom>
        </p:spPr>
      </p:pic>
    </p:spTree>
    <p:extLst>
      <p:ext uri="{BB962C8B-B14F-4D97-AF65-F5344CB8AC3E}">
        <p14:creationId xmlns:p14="http://schemas.microsoft.com/office/powerpoint/2010/main" val="34281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utline of Emergent, Basic, and Advanced skills addressed in Foundations for Tactile Literacy">
            <a:extLst>
              <a:ext uri="{FF2B5EF4-FFF2-40B4-BE49-F238E27FC236}">
                <a16:creationId xmlns:a16="http://schemas.microsoft.com/office/drawing/2014/main" id="{4E17A6E4-1C5B-98A1-2210-1A27C57F9D56}"/>
              </a:ext>
            </a:extLst>
          </p:cNvPr>
          <p:cNvPicPr>
            <a:picLocks noGrp="1" noChangeAspect="1"/>
          </p:cNvPicPr>
          <p:nvPr>
            <p:ph type="pic" sz="quarter" idx="15"/>
          </p:nvPr>
        </p:nvPicPr>
        <p:blipFill>
          <a:blip r:embed="rId3"/>
          <a:srcRect l="3712" r="7328" b="3"/>
          <a:stretch>
            <a:fillRect/>
          </a:stretch>
        </p:blipFill>
        <p:spPr>
          <a:xfrm>
            <a:off x="7663143" y="10"/>
            <a:ext cx="4528857" cy="6115040"/>
          </a:xfrm>
          <a:prstGeom prst="rect">
            <a:avLst/>
          </a:prstGeom>
          <a:noFill/>
          <a:ln>
            <a:solidFill>
              <a:schemeClr val="tx1"/>
            </a:solidFill>
          </a:ln>
        </p:spPr>
      </p:pic>
      <p:sp>
        <p:nvSpPr>
          <p:cNvPr id="32" name="Content Placeholder 3">
            <a:extLst>
              <a:ext uri="{FF2B5EF4-FFF2-40B4-BE49-F238E27FC236}">
                <a16:creationId xmlns:a16="http://schemas.microsoft.com/office/drawing/2014/main" id="{DBF11917-A7C0-CEC7-0780-263CD6A81152}"/>
              </a:ext>
            </a:extLst>
          </p:cNvPr>
          <p:cNvSpPr>
            <a:spLocks noGrp="1"/>
          </p:cNvSpPr>
          <p:nvPr>
            <p:ph idx="16"/>
          </p:nvPr>
        </p:nvSpPr>
        <p:spPr>
          <a:xfrm>
            <a:off x="709128" y="1343555"/>
            <a:ext cx="4767942" cy="4506686"/>
          </a:xfrm>
        </p:spPr>
        <p:txBody>
          <a:bodyPr vert="horz" lIns="91440" tIns="45720" rIns="91440" bIns="45720" rtlCol="0" anchor="t">
            <a:noAutofit/>
          </a:bodyPr>
          <a:lstStyle/>
          <a:p>
            <a:pPr algn="l">
              <a:spcBef>
                <a:spcPts val="600"/>
              </a:spcBef>
            </a:pPr>
            <a:r>
              <a:rPr lang="en-US" sz="2600" b="1">
                <a:latin typeface="Calibri"/>
                <a:ea typeface="Calibri"/>
                <a:cs typeface="Calibri"/>
              </a:rPr>
              <a:t>Emergent</a:t>
            </a:r>
            <a:endParaRPr lang="en-US"/>
          </a:p>
          <a:p>
            <a:pPr marL="457200" indent="-457200" algn="l">
              <a:spcBef>
                <a:spcPts val="600"/>
              </a:spcBef>
              <a:buFont typeface="Arial" panose="020B0604020202020204" pitchFamily="34" charset="0"/>
              <a:buChar char="•"/>
            </a:pPr>
            <a:r>
              <a:rPr lang="en-US" sz="2600">
                <a:latin typeface="Calibri"/>
                <a:ea typeface="Calibri"/>
                <a:cs typeface="Calibri"/>
              </a:rPr>
              <a:t>Spatial Awareness</a:t>
            </a:r>
          </a:p>
          <a:p>
            <a:pPr marL="457200" indent="-457200" algn="l">
              <a:spcBef>
                <a:spcPts val="600"/>
              </a:spcBef>
              <a:buFont typeface="Arial" panose="020B0604020202020204" pitchFamily="34" charset="0"/>
              <a:buChar char="•"/>
            </a:pPr>
            <a:r>
              <a:rPr lang="en-US" sz="2600">
                <a:latin typeface="Calibri"/>
                <a:ea typeface="Calibri"/>
                <a:cs typeface="Calibri"/>
              </a:rPr>
              <a:t>Part-Whole Relationships</a:t>
            </a:r>
          </a:p>
          <a:p>
            <a:pPr marL="457200" indent="-457200" algn="l">
              <a:spcBef>
                <a:spcPts val="600"/>
              </a:spcBef>
              <a:buFont typeface="Arial" panose="020B0604020202020204" pitchFamily="34" charset="0"/>
              <a:buChar char="•"/>
            </a:pPr>
            <a:r>
              <a:rPr lang="en-US" sz="2600">
                <a:latin typeface="Calibri"/>
                <a:ea typeface="Calibri"/>
                <a:cs typeface="Calibri"/>
              </a:rPr>
              <a:t>Symbolic Representations</a:t>
            </a:r>
          </a:p>
          <a:p>
            <a:pPr algn="l">
              <a:spcBef>
                <a:spcPts val="600"/>
              </a:spcBef>
            </a:pPr>
            <a:r>
              <a:rPr lang="en-US" sz="2600" b="1">
                <a:latin typeface="Calibri"/>
                <a:ea typeface="Calibri"/>
                <a:cs typeface="Calibri"/>
              </a:rPr>
              <a:t>Basic</a:t>
            </a:r>
          </a:p>
          <a:p>
            <a:pPr marL="457200" indent="-457200" algn="l">
              <a:spcBef>
                <a:spcPts val="600"/>
              </a:spcBef>
              <a:buFont typeface="Arial" panose="020B0604020202020204" pitchFamily="34" charset="0"/>
              <a:buChar char="•"/>
            </a:pPr>
            <a:r>
              <a:rPr lang="en-US" sz="2600">
                <a:latin typeface="Calibri"/>
                <a:ea typeface="Calibri"/>
                <a:cs typeface="Calibri"/>
              </a:rPr>
              <a:t>Part-Whole Relationships</a:t>
            </a:r>
          </a:p>
          <a:p>
            <a:pPr marL="457200" indent="-457200" algn="l">
              <a:spcBef>
                <a:spcPts val="600"/>
              </a:spcBef>
              <a:buFont typeface="Arial" panose="020B0604020202020204" pitchFamily="34" charset="0"/>
              <a:buChar char="•"/>
            </a:pPr>
            <a:r>
              <a:rPr lang="en-US" sz="2600">
                <a:latin typeface="Calibri"/>
                <a:ea typeface="Calibri"/>
                <a:cs typeface="Calibri"/>
              </a:rPr>
              <a:t>Symbolic Representation</a:t>
            </a:r>
          </a:p>
          <a:p>
            <a:pPr algn="l">
              <a:spcBef>
                <a:spcPts val="600"/>
              </a:spcBef>
            </a:pPr>
            <a:r>
              <a:rPr lang="en-US" sz="2600" b="1">
                <a:latin typeface="Calibri"/>
                <a:ea typeface="Calibri"/>
                <a:cs typeface="Calibri"/>
              </a:rPr>
              <a:t>Advanced</a:t>
            </a:r>
          </a:p>
          <a:p>
            <a:pPr marL="457200" indent="-457200" algn="l">
              <a:spcBef>
                <a:spcPts val="600"/>
              </a:spcBef>
              <a:buFont typeface="Arial" panose="020B0604020202020204" pitchFamily="34" charset="0"/>
              <a:buChar char="•"/>
            </a:pPr>
            <a:r>
              <a:rPr lang="en-US" sz="2600">
                <a:latin typeface="Calibri"/>
                <a:ea typeface="Calibri"/>
                <a:cs typeface="Calibri"/>
              </a:rPr>
              <a:t>Understanding Perspective</a:t>
            </a:r>
          </a:p>
          <a:p>
            <a:pPr marL="457200" indent="-457200" algn="l">
              <a:spcBef>
                <a:spcPts val="600"/>
              </a:spcBef>
              <a:buFont typeface="Arial" panose="020B0604020202020204" pitchFamily="34" charset="0"/>
              <a:buChar char="•"/>
            </a:pPr>
            <a:r>
              <a:rPr lang="en-US" sz="2600">
                <a:latin typeface="Calibri"/>
                <a:ea typeface="Calibri"/>
                <a:cs typeface="Calibri"/>
              </a:rPr>
              <a:t>Transitioning from 3D to 2D</a:t>
            </a:r>
          </a:p>
        </p:txBody>
      </p:sp>
      <p:sp>
        <p:nvSpPr>
          <p:cNvPr id="26" name="Title 1">
            <a:extLst>
              <a:ext uri="{FF2B5EF4-FFF2-40B4-BE49-F238E27FC236}">
                <a16:creationId xmlns:a16="http://schemas.microsoft.com/office/drawing/2014/main" id="{BC351EC3-3914-D6BC-DAE2-5DD5EEF43BF6}"/>
              </a:ext>
            </a:extLst>
          </p:cNvPr>
          <p:cNvSpPr>
            <a:spLocks noGrp="1"/>
          </p:cNvSpPr>
          <p:nvPr>
            <p:ph type="title"/>
          </p:nvPr>
        </p:nvSpPr>
        <p:spPr>
          <a:xfrm>
            <a:off x="704292" y="454267"/>
            <a:ext cx="4528856" cy="734256"/>
          </a:xfrm>
        </p:spPr>
        <p:txBody>
          <a:bodyPr vert="horz" lIns="91440" tIns="45720" rIns="91440" bIns="45720" rtlCol="0" anchor="ctr">
            <a:noAutofit/>
          </a:bodyPr>
          <a:lstStyle/>
          <a:p>
            <a:pPr algn="l"/>
            <a:r>
              <a:rPr lang="en-US" sz="4800">
                <a:latin typeface="Helvetica"/>
                <a:cs typeface="Helvetica"/>
              </a:rPr>
              <a:t>Tactile Skills</a:t>
            </a:r>
            <a:endParaRPr lang="en-US" sz="4800"/>
          </a:p>
        </p:txBody>
      </p:sp>
    </p:spTree>
    <p:extLst>
      <p:ext uri="{BB962C8B-B14F-4D97-AF65-F5344CB8AC3E}">
        <p14:creationId xmlns:p14="http://schemas.microsoft.com/office/powerpoint/2010/main" val="1121426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57"/>
          <p:cNvSpPr txBox="1">
            <a:spLocks noGrp="1"/>
          </p:cNvSpPr>
          <p:nvPr>
            <p:ph idx="1"/>
          </p:nvPr>
        </p:nvSpPr>
        <p:spPr>
          <a:xfrm>
            <a:off x="838200" y="1568294"/>
            <a:ext cx="10786820" cy="4396560"/>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Clr>
                <a:srgbClr val="404040"/>
              </a:buClr>
              <a:buSzPts val="1800"/>
              <a:buFont typeface="Arial"/>
              <a:buChar char="•"/>
            </a:pPr>
            <a:r>
              <a:rPr lang="en-US" sz="2500">
                <a:solidFill>
                  <a:srgbClr val="404040"/>
                </a:solidFill>
                <a:latin typeface="Calibri"/>
                <a:ea typeface="Calibri"/>
                <a:cs typeface="Calibri"/>
                <a:sym typeface="Calibri"/>
              </a:rPr>
              <a:t>A child has to learn to recognize a 3D objects and transfer it onto a flat surface </a:t>
            </a:r>
            <a:endParaRPr lang="en-US" sz="2500">
              <a:solidFill>
                <a:srgbClr val="404040"/>
              </a:solidFill>
              <a:latin typeface="Calibri"/>
              <a:ea typeface="Calibri"/>
              <a:cs typeface="Calibri"/>
            </a:endParaRPr>
          </a:p>
          <a:p>
            <a:pPr marL="457200" indent="-457200">
              <a:spcBef>
                <a:spcPts val="800"/>
              </a:spcBef>
              <a:buClr>
                <a:srgbClr val="404040"/>
              </a:buClr>
              <a:buSzPts val="1800"/>
              <a:buFont typeface="Arial"/>
              <a:buChar char="•"/>
            </a:pPr>
            <a:r>
              <a:rPr lang="en-US" sz="2500" b="1">
                <a:solidFill>
                  <a:srgbClr val="404040"/>
                </a:solidFill>
                <a:latin typeface="Calibri"/>
                <a:ea typeface="Calibri"/>
                <a:cs typeface="Calibri"/>
                <a:sym typeface="Calibri"/>
              </a:rPr>
              <a:t>Best to begin practicing this skill at a young age! </a:t>
            </a:r>
            <a:endParaRPr lang="en-US" sz="2500" b="1">
              <a:solidFill>
                <a:srgbClr val="000000"/>
              </a:solidFill>
              <a:latin typeface="Calibri"/>
              <a:ea typeface="Calibri"/>
              <a:cs typeface="Calibri"/>
            </a:endParaRPr>
          </a:p>
          <a:p>
            <a:pPr lvl="1" indent="-457200">
              <a:spcBef>
                <a:spcPts val="800"/>
              </a:spcBef>
              <a:buClr>
                <a:srgbClr val="404040"/>
              </a:buClr>
              <a:buSzPts val="1900"/>
              <a:buFont typeface="Arial"/>
              <a:buChar char="•"/>
            </a:pPr>
            <a:r>
              <a:rPr lang="en-US" sz="2500">
                <a:solidFill>
                  <a:srgbClr val="404040"/>
                </a:solidFill>
                <a:latin typeface="Calibri"/>
                <a:ea typeface="Calibri"/>
                <a:cs typeface="Calibri"/>
                <a:sym typeface="Calibri"/>
              </a:rPr>
              <a:t>Collect items and make imprints on sand, clay, playdough</a:t>
            </a:r>
            <a:endParaRPr lang="en-US" sz="2500">
              <a:solidFill>
                <a:srgbClr val="404040"/>
              </a:solidFill>
              <a:latin typeface="Calibri"/>
              <a:ea typeface="Calibri"/>
              <a:cs typeface="Calibri"/>
            </a:endParaRPr>
          </a:p>
          <a:p>
            <a:pPr lvl="1" indent="-457200">
              <a:spcBef>
                <a:spcPts val="800"/>
              </a:spcBef>
              <a:buClr>
                <a:srgbClr val="404040"/>
              </a:buClr>
              <a:buSzPts val="1900"/>
              <a:buFont typeface="Arial"/>
              <a:buChar char="•"/>
            </a:pPr>
            <a:r>
              <a:rPr lang="en-US" sz="2500">
                <a:solidFill>
                  <a:srgbClr val="404040"/>
                </a:solidFill>
                <a:latin typeface="Calibri"/>
                <a:ea typeface="Calibri"/>
                <a:cs typeface="Calibri"/>
                <a:sym typeface="Calibri"/>
              </a:rPr>
              <a:t>Use objects like a comb, ball, sole of shoe, pine cone, sea shell, fork and spoon</a:t>
            </a:r>
            <a:endParaRPr lang="en-US" sz="2500">
              <a:solidFill>
                <a:srgbClr val="404040"/>
              </a:solidFill>
              <a:latin typeface="Calibri"/>
              <a:ea typeface="Calibri"/>
              <a:cs typeface="Calibri"/>
            </a:endParaRPr>
          </a:p>
          <a:p>
            <a:pPr lvl="1" indent="-457200">
              <a:spcBef>
                <a:spcPts val="800"/>
              </a:spcBef>
              <a:buClr>
                <a:srgbClr val="404040"/>
              </a:buClr>
              <a:buSzPts val="1900"/>
              <a:buFont typeface="Arial"/>
              <a:buChar char="•"/>
            </a:pPr>
            <a:r>
              <a:rPr lang="en-US" sz="2500">
                <a:solidFill>
                  <a:srgbClr val="404040"/>
                </a:solidFill>
                <a:latin typeface="Calibri"/>
                <a:ea typeface="Calibri"/>
                <a:cs typeface="Calibri"/>
                <a:sym typeface="Calibri"/>
              </a:rPr>
              <a:t>Explore the 3d object and compare/contrast to the 2D impression</a:t>
            </a:r>
            <a:endParaRPr lang="en-US" sz="2500">
              <a:solidFill>
                <a:srgbClr val="404040"/>
              </a:solidFill>
              <a:latin typeface="Calibri"/>
              <a:ea typeface="Calibri"/>
              <a:cs typeface="Calibri"/>
            </a:endParaRPr>
          </a:p>
          <a:p>
            <a:pPr lvl="1" indent="-457200">
              <a:spcBef>
                <a:spcPts val="800"/>
              </a:spcBef>
              <a:buClr>
                <a:srgbClr val="404040"/>
              </a:buClr>
              <a:buSzPts val="1900"/>
              <a:buFont typeface="Arial"/>
              <a:buChar char="•"/>
            </a:pPr>
            <a:r>
              <a:rPr lang="en-US" sz="2500">
                <a:solidFill>
                  <a:srgbClr val="404040"/>
                </a:solidFill>
                <a:latin typeface="Calibri"/>
                <a:ea typeface="Calibri"/>
                <a:cs typeface="Calibri"/>
                <a:sym typeface="Calibri"/>
              </a:rPr>
              <a:t>What features stand out from the 2D imprint?</a:t>
            </a:r>
            <a:endParaRPr lang="en-US" sz="2500">
              <a:solidFill>
                <a:srgbClr val="000000"/>
              </a:solidFill>
              <a:latin typeface="Calibri"/>
              <a:ea typeface="Calibri"/>
              <a:cs typeface="Calibri"/>
            </a:endParaRPr>
          </a:p>
          <a:p>
            <a:pPr marL="457200" indent="-457200">
              <a:spcBef>
                <a:spcPts val="800"/>
              </a:spcBef>
              <a:buClr>
                <a:srgbClr val="404040"/>
              </a:buClr>
              <a:buSzPts val="1800"/>
              <a:buFont typeface="Arial"/>
              <a:buChar char="•"/>
            </a:pPr>
            <a:r>
              <a:rPr lang="en-US" sz="2500">
                <a:solidFill>
                  <a:srgbClr val="404040"/>
                </a:solidFill>
                <a:latin typeface="Calibri"/>
                <a:ea typeface="Calibri"/>
                <a:cs typeface="Calibri"/>
                <a:sym typeface="Calibri"/>
              </a:rPr>
              <a:t>Compare real items to outlines of items. </a:t>
            </a:r>
            <a:endParaRPr lang="en-US" sz="2500">
              <a:solidFill>
                <a:srgbClr val="404040"/>
              </a:solidFill>
              <a:latin typeface="Calibri"/>
              <a:ea typeface="Calibri"/>
              <a:cs typeface="Calibri"/>
            </a:endParaRPr>
          </a:p>
          <a:p>
            <a:pPr lvl="1" indent="-457200">
              <a:spcBef>
                <a:spcPts val="800"/>
              </a:spcBef>
              <a:buClr>
                <a:srgbClr val="404040"/>
              </a:buClr>
              <a:buSzPts val="1900"/>
              <a:buFont typeface="Arial"/>
              <a:buChar char="•"/>
            </a:pPr>
            <a:r>
              <a:rPr lang="en-US" sz="2500">
                <a:solidFill>
                  <a:srgbClr val="404040"/>
                </a:solidFill>
                <a:latin typeface="Calibri"/>
                <a:ea typeface="Calibri"/>
                <a:cs typeface="Calibri"/>
                <a:sym typeface="Calibri"/>
              </a:rPr>
              <a:t>Example: fruit puzzle pieces or 2D shapes with real fruit</a:t>
            </a:r>
            <a:endParaRPr lang="en-US" sz="2500">
              <a:solidFill>
                <a:srgbClr val="404040"/>
              </a:solidFill>
              <a:latin typeface="Calibri"/>
              <a:ea typeface="Calibri"/>
              <a:cs typeface="Calibri"/>
            </a:endParaRPr>
          </a:p>
          <a:p>
            <a:pPr lvl="1" indent="-457200">
              <a:spcBef>
                <a:spcPts val="800"/>
              </a:spcBef>
              <a:buClr>
                <a:srgbClr val="404040"/>
              </a:buClr>
              <a:buSzPts val="1900"/>
              <a:buFont typeface="Arial"/>
              <a:buChar char="•"/>
            </a:pPr>
            <a:r>
              <a:rPr lang="en-US" sz="2500" u="sng">
                <a:solidFill>
                  <a:srgbClr val="2200CC"/>
                </a:solidFill>
                <a:latin typeface="Calibri"/>
                <a:ea typeface="Calibri"/>
                <a:cs typeface="Calibri"/>
                <a:sym typeface="Calibri"/>
                <a:hlinkClick r:id="rId3"/>
              </a:rPr>
              <a:t>The Lines Song</a:t>
            </a:r>
            <a:endParaRPr lang="en-US" sz="2500">
              <a:latin typeface="Calibri"/>
              <a:ea typeface="Calibri"/>
              <a:cs typeface="Calibri"/>
            </a:endParaRPr>
          </a:p>
        </p:txBody>
      </p:sp>
      <p:sp>
        <p:nvSpPr>
          <p:cNvPr id="380" name="Google Shape;380;p57"/>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From 3D to 2D (2 of 3)</a:t>
            </a:r>
            <a:endParaRPr lang="en-US" sz="4800">
              <a:latin typeface="Calibri"/>
              <a:ea typeface="Calibri"/>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9" name="Google Shape;389;p58" descr="APH's Setting the Stage"/>
          <p:cNvPicPr preferRelativeResize="0"/>
          <p:nvPr/>
        </p:nvPicPr>
        <p:blipFill>
          <a:blip r:embed="rId3">
            <a:alphaModFix/>
          </a:blip>
          <a:stretch>
            <a:fillRect/>
          </a:stretch>
        </p:blipFill>
        <p:spPr>
          <a:xfrm>
            <a:off x="6911930" y="1786720"/>
            <a:ext cx="4915767" cy="3271233"/>
          </a:xfrm>
          <a:prstGeom prst="rect">
            <a:avLst/>
          </a:prstGeom>
          <a:noFill/>
          <a:ln w="57150" cap="flat" cmpd="sng">
            <a:solidFill>
              <a:schemeClr val="tx1"/>
            </a:solidFill>
            <a:prstDash val="solid"/>
            <a:round/>
            <a:headEnd type="none" w="sm" len="sm"/>
            <a:tailEnd type="none" w="sm" len="sm"/>
          </a:ln>
        </p:spPr>
      </p:pic>
      <p:sp>
        <p:nvSpPr>
          <p:cNvPr id="388" name="Google Shape;388;p58"/>
          <p:cNvSpPr txBox="1">
            <a:spLocks noGrp="1"/>
          </p:cNvSpPr>
          <p:nvPr>
            <p:ph idx="1"/>
          </p:nvPr>
        </p:nvSpPr>
        <p:spPr>
          <a:xfrm>
            <a:off x="838200" y="1568295"/>
            <a:ext cx="5581973" cy="3970356"/>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Clr>
                <a:srgbClr val="404040"/>
              </a:buClr>
              <a:buSzPts val="1700"/>
              <a:buFont typeface="Arial"/>
              <a:buChar char="•"/>
            </a:pPr>
            <a:r>
              <a:rPr lang="en-US" sz="2500">
                <a:solidFill>
                  <a:srgbClr val="404040"/>
                </a:solidFill>
                <a:latin typeface="Calibri"/>
                <a:ea typeface="Calibri"/>
                <a:cs typeface="Calibri"/>
                <a:sym typeface="Calibri"/>
              </a:rPr>
              <a:t>Draw the outline around all kinds of shapes – bottle, cutlery, branch with a leaf, apple, pencil, parts of the body (hand/foot)</a:t>
            </a:r>
            <a:endParaRPr lang="en-US" sz="2500">
              <a:solidFill>
                <a:srgbClr val="404040"/>
              </a:solidFill>
              <a:latin typeface="Calibri"/>
              <a:ea typeface="Calibri"/>
              <a:cs typeface="Calibri"/>
            </a:endParaRPr>
          </a:p>
          <a:p>
            <a:pPr lvl="1" indent="-457200">
              <a:spcBef>
                <a:spcPts val="800"/>
              </a:spcBef>
              <a:buClr>
                <a:srgbClr val="404040"/>
              </a:buClr>
              <a:buSzPts val="1800"/>
              <a:buFont typeface="Arial"/>
              <a:buChar char="•"/>
            </a:pPr>
            <a:r>
              <a:rPr lang="en-US" sz="2500">
                <a:solidFill>
                  <a:srgbClr val="404040"/>
                </a:solidFill>
                <a:latin typeface="Calibri"/>
                <a:ea typeface="Calibri"/>
                <a:cs typeface="Calibri"/>
                <a:sym typeface="Calibri"/>
              </a:rPr>
              <a:t>Geometric shapes: Check the kitchen!</a:t>
            </a:r>
            <a:endParaRPr lang="en-US" sz="2500">
              <a:solidFill>
                <a:srgbClr val="404040"/>
              </a:solidFill>
              <a:latin typeface="Calibri"/>
              <a:ea typeface="Calibri"/>
              <a:cs typeface="Calibri"/>
            </a:endParaRPr>
          </a:p>
          <a:p>
            <a:pPr lvl="1" indent="-457200">
              <a:spcBef>
                <a:spcPts val="800"/>
              </a:spcBef>
              <a:buClr>
                <a:srgbClr val="404040"/>
              </a:buClr>
              <a:buSzPts val="1800"/>
              <a:buFont typeface="Arial"/>
              <a:buChar char="•"/>
            </a:pPr>
            <a:r>
              <a:rPr lang="en-US" sz="2500" b="1">
                <a:solidFill>
                  <a:srgbClr val="404040"/>
                </a:solidFill>
                <a:latin typeface="Calibri"/>
                <a:ea typeface="Calibri"/>
                <a:cs typeface="Calibri"/>
                <a:sym typeface="Calibri"/>
              </a:rPr>
              <a:t>Examples</a:t>
            </a:r>
            <a:r>
              <a:rPr lang="en-US" sz="2500">
                <a:solidFill>
                  <a:srgbClr val="404040"/>
                </a:solidFill>
                <a:latin typeface="Calibri"/>
                <a:ea typeface="Calibri"/>
                <a:cs typeface="Calibri"/>
                <a:sym typeface="Calibri"/>
              </a:rPr>
              <a:t>: Cup for circle, cereal box for rectangle, banana for banana, etc.</a:t>
            </a:r>
            <a:endParaRPr lang="en-US" sz="2500">
              <a:solidFill>
                <a:srgbClr val="404040"/>
              </a:solidFill>
              <a:latin typeface="Calibri"/>
              <a:ea typeface="Calibri"/>
              <a:cs typeface="Calibri"/>
            </a:endParaRPr>
          </a:p>
          <a:p>
            <a:pPr lvl="1" indent="-457200">
              <a:spcBef>
                <a:spcPts val="800"/>
              </a:spcBef>
              <a:buClr>
                <a:srgbClr val="404040"/>
              </a:buClr>
              <a:buSzPts val="1800"/>
              <a:buFont typeface="Arial"/>
              <a:buChar char="•"/>
            </a:pPr>
            <a:r>
              <a:rPr lang="en-US" sz="2500">
                <a:solidFill>
                  <a:srgbClr val="404040"/>
                </a:solidFill>
                <a:latin typeface="Calibri"/>
                <a:ea typeface="Calibri"/>
                <a:cs typeface="Calibri"/>
                <a:sym typeface="Calibri"/>
              </a:rPr>
              <a:t>There's really no limit! </a:t>
            </a:r>
            <a:endParaRPr lang="en-US" sz="2500">
              <a:solidFill>
                <a:srgbClr val="000000"/>
              </a:solidFill>
              <a:latin typeface="Calibri"/>
              <a:ea typeface="Calibri"/>
              <a:cs typeface="Calibri"/>
            </a:endParaRPr>
          </a:p>
          <a:p>
            <a:pPr marL="457200" indent="-457200">
              <a:spcBef>
                <a:spcPts val="800"/>
              </a:spcBef>
              <a:buClr>
                <a:srgbClr val="404040"/>
              </a:buClr>
              <a:buSzPts val="1700"/>
              <a:buFont typeface="Arial"/>
              <a:buChar char="•"/>
            </a:pPr>
            <a:r>
              <a:rPr lang="en-US" sz="2500">
                <a:solidFill>
                  <a:srgbClr val="404040"/>
                </a:solidFill>
                <a:latin typeface="Calibri"/>
                <a:ea typeface="Calibri"/>
                <a:cs typeface="Calibri"/>
                <a:sym typeface="Calibri"/>
              </a:rPr>
              <a:t>Match the 3d object to the 2d outline or impression</a:t>
            </a:r>
            <a:endParaRPr lang="en-US" sz="2500">
              <a:solidFill>
                <a:srgbClr val="000000"/>
              </a:solidFill>
              <a:latin typeface="Arial"/>
              <a:ea typeface="Arial"/>
              <a:cs typeface="Arial"/>
            </a:endParaRPr>
          </a:p>
        </p:txBody>
      </p:sp>
      <p:sp>
        <p:nvSpPr>
          <p:cNvPr id="387" name="Google Shape;387;p5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From 3D to 2D (3 of 3)</a:t>
            </a:r>
            <a:endParaRPr lang="en-US" sz="4800">
              <a:latin typeface="Calibri"/>
              <a:ea typeface="Calibri"/>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65">
          <a:extLst>
            <a:ext uri="{FF2B5EF4-FFF2-40B4-BE49-F238E27FC236}">
              <a16:creationId xmlns:a16="http://schemas.microsoft.com/office/drawing/2014/main" id="{EF2F58D3-3EA0-8128-DB77-AA4965FC4186}"/>
            </a:ext>
          </a:extLst>
        </p:cNvPr>
        <p:cNvGrpSpPr/>
        <p:nvPr/>
      </p:nvGrpSpPr>
      <p:grpSpPr>
        <a:xfrm>
          <a:off x="0" y="0"/>
          <a:ext cx="0" cy="0"/>
          <a:chOff x="0" y="0"/>
          <a:chExt cx="0" cy="0"/>
        </a:xfrm>
      </p:grpSpPr>
      <p:pic>
        <p:nvPicPr>
          <p:cNvPr id="368" name="Google Shape;368;p52" descr="Discussion">
            <a:extLst>
              <a:ext uri="{FF2B5EF4-FFF2-40B4-BE49-F238E27FC236}">
                <a16:creationId xmlns:a16="http://schemas.microsoft.com/office/drawing/2014/main" id="{AE0C2452-09DB-B673-B97B-8AA181E697EC}"/>
              </a:ext>
            </a:extLst>
          </p:cNvPr>
          <p:cNvPicPr preferRelativeResize="0"/>
          <p:nvPr/>
        </p:nvPicPr>
        <p:blipFill>
          <a:blip r:embed="rId3">
            <a:alphaModFix/>
          </a:blip>
          <a:stretch>
            <a:fillRect/>
          </a:stretch>
        </p:blipFill>
        <p:spPr>
          <a:xfrm>
            <a:off x="7549968" y="1509108"/>
            <a:ext cx="3803833" cy="4368267"/>
          </a:xfrm>
          <a:prstGeom prst="rect">
            <a:avLst/>
          </a:prstGeom>
          <a:noFill/>
          <a:ln>
            <a:noFill/>
          </a:ln>
        </p:spPr>
      </p:pic>
      <p:sp>
        <p:nvSpPr>
          <p:cNvPr id="367" name="Google Shape;367;p52">
            <a:extLst>
              <a:ext uri="{FF2B5EF4-FFF2-40B4-BE49-F238E27FC236}">
                <a16:creationId xmlns:a16="http://schemas.microsoft.com/office/drawing/2014/main" id="{BC8B882C-A380-4259-94E4-9BA26A245DBE}"/>
              </a:ext>
            </a:extLst>
          </p:cNvPr>
          <p:cNvSpPr txBox="1">
            <a:spLocks noGrp="1"/>
          </p:cNvSpPr>
          <p:nvPr>
            <p:ph idx="1"/>
          </p:nvPr>
        </p:nvSpPr>
        <p:spPr>
          <a:xfrm>
            <a:off x="838200" y="1904091"/>
            <a:ext cx="6279397" cy="3957441"/>
          </a:xfrm>
          <a:prstGeom prst="rect">
            <a:avLst/>
          </a:prstGeom>
        </p:spPr>
        <p:txBody>
          <a:bodyPr spcFirstLastPara="1" vert="horz" wrap="square" lIns="91433" tIns="45700" rIns="91433" bIns="45700" rtlCol="0" anchor="t" anchorCtr="0">
            <a:normAutofit fontScale="92500" lnSpcReduction="10000"/>
          </a:bodyPr>
          <a:lstStyle/>
          <a:p>
            <a:pPr>
              <a:spcAft>
                <a:spcPts val="1600"/>
              </a:spcAft>
            </a:pPr>
            <a:r>
              <a:rPr lang="en" sz="4250">
                <a:latin typeface="Calibri"/>
                <a:ea typeface="Calibri"/>
                <a:cs typeface="Calibri"/>
                <a:sym typeface="Calibri"/>
              </a:rPr>
              <a:t>How is 2-dimensional learning different from 3-dimensional learning?</a:t>
            </a:r>
          </a:p>
          <a:p>
            <a:pPr>
              <a:spcAft>
                <a:spcPts val="1600"/>
              </a:spcAft>
            </a:pPr>
            <a:r>
              <a:rPr lang="en" sz="4250" b="1">
                <a:latin typeface="Calibri"/>
                <a:ea typeface="Calibri"/>
                <a:cs typeface="Calibri"/>
              </a:rPr>
              <a:t>Extra credit</a:t>
            </a:r>
            <a:r>
              <a:rPr lang="en" sz="4250">
                <a:latin typeface="Calibri"/>
                <a:ea typeface="Calibri"/>
                <a:cs typeface="Calibri"/>
              </a:rPr>
              <a:t>: What are advantages and disadvantages to both?</a:t>
            </a:r>
          </a:p>
        </p:txBody>
      </p:sp>
      <p:sp>
        <p:nvSpPr>
          <p:cNvPr id="366" name="Google Shape;366;p52">
            <a:extLst>
              <a:ext uri="{FF2B5EF4-FFF2-40B4-BE49-F238E27FC236}">
                <a16:creationId xmlns:a16="http://schemas.microsoft.com/office/drawing/2014/main" id="{4F45BA9A-9B6A-2DDB-21FB-94904DDECDB6}"/>
              </a:ext>
            </a:extLst>
          </p:cNvPr>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r>
              <a:rPr lang="en" sz="4800" dirty="0">
                <a:latin typeface="Calibri"/>
                <a:ea typeface="Calibri"/>
                <a:cs typeface="Calibri"/>
                <a:sym typeface="Calibri"/>
              </a:rPr>
              <a:t>Let’s Talk …cont. 5</a:t>
            </a:r>
            <a:endParaRPr lang="en-US" sz="4800" dirty="0">
              <a:latin typeface="Calibri"/>
              <a:ea typeface="Calibri"/>
              <a:cs typeface="Calibri"/>
            </a:endParaRPr>
          </a:p>
        </p:txBody>
      </p:sp>
    </p:spTree>
    <p:extLst>
      <p:ext uri="{BB962C8B-B14F-4D97-AF65-F5344CB8AC3E}">
        <p14:creationId xmlns:p14="http://schemas.microsoft.com/office/powerpoint/2010/main" val="684415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7" name="Google Shape;307;p44" descr="A child closes his eyes and smiles as he hugs a tree trunk"/>
          <p:cNvPicPr preferRelativeResize="0"/>
          <p:nvPr/>
        </p:nvPicPr>
        <p:blipFill rotWithShape="1">
          <a:blip r:embed="rId3">
            <a:alphaModFix/>
          </a:blip>
          <a:srcRect/>
          <a:stretch/>
        </p:blipFill>
        <p:spPr>
          <a:xfrm>
            <a:off x="7602799" y="2071736"/>
            <a:ext cx="4245903" cy="2830549"/>
          </a:xfrm>
          <a:prstGeom prst="rect">
            <a:avLst/>
          </a:prstGeom>
          <a:solidFill>
            <a:srgbClr val="ECECEC"/>
          </a:solidFill>
          <a:ln w="57150" cap="sq" cmpd="sng">
            <a:solidFill>
              <a:schemeClr val="tx1"/>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06" name="Google Shape;306;p44"/>
          <p:cNvSpPr txBox="1">
            <a:spLocks noGrp="1"/>
          </p:cNvSpPr>
          <p:nvPr>
            <p:ph idx="1"/>
          </p:nvPr>
        </p:nvSpPr>
        <p:spPr>
          <a:xfrm>
            <a:off x="838200" y="1917006"/>
            <a:ext cx="6557682" cy="4066935"/>
          </a:xfrm>
          <a:prstGeom prst="rect">
            <a:avLst/>
          </a:prstGeom>
          <a:noFill/>
          <a:ln>
            <a:noFill/>
          </a:ln>
        </p:spPr>
        <p:txBody>
          <a:bodyPr spcFirstLastPara="1" vert="horz" wrap="square" lIns="91433" tIns="45700" rIns="91433" bIns="45700" rtlCol="0" anchor="t" anchorCtr="0">
            <a:noAutofit/>
          </a:bodyPr>
          <a:lstStyle/>
          <a:p>
            <a:pPr marL="456565" indent="-457200">
              <a:spcBef>
                <a:spcPts val="800"/>
              </a:spcBef>
              <a:buSzPct val="100000"/>
              <a:buChar char="•"/>
            </a:pPr>
            <a:r>
              <a:rPr lang="en" sz="2400" dirty="0">
                <a:latin typeface="Calibri"/>
                <a:ea typeface="Calibri"/>
                <a:cs typeface="Calibri"/>
                <a:sym typeface="Calibri"/>
              </a:rPr>
              <a:t>Lived experiences with real objects</a:t>
            </a:r>
            <a:endParaRPr lang="en-US" sz="2400" dirty="0">
              <a:latin typeface="Calibri"/>
              <a:ea typeface="Calibri"/>
              <a:cs typeface="Calibri"/>
            </a:endParaRPr>
          </a:p>
          <a:p>
            <a:pPr marL="456565" indent="-457200">
              <a:spcBef>
                <a:spcPts val="800"/>
              </a:spcBef>
              <a:buSzPct val="100000"/>
              <a:buChar char="•"/>
            </a:pPr>
            <a:r>
              <a:rPr lang="en" sz="2400" dirty="0">
                <a:latin typeface="Calibri"/>
                <a:ea typeface="Calibri"/>
                <a:cs typeface="Calibri"/>
                <a:sym typeface="Calibri"/>
              </a:rPr>
              <a:t>Real objects as symbols</a:t>
            </a:r>
            <a:endParaRPr sz="2400" dirty="0">
              <a:latin typeface="Calibri"/>
              <a:ea typeface="Calibri"/>
              <a:cs typeface="Calibri"/>
            </a:endParaRPr>
          </a:p>
          <a:p>
            <a:pPr marL="456565" indent="-457200">
              <a:spcBef>
                <a:spcPts val="800"/>
              </a:spcBef>
              <a:buSzPct val="100000"/>
              <a:buFont typeface="Calibri"/>
              <a:buChar char="•"/>
            </a:pPr>
            <a:r>
              <a:rPr lang="en" sz="2400" dirty="0">
                <a:latin typeface="Calibri"/>
                <a:ea typeface="Calibri"/>
                <a:cs typeface="Calibri"/>
                <a:sym typeface="Calibri"/>
              </a:rPr>
              <a:t>Manipulatives</a:t>
            </a:r>
            <a:endParaRPr sz="2400" dirty="0">
              <a:latin typeface="Calibri"/>
              <a:ea typeface="Calibri"/>
              <a:cs typeface="Calibri"/>
            </a:endParaRPr>
          </a:p>
          <a:p>
            <a:pPr marL="456565" indent="-457200">
              <a:spcBef>
                <a:spcPts val="800"/>
              </a:spcBef>
              <a:buSzPct val="100000"/>
              <a:buFont typeface="Calibri"/>
              <a:buChar char="•"/>
            </a:pPr>
            <a:r>
              <a:rPr lang="en" sz="2400" dirty="0">
                <a:latin typeface="Calibri"/>
                <a:ea typeface="Calibri"/>
                <a:cs typeface="Calibri"/>
                <a:sym typeface="Calibri"/>
              </a:rPr>
              <a:t>Collage graphics, without and then with labels</a:t>
            </a:r>
            <a:endParaRPr sz="2400" dirty="0">
              <a:latin typeface="Calibri"/>
              <a:ea typeface="Calibri"/>
              <a:cs typeface="Calibri"/>
            </a:endParaRPr>
          </a:p>
          <a:p>
            <a:pPr marL="456565" indent="-457200">
              <a:spcBef>
                <a:spcPts val="800"/>
              </a:spcBef>
              <a:buSzPct val="100000"/>
              <a:buFont typeface="Calibri"/>
              <a:buChar char="•"/>
            </a:pPr>
            <a:r>
              <a:rPr lang="en" sz="2400" dirty="0">
                <a:latin typeface="Calibri"/>
                <a:ea typeface="Calibri"/>
                <a:cs typeface="Calibri"/>
                <a:sym typeface="Calibri"/>
              </a:rPr>
              <a:t>Raised-line drawings created using tools or classroom/household materials, with or without labels</a:t>
            </a:r>
            <a:endParaRPr sz="2400" dirty="0">
              <a:latin typeface="Calibri"/>
              <a:ea typeface="Calibri"/>
              <a:cs typeface="Calibri"/>
            </a:endParaRPr>
          </a:p>
          <a:p>
            <a:pPr marL="456565" indent="-457200">
              <a:spcBef>
                <a:spcPts val="800"/>
              </a:spcBef>
              <a:buSzPct val="100000"/>
              <a:buFont typeface="Calibri"/>
              <a:buChar char="•"/>
            </a:pPr>
            <a:r>
              <a:rPr lang="en" sz="2400" dirty="0">
                <a:latin typeface="Calibri"/>
                <a:ea typeface="Calibri"/>
                <a:cs typeface="Calibri"/>
                <a:sym typeface="Calibri"/>
              </a:rPr>
              <a:t>Embossed graphics</a:t>
            </a:r>
            <a:endParaRPr sz="2400" dirty="0">
              <a:latin typeface="Calibri"/>
              <a:ea typeface="Calibri"/>
              <a:cs typeface="Calibri"/>
            </a:endParaRPr>
          </a:p>
          <a:p>
            <a:pPr marL="456565" indent="-457200">
              <a:spcBef>
                <a:spcPts val="800"/>
              </a:spcBef>
              <a:buSzPct val="100000"/>
              <a:buFont typeface="Calibri"/>
              <a:buChar char="•"/>
            </a:pPr>
            <a:r>
              <a:rPr lang="en" sz="2400" dirty="0">
                <a:latin typeface="Calibri"/>
                <a:ea typeface="Calibri"/>
                <a:cs typeface="Calibri"/>
                <a:sym typeface="Calibri"/>
              </a:rPr>
              <a:t>Dynamic tactile display graphics (i.e., Monarch)</a:t>
            </a:r>
            <a:endParaRPr sz="2400" dirty="0">
              <a:latin typeface="Calibri"/>
              <a:ea typeface="Calibri"/>
              <a:cs typeface="Calibri"/>
            </a:endParaRPr>
          </a:p>
        </p:txBody>
      </p:sp>
      <p:sp>
        <p:nvSpPr>
          <p:cNvPr id="305" name="Google Shape;305;p44"/>
          <p:cNvSpPr txBox="1">
            <a:spLocks noGrp="1"/>
          </p:cNvSpPr>
          <p:nvPr>
            <p:ph type="title"/>
          </p:nvPr>
        </p:nvSpPr>
        <p:spPr>
          <a:xfrm>
            <a:off x="838200" y="481362"/>
            <a:ext cx="10515600" cy="1044179"/>
          </a:xfrm>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Progression of Graphics Production Methods for Student Learning</a:t>
            </a:r>
            <a:endParaRPr sz="4800">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5" name="Google Shape;315;p45"/>
          <p:cNvSpPr txBox="1">
            <a:spLocks noGrp="1"/>
          </p:cNvSpPr>
          <p:nvPr>
            <p:ph type="body" idx="4294967295"/>
          </p:nvPr>
        </p:nvSpPr>
        <p:spPr>
          <a:xfrm>
            <a:off x="6443179" y="1554809"/>
            <a:ext cx="5593838" cy="4255576"/>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200"/>
              <a:buFont typeface="Calibri"/>
              <a:buChar char="•"/>
            </a:pPr>
            <a:r>
              <a:rPr lang="en" sz="2800">
                <a:latin typeface="Calibri"/>
                <a:ea typeface="Calibri"/>
                <a:cs typeface="Calibri"/>
                <a:sym typeface="Calibri"/>
              </a:rPr>
              <a:t>Use both hands and multiple fingers on each hand</a:t>
            </a:r>
            <a:endParaRPr lang="en-US" sz="2800">
              <a:latin typeface="Calibri"/>
              <a:ea typeface="Calibri"/>
              <a:cs typeface="Calibri"/>
            </a:endParaRPr>
          </a:p>
          <a:p>
            <a:pPr marL="457200" indent="-457200">
              <a:spcBef>
                <a:spcPts val="800"/>
              </a:spcBef>
              <a:buSzPts val="2200"/>
              <a:buFont typeface="Calibri"/>
              <a:buChar char="•"/>
            </a:pPr>
            <a:r>
              <a:rPr lang="en" sz="2800">
                <a:latin typeface="Calibri"/>
                <a:ea typeface="Calibri"/>
                <a:cs typeface="Calibri"/>
                <a:sym typeface="Calibri"/>
              </a:rPr>
              <a:t>One hand can be used temporarily to examine an image while the other hand reads and returns to related text information</a:t>
            </a:r>
            <a:endParaRPr sz="2800">
              <a:latin typeface="Calibri"/>
              <a:ea typeface="Calibri"/>
              <a:cs typeface="Calibri"/>
            </a:endParaRPr>
          </a:p>
          <a:p>
            <a:pPr marL="457200" indent="-457200">
              <a:spcBef>
                <a:spcPts val="800"/>
              </a:spcBef>
              <a:buSzPts val="2200"/>
              <a:buFont typeface="Calibri"/>
              <a:buChar char="•"/>
            </a:pPr>
            <a:r>
              <a:rPr lang="en" sz="2800">
                <a:latin typeface="Calibri"/>
                <a:ea typeface="Calibri"/>
                <a:cs typeface="Calibri"/>
                <a:sym typeface="Calibri"/>
              </a:rPr>
              <a:t>Use a variety of exploratory procedures, movements, search techniques, and strategies </a:t>
            </a:r>
            <a:endParaRPr sz="2800">
              <a:latin typeface="Calibri"/>
              <a:ea typeface="Calibri"/>
              <a:cs typeface="Calibri"/>
            </a:endParaRPr>
          </a:p>
        </p:txBody>
      </p:sp>
      <p:pic>
        <p:nvPicPr>
          <p:cNvPr id="314" name="Google Shape;314;p45" descr="A child uses two hands and multiple fingers on each hand to explore a tactile graphic of a butterfly on the multi-line refreshable APH Monarch braille and graphics display."/>
          <p:cNvPicPr preferRelativeResize="0">
            <a:picLocks noGrp="1"/>
          </p:cNvPicPr>
          <p:nvPr>
            <p:ph idx="1"/>
          </p:nvPr>
        </p:nvPicPr>
        <p:blipFill rotWithShape="1">
          <a:blip r:embed="rId3">
            <a:alphaModFix/>
          </a:blip>
          <a:stretch/>
        </p:blipFill>
        <p:spPr>
          <a:xfrm>
            <a:off x="834990" y="1709872"/>
            <a:ext cx="5278425" cy="3596442"/>
          </a:xfrm>
          <a:prstGeom prst="rect">
            <a:avLst/>
          </a:prstGeom>
          <a:noFill/>
          <a:ln w="57150" cap="flat" cmpd="sng">
            <a:solidFill>
              <a:schemeClr val="dk1"/>
            </a:solidFill>
            <a:prstDash val="solid"/>
            <a:round/>
            <a:headEnd type="none" w="sm" len="sm"/>
            <a:tailEnd type="none" w="sm" len="sm"/>
          </a:ln>
        </p:spPr>
      </p:pic>
      <p:sp>
        <p:nvSpPr>
          <p:cNvPr id="313" name="Google Shape;313;p4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Mechanics</a:t>
            </a:r>
            <a:endParaRPr sz="4800">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46"/>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1800"/>
              <a:buChar char="•"/>
            </a:pPr>
            <a:r>
              <a:rPr lang="en" sz="2933" b="1">
                <a:latin typeface="Calibri"/>
                <a:ea typeface="Calibri"/>
                <a:cs typeface="Calibri"/>
                <a:sym typeface="Calibri"/>
              </a:rPr>
              <a:t>Contour following</a:t>
            </a:r>
            <a:r>
              <a:rPr lang="en" sz="2933">
                <a:latin typeface="Calibri"/>
                <a:ea typeface="Calibri"/>
                <a:cs typeface="Calibri"/>
                <a:sym typeface="Calibri"/>
              </a:rPr>
              <a:t>: Tracing an edge or outer boundary of a shape</a:t>
            </a:r>
            <a:endParaRPr lang="en-US" sz="2933">
              <a:latin typeface="Calibri"/>
              <a:ea typeface="Calibri"/>
              <a:cs typeface="Calibri"/>
            </a:endParaRPr>
          </a:p>
          <a:p>
            <a:pPr marL="457200" indent="-457200">
              <a:spcBef>
                <a:spcPts val="800"/>
              </a:spcBef>
              <a:buSzPts val="1800"/>
              <a:buChar char="•"/>
            </a:pPr>
            <a:r>
              <a:rPr lang="en" sz="2933" b="1">
                <a:latin typeface="Calibri"/>
                <a:ea typeface="Calibri"/>
                <a:cs typeface="Calibri"/>
                <a:sym typeface="Calibri"/>
              </a:rPr>
              <a:t>Enclosure of the global shape</a:t>
            </a:r>
            <a:r>
              <a:rPr lang="en" sz="2933">
                <a:latin typeface="Calibri"/>
                <a:ea typeface="Calibri"/>
                <a:cs typeface="Calibri"/>
                <a:sym typeface="Calibri"/>
              </a:rPr>
              <a:t>: Molding the palm and pads of the fingers to the outer boundaries of the whole shape, enclosing it within the hand</a:t>
            </a:r>
            <a:endParaRPr sz="2933">
              <a:latin typeface="Calibri"/>
              <a:ea typeface="Calibri"/>
              <a:cs typeface="Calibri"/>
            </a:endParaRPr>
          </a:p>
          <a:p>
            <a:pPr marL="457200" indent="-457200">
              <a:spcBef>
                <a:spcPts val="800"/>
              </a:spcBef>
              <a:buSzPts val="1800"/>
              <a:buChar char="•"/>
            </a:pPr>
            <a:r>
              <a:rPr lang="en" sz="2933" b="1">
                <a:latin typeface="Calibri"/>
                <a:ea typeface="Calibri"/>
                <a:cs typeface="Calibri"/>
                <a:sym typeface="Calibri"/>
              </a:rPr>
              <a:t>Enclosure of local shapes</a:t>
            </a:r>
            <a:r>
              <a:rPr lang="en" sz="2933">
                <a:latin typeface="Calibri"/>
                <a:ea typeface="Calibri"/>
                <a:cs typeface="Calibri"/>
                <a:sym typeface="Calibri"/>
              </a:rPr>
              <a:t>: Molding the tips of the fingers to the boundaries of part of a shape or tactile pattern</a:t>
            </a:r>
            <a:endParaRPr sz="2933">
              <a:latin typeface="Calibri"/>
              <a:ea typeface="Calibri"/>
              <a:cs typeface="Calibri"/>
            </a:endParaRPr>
          </a:p>
          <a:p>
            <a:pPr marL="457200" indent="-457200">
              <a:spcBef>
                <a:spcPts val="800"/>
              </a:spcBef>
              <a:buSzPts val="1800"/>
              <a:buChar char="•"/>
            </a:pPr>
            <a:r>
              <a:rPr lang="en" sz="2933" b="1">
                <a:latin typeface="Calibri"/>
                <a:ea typeface="Calibri"/>
                <a:cs typeface="Calibri"/>
                <a:sym typeface="Calibri"/>
              </a:rPr>
              <a:t>Pinch procedure</a:t>
            </a:r>
            <a:r>
              <a:rPr lang="en" sz="2933">
                <a:latin typeface="Calibri"/>
                <a:ea typeface="Calibri"/>
                <a:cs typeface="Calibri"/>
                <a:sym typeface="Calibri"/>
              </a:rPr>
              <a:t>: Holding the edge of a shape or tactile pattern in a pincer grip between the thumb and one or more fingers </a:t>
            </a:r>
            <a:endParaRPr sz="2933">
              <a:latin typeface="Calibri"/>
              <a:ea typeface="Calibri"/>
              <a:cs typeface="Calibri"/>
            </a:endParaRPr>
          </a:p>
        </p:txBody>
      </p:sp>
      <p:sp>
        <p:nvSpPr>
          <p:cNvPr id="321" name="Google Shape;321;p4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Movements and Search Techniques</a:t>
            </a:r>
            <a:endParaRPr sz="4800">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47"/>
          <p:cNvSpPr txBox="1">
            <a:spLocks noGrp="1"/>
          </p:cNvSpPr>
          <p:nvPr>
            <p:ph idx="1"/>
          </p:nvPr>
        </p:nvSpPr>
        <p:spPr>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1900"/>
              <a:buChar char="•"/>
            </a:pPr>
            <a:r>
              <a:rPr lang="en" sz="3067" b="1">
                <a:latin typeface="Calibri"/>
                <a:ea typeface="Calibri"/>
                <a:cs typeface="Calibri"/>
                <a:sym typeface="Calibri"/>
              </a:rPr>
              <a:t>Surface sweeping</a:t>
            </a:r>
            <a:r>
              <a:rPr lang="en" sz="3067">
                <a:latin typeface="Calibri"/>
                <a:ea typeface="Calibri"/>
                <a:cs typeface="Calibri"/>
                <a:sym typeface="Calibri"/>
              </a:rPr>
              <a:t>: Movement of the fingers and/or palm over an image's surface</a:t>
            </a:r>
            <a:endParaRPr lang="en-US" sz="3067">
              <a:latin typeface="Calibri"/>
              <a:ea typeface="Calibri"/>
              <a:cs typeface="Calibri"/>
            </a:endParaRPr>
          </a:p>
          <a:p>
            <a:pPr marL="457200" indent="-457200">
              <a:spcBef>
                <a:spcPts val="800"/>
              </a:spcBef>
              <a:buSzPts val="1900"/>
              <a:buChar char="•"/>
            </a:pPr>
            <a:r>
              <a:rPr lang="en" sz="3067" b="1">
                <a:latin typeface="Calibri"/>
                <a:ea typeface="Calibri"/>
                <a:cs typeface="Calibri"/>
                <a:sym typeface="Calibri"/>
              </a:rPr>
              <a:t>Static contact</a:t>
            </a:r>
            <a:r>
              <a:rPr lang="en" sz="3067">
                <a:latin typeface="Calibri"/>
                <a:ea typeface="Calibri"/>
                <a:cs typeface="Calibri"/>
                <a:sym typeface="Calibri"/>
              </a:rPr>
              <a:t>: Stationary contact with an image's surface (i.e., resting a finger, group of fingers, palm, or the whole hand on a shape or tactile pattern without movement)</a:t>
            </a:r>
            <a:endParaRPr sz="3067">
              <a:latin typeface="Calibri"/>
              <a:ea typeface="Calibri"/>
              <a:cs typeface="Calibri"/>
            </a:endParaRPr>
          </a:p>
          <a:p>
            <a:pPr marL="457200" indent="-457200">
              <a:spcBef>
                <a:spcPts val="800"/>
              </a:spcBef>
              <a:buSzPts val="1900"/>
              <a:buChar char="•"/>
            </a:pPr>
            <a:r>
              <a:rPr lang="en" sz="3067" b="1">
                <a:latin typeface="Calibri"/>
                <a:ea typeface="Calibri"/>
                <a:cs typeface="Calibri"/>
                <a:sym typeface="Calibri"/>
              </a:rPr>
              <a:t>Symmetrical movements</a:t>
            </a:r>
            <a:r>
              <a:rPr lang="en" sz="3067">
                <a:latin typeface="Calibri"/>
                <a:ea typeface="Calibri"/>
                <a:cs typeface="Calibri"/>
                <a:sym typeface="Calibri"/>
              </a:rPr>
              <a:t>: Symmetrical finger displacements (movements) around a tactile pattern or shape using both hands </a:t>
            </a:r>
            <a:endParaRPr sz="3067">
              <a:latin typeface="Calibri"/>
              <a:ea typeface="Calibri"/>
              <a:cs typeface="Calibri"/>
            </a:endParaRPr>
          </a:p>
        </p:txBody>
      </p:sp>
      <p:sp>
        <p:nvSpPr>
          <p:cNvPr id="328" name="Google Shape;328;p47"/>
          <p:cNvSpPr txBox="1">
            <a:spLocks noGrp="1"/>
          </p:cNvSpPr>
          <p:nvPr>
            <p:ph type="title"/>
          </p:nvPr>
        </p:nvSpPr>
        <p:spPr>
          <a:xfrm>
            <a:off x="838200" y="365125"/>
            <a:ext cx="10993464" cy="1044179"/>
          </a:xfrm>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Movements and Search Techniques (cont.)</a:t>
            </a:r>
            <a:endParaRPr sz="48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7" name="Google Shape;337;p48" descr="A butterfly with a white background from the APH TGIL&#10;&#10;"/>
          <p:cNvPicPr preferRelativeResize="0">
            <a:picLocks noGrp="1"/>
          </p:cNvPicPr>
          <p:nvPr>
            <p:ph type="body" idx="4294967295"/>
          </p:nvPr>
        </p:nvPicPr>
        <p:blipFill rotWithShape="1">
          <a:blip r:embed="rId3">
            <a:alphaModFix/>
          </a:blip>
          <a:srcRect/>
          <a:stretch/>
        </p:blipFill>
        <p:spPr>
          <a:xfrm>
            <a:off x="7007709" y="1739416"/>
            <a:ext cx="4641850" cy="3814763"/>
          </a:xfrm>
          <a:prstGeom prst="rect">
            <a:avLst/>
          </a:prstGeom>
          <a:noFill/>
          <a:ln w="57150" cap="flat" cmpd="sng">
            <a:solidFill>
              <a:schemeClr val="dk1"/>
            </a:solidFill>
            <a:prstDash val="solid"/>
            <a:round/>
            <a:headEnd type="none" w="sm" len="sm"/>
            <a:tailEnd type="none" w="sm" len="sm"/>
          </a:ln>
        </p:spPr>
      </p:pic>
      <p:sp>
        <p:nvSpPr>
          <p:cNvPr id="336" name="Google Shape;336;p48"/>
          <p:cNvSpPr txBox="1">
            <a:spLocks noGrp="1"/>
          </p:cNvSpPr>
          <p:nvPr>
            <p:ph idx="1"/>
          </p:nvPr>
        </p:nvSpPr>
        <p:spPr>
          <a:xfrm>
            <a:off x="838200" y="1710361"/>
            <a:ext cx="5827364" cy="3828290"/>
          </a:xfrm>
          <a:prstGeom prst="rect">
            <a:avLst/>
          </a:prstGeom>
          <a:noFill/>
          <a:ln>
            <a:noFill/>
          </a:ln>
        </p:spPr>
        <p:txBody>
          <a:bodyPr spcFirstLastPara="1" vert="horz" wrap="square" lIns="91433" tIns="45700" rIns="91433" bIns="45700" rtlCol="0" anchor="t" anchorCtr="0">
            <a:normAutofit/>
          </a:bodyPr>
          <a:lstStyle/>
          <a:p>
            <a:pPr marL="0" indent="0">
              <a:spcBef>
                <a:spcPts val="800"/>
              </a:spcBef>
              <a:buSzPts val="2400"/>
              <a:buNone/>
            </a:pPr>
            <a:r>
              <a:rPr lang="en" sz="3200" b="1">
                <a:latin typeface="Calibri"/>
                <a:ea typeface="Calibri"/>
                <a:cs typeface="Calibri"/>
                <a:sym typeface="Calibri"/>
              </a:rPr>
              <a:t>Grid</a:t>
            </a:r>
            <a:endParaRPr sz="3200">
              <a:latin typeface="Calibri"/>
              <a:ea typeface="Calibri"/>
              <a:cs typeface="Calibri"/>
              <a:sym typeface="Calibri"/>
            </a:endParaRPr>
          </a:p>
          <a:p>
            <a:pPr marL="457200" indent="-457200">
              <a:spcBef>
                <a:spcPts val="800"/>
              </a:spcBef>
              <a:buSzPts val="2400"/>
              <a:buFont typeface="Arial"/>
              <a:buChar char="•"/>
            </a:pPr>
            <a:r>
              <a:rPr lang="en" sz="3200">
                <a:latin typeface="Calibri"/>
                <a:ea typeface="Calibri"/>
                <a:cs typeface="Calibri"/>
                <a:sym typeface="Calibri"/>
              </a:rPr>
              <a:t>Systematic horizontal and vertical movements to locate all elements in the graphic </a:t>
            </a:r>
            <a:endParaRPr sz="3200">
              <a:latin typeface="Calibri"/>
              <a:ea typeface="Calibri"/>
              <a:cs typeface="Calibri"/>
            </a:endParaRPr>
          </a:p>
          <a:p>
            <a:pPr marL="457200" indent="-457200">
              <a:spcBef>
                <a:spcPts val="800"/>
              </a:spcBef>
              <a:buSzPts val="2400"/>
              <a:buFont typeface="Arial"/>
              <a:buChar char="•"/>
            </a:pPr>
            <a:r>
              <a:rPr lang="en" sz="3200">
                <a:latin typeface="Calibri"/>
                <a:ea typeface="Calibri"/>
                <a:cs typeface="Calibri"/>
                <a:sym typeface="Calibri"/>
              </a:rPr>
              <a:t>Top-to-bottom, left-to-right in a grid-like pattern</a:t>
            </a:r>
            <a:endParaRPr sz="3200">
              <a:latin typeface="Calibri"/>
              <a:ea typeface="Calibri"/>
              <a:cs typeface="Calibri"/>
            </a:endParaRPr>
          </a:p>
        </p:txBody>
      </p:sp>
      <p:sp>
        <p:nvSpPr>
          <p:cNvPr id="335" name="Google Shape;335;p4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Exploration Strategies</a:t>
            </a:r>
            <a:endParaRPr sz="4800">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49"/>
          <p:cNvSpPr txBox="1">
            <a:spLocks noGrp="1"/>
          </p:cNvSpPr>
          <p:nvPr>
            <p:ph type="body" idx="4294967295"/>
          </p:nvPr>
        </p:nvSpPr>
        <p:spPr>
          <a:xfrm>
            <a:off x="4359517" y="1716518"/>
            <a:ext cx="7832483" cy="4174506"/>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400"/>
              <a:buNone/>
            </a:pPr>
            <a:r>
              <a:rPr lang="en" sz="3200" b="1">
                <a:latin typeface="Calibri"/>
                <a:ea typeface="Calibri"/>
                <a:cs typeface="Calibri"/>
                <a:sym typeface="Calibri"/>
              </a:rPr>
              <a:t>Perimeter</a:t>
            </a:r>
            <a:endParaRPr sz="3200">
              <a:latin typeface="Calibri"/>
              <a:ea typeface="Calibri"/>
              <a:cs typeface="Calibri"/>
              <a:sym typeface="Calibri"/>
            </a:endParaRPr>
          </a:p>
          <a:p>
            <a:pPr marL="457200" indent="-457200">
              <a:spcBef>
                <a:spcPts val="800"/>
              </a:spcBef>
              <a:buSzPts val="2400"/>
              <a:buFont typeface="Arial"/>
              <a:buChar char="•"/>
            </a:pPr>
            <a:r>
              <a:rPr lang="en" sz="3200">
                <a:latin typeface="Calibri"/>
                <a:ea typeface="Calibri"/>
                <a:cs typeface="Calibri"/>
                <a:sym typeface="Calibri"/>
              </a:rPr>
              <a:t>Follow the outer boundaries or outline(s) of the graphic </a:t>
            </a:r>
            <a:endParaRPr sz="3200">
              <a:latin typeface="Calibri"/>
              <a:ea typeface="Calibri"/>
              <a:cs typeface="Calibri"/>
            </a:endParaRPr>
          </a:p>
          <a:p>
            <a:pPr marL="457200" indent="-457200">
              <a:spcBef>
                <a:spcPts val="800"/>
              </a:spcBef>
              <a:buSzPts val="2400"/>
              <a:buFont typeface="Arial"/>
              <a:buChar char="•"/>
            </a:pPr>
            <a:r>
              <a:rPr lang="en" sz="3200">
                <a:latin typeface="Calibri"/>
                <a:ea typeface="Calibri"/>
                <a:cs typeface="Calibri"/>
                <a:sym typeface="Calibri"/>
              </a:rPr>
              <a:t>Identify main elements based on their shapes or other tactile characteristics</a:t>
            </a:r>
            <a:endParaRPr sz="3200">
              <a:latin typeface="Calibri"/>
              <a:ea typeface="Calibri"/>
              <a:cs typeface="Calibri"/>
            </a:endParaRPr>
          </a:p>
          <a:p>
            <a:pPr marL="457200" indent="-457200">
              <a:spcBef>
                <a:spcPts val="800"/>
              </a:spcBef>
              <a:buSzPts val="2400"/>
              <a:buFont typeface="Arial"/>
              <a:buChar char="•"/>
            </a:pPr>
            <a:r>
              <a:rPr lang="en" sz="3200">
                <a:latin typeface="Calibri"/>
                <a:ea typeface="Calibri"/>
                <a:cs typeface="Calibri"/>
                <a:sym typeface="Calibri"/>
              </a:rPr>
              <a:t>Organize a mental concept according to the whole before examining the parts</a:t>
            </a:r>
            <a:endParaRPr sz="3200">
              <a:latin typeface="Calibri"/>
              <a:ea typeface="Calibri"/>
              <a:cs typeface="Calibri"/>
            </a:endParaRPr>
          </a:p>
        </p:txBody>
      </p:sp>
      <p:pic>
        <p:nvPicPr>
          <p:cNvPr id="345" name="Google Shape;345;p49" descr="A rose drawing on a white background from the APH TGIL&#10;&#10;"/>
          <p:cNvPicPr preferRelativeResize="0">
            <a:picLocks noGrp="1"/>
          </p:cNvPicPr>
          <p:nvPr>
            <p:ph idx="1"/>
          </p:nvPr>
        </p:nvPicPr>
        <p:blipFill rotWithShape="1">
          <a:blip r:embed="rId3">
            <a:alphaModFix/>
          </a:blip>
          <a:stretch/>
        </p:blipFill>
        <p:spPr>
          <a:xfrm>
            <a:off x="844254" y="1718764"/>
            <a:ext cx="2909322" cy="3888621"/>
          </a:xfrm>
          <a:prstGeom prst="rect">
            <a:avLst/>
          </a:prstGeom>
          <a:noFill/>
          <a:ln w="57150" cap="flat" cmpd="sng">
            <a:solidFill>
              <a:schemeClr val="dk1"/>
            </a:solidFill>
            <a:prstDash val="solid"/>
            <a:round/>
            <a:headEnd type="none" w="sm" len="sm"/>
            <a:tailEnd type="none" w="sm" len="sm"/>
          </a:ln>
        </p:spPr>
      </p:pic>
      <p:sp>
        <p:nvSpPr>
          <p:cNvPr id="343" name="Google Shape;343;p4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Exploration Strategies (2 of 4)</a:t>
            </a:r>
            <a:endParaRPr sz="4800">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3" name="Google Shape;353;p50" descr="A black-and-white graphic print from the APH Tactile Graphic Image Library (TGIL) shows a diagram of the jellyfish life cycle. The life cycle includes 8 stages that are related to each other using arrows to show the progression from beginning (egg) to end (mature jellyfish) and back to the beginning."/>
          <p:cNvPicPr preferRelativeResize="0">
            <a:picLocks noGrp="1"/>
          </p:cNvPicPr>
          <p:nvPr>
            <p:ph type="body" idx="4294967295"/>
          </p:nvPr>
        </p:nvPicPr>
        <p:blipFill rotWithShape="1">
          <a:blip r:embed="rId3">
            <a:alphaModFix/>
          </a:blip>
          <a:srcRect/>
          <a:stretch/>
        </p:blipFill>
        <p:spPr>
          <a:xfrm>
            <a:off x="7943850" y="1625600"/>
            <a:ext cx="4248150" cy="4054475"/>
          </a:xfrm>
          <a:prstGeom prst="rect">
            <a:avLst/>
          </a:prstGeom>
          <a:noFill/>
          <a:ln w="57150" cap="flat" cmpd="sng">
            <a:solidFill>
              <a:schemeClr val="dk1"/>
            </a:solidFill>
            <a:prstDash val="solid"/>
            <a:round/>
            <a:headEnd type="none" w="sm" len="sm"/>
            <a:tailEnd type="none" w="sm" len="sm"/>
          </a:ln>
        </p:spPr>
      </p:pic>
      <p:sp>
        <p:nvSpPr>
          <p:cNvPr id="352" name="Google Shape;352;p50"/>
          <p:cNvSpPr txBox="1">
            <a:spLocks noGrp="1"/>
          </p:cNvSpPr>
          <p:nvPr>
            <p:ph idx="1"/>
          </p:nvPr>
        </p:nvSpPr>
        <p:spPr>
          <a:xfrm>
            <a:off x="838200" y="1619955"/>
            <a:ext cx="6395634" cy="4499882"/>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100"/>
              <a:buNone/>
            </a:pPr>
            <a:r>
              <a:rPr lang="en" b="1">
                <a:latin typeface="Calibri"/>
                <a:ea typeface="Calibri"/>
                <a:cs typeface="Calibri"/>
              </a:rPr>
              <a:t>Cyclic</a:t>
            </a:r>
            <a:endParaRPr lang="en-US">
              <a:latin typeface="Calibri"/>
              <a:ea typeface="Calibri"/>
              <a:cs typeface="Calibri"/>
            </a:endParaRPr>
          </a:p>
          <a:p>
            <a:pPr marL="457200" indent="-457200">
              <a:spcBef>
                <a:spcPts val="800"/>
              </a:spcBef>
              <a:buSzPts val="1600"/>
              <a:buChar char="•"/>
            </a:pPr>
            <a:r>
              <a:rPr lang="en">
                <a:latin typeface="Calibri"/>
                <a:ea typeface="Calibri"/>
                <a:cs typeface="Calibri"/>
              </a:rPr>
              <a:t>Identify a starting position inside or on the outer boundary of the graphic</a:t>
            </a:r>
            <a:endParaRPr>
              <a:latin typeface="Calibri"/>
              <a:ea typeface="Calibri"/>
              <a:cs typeface="Calibri"/>
            </a:endParaRPr>
          </a:p>
          <a:p>
            <a:pPr marL="457200" indent="-457200">
              <a:spcBef>
                <a:spcPts val="800"/>
              </a:spcBef>
              <a:buSzPts val="1600"/>
              <a:buChar char="•"/>
            </a:pPr>
            <a:r>
              <a:rPr lang="en">
                <a:latin typeface="Calibri"/>
                <a:ea typeface="Calibri"/>
                <a:cs typeface="Calibri"/>
              </a:rPr>
              <a:t>Use cyclic patterns to move outward </a:t>
            </a:r>
            <a:endParaRPr>
              <a:latin typeface="Calibri"/>
              <a:ea typeface="Calibri"/>
              <a:cs typeface="Calibri"/>
            </a:endParaRPr>
          </a:p>
          <a:p>
            <a:pPr marL="457200" indent="-457200">
              <a:spcBef>
                <a:spcPts val="800"/>
              </a:spcBef>
              <a:buSzPts val="1600"/>
              <a:buChar char="•"/>
            </a:pPr>
            <a:r>
              <a:rPr lang="en">
                <a:latin typeface="Calibri"/>
                <a:ea typeface="Calibri"/>
                <a:cs typeface="Calibri"/>
              </a:rPr>
              <a:t>Browse a series of elements, then return to the starting position</a:t>
            </a:r>
            <a:endParaRPr>
              <a:latin typeface="Calibri"/>
              <a:ea typeface="Calibri"/>
              <a:cs typeface="Calibri"/>
            </a:endParaRPr>
          </a:p>
          <a:p>
            <a:pPr marL="457200" indent="-457200">
              <a:spcBef>
                <a:spcPts val="800"/>
              </a:spcBef>
              <a:buSzPts val="1600"/>
              <a:buChar char="•"/>
            </a:pPr>
            <a:r>
              <a:rPr lang="en">
                <a:latin typeface="Calibri"/>
                <a:ea typeface="Calibri"/>
                <a:cs typeface="Calibri"/>
              </a:rPr>
              <a:t>Memorize the relative location of different elements </a:t>
            </a:r>
            <a:endParaRPr>
              <a:latin typeface="Calibri"/>
              <a:ea typeface="Calibri"/>
              <a:cs typeface="Calibri"/>
            </a:endParaRPr>
          </a:p>
          <a:p>
            <a:pPr marL="456565">
              <a:spcBef>
                <a:spcPts val="800"/>
              </a:spcBef>
              <a:spcAft>
                <a:spcPts val="1600"/>
              </a:spcAft>
              <a:buSzPts val="2100"/>
              <a:buNone/>
            </a:pPr>
            <a:endParaRPr>
              <a:latin typeface="Calibri"/>
              <a:ea typeface="Calibri"/>
              <a:cs typeface="Calibri"/>
            </a:endParaRPr>
          </a:p>
        </p:txBody>
      </p:sp>
      <p:sp>
        <p:nvSpPr>
          <p:cNvPr id="351" name="Google Shape;351;p5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Exploration Strategies (3 of 4)</a:t>
            </a:r>
            <a:endParaRPr sz="4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CEC36-69B4-73B8-42B4-1D3DF9DE8A07}"/>
            </a:ext>
          </a:extLst>
        </p:cNvPr>
        <p:cNvGrpSpPr/>
        <p:nvPr/>
      </p:nvGrpSpPr>
      <p:grpSpPr>
        <a:xfrm>
          <a:off x="0" y="0"/>
          <a:ext cx="0" cy="0"/>
          <a:chOff x="0" y="0"/>
          <a:chExt cx="0" cy="0"/>
        </a:xfrm>
      </p:grpSpPr>
      <p:pic>
        <p:nvPicPr>
          <p:cNvPr id="3" name="Picture 2" descr="Foundations for Tactile Literacy: Emergent Tactile Literacy table">
            <a:extLst>
              <a:ext uri="{FF2B5EF4-FFF2-40B4-BE49-F238E27FC236}">
                <a16:creationId xmlns:a16="http://schemas.microsoft.com/office/drawing/2014/main" id="{EF71354D-AB91-82BE-8164-7003409B06D0}"/>
              </a:ext>
            </a:extLst>
          </p:cNvPr>
          <p:cNvPicPr>
            <a:picLocks noChangeAspect="1"/>
          </p:cNvPicPr>
          <p:nvPr/>
        </p:nvPicPr>
        <p:blipFill>
          <a:blip r:embed="rId3"/>
          <a:stretch>
            <a:fillRect/>
          </a:stretch>
        </p:blipFill>
        <p:spPr>
          <a:xfrm>
            <a:off x="1975104" y="332348"/>
            <a:ext cx="7590487" cy="5516442"/>
          </a:xfrm>
          <a:prstGeom prst="rect">
            <a:avLst/>
          </a:prstGeom>
          <a:ln w="57150">
            <a:solidFill>
              <a:schemeClr val="tx1"/>
            </a:solidFill>
          </a:ln>
        </p:spPr>
      </p:pic>
      <p:sp>
        <p:nvSpPr>
          <p:cNvPr id="2" name="Title 1">
            <a:extLst>
              <a:ext uri="{FF2B5EF4-FFF2-40B4-BE49-F238E27FC236}">
                <a16:creationId xmlns:a16="http://schemas.microsoft.com/office/drawing/2014/main" id="{C426CBEB-7455-C702-2BE7-7832D513AA1F}"/>
              </a:ext>
            </a:extLst>
          </p:cNvPr>
          <p:cNvSpPr>
            <a:spLocks noGrp="1"/>
          </p:cNvSpPr>
          <p:nvPr>
            <p:ph type="title"/>
          </p:nvPr>
        </p:nvSpPr>
        <p:spPr>
          <a:xfrm>
            <a:off x="247371" y="-915069"/>
            <a:ext cx="4528856" cy="659575"/>
          </a:xfrm>
        </p:spPr>
        <p:txBody>
          <a:bodyPr/>
          <a:lstStyle/>
          <a:p>
            <a:r>
              <a:rPr lang="en-US" dirty="0"/>
              <a:t>Emergent Tactile Literacy</a:t>
            </a:r>
          </a:p>
        </p:txBody>
      </p:sp>
    </p:spTree>
    <p:extLst>
      <p:ext uri="{BB962C8B-B14F-4D97-AF65-F5344CB8AC3E}">
        <p14:creationId xmlns:p14="http://schemas.microsoft.com/office/powerpoint/2010/main" val="3158271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51"/>
          <p:cNvSpPr txBox="1">
            <a:spLocks noGrp="1"/>
          </p:cNvSpPr>
          <p:nvPr>
            <p:ph type="body" idx="4294967295"/>
          </p:nvPr>
        </p:nvSpPr>
        <p:spPr>
          <a:xfrm>
            <a:off x="4894730" y="1562020"/>
            <a:ext cx="7103542" cy="4193321"/>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100"/>
              <a:buNone/>
            </a:pPr>
            <a:r>
              <a:rPr lang="en" sz="2800" b="1">
                <a:latin typeface="Calibri"/>
                <a:ea typeface="Calibri"/>
                <a:cs typeface="Calibri"/>
                <a:sym typeface="Calibri"/>
              </a:rPr>
              <a:t>Reference point</a:t>
            </a:r>
            <a:endParaRPr sz="2800">
              <a:latin typeface="Calibri"/>
              <a:ea typeface="Calibri"/>
              <a:cs typeface="Calibri"/>
              <a:sym typeface="Calibri"/>
            </a:endParaRPr>
          </a:p>
          <a:p>
            <a:pPr marL="457200" indent="-457200">
              <a:spcBef>
                <a:spcPts val="800"/>
              </a:spcBef>
              <a:buSzPts val="1700"/>
              <a:buFont typeface="Arial"/>
              <a:buChar char="•"/>
            </a:pPr>
            <a:r>
              <a:rPr lang="en" sz="2800">
                <a:latin typeface="Calibri"/>
                <a:ea typeface="Calibri"/>
                <a:cs typeface="Calibri"/>
                <a:sym typeface="Calibri"/>
              </a:rPr>
              <a:t>Identify an easy-to-locate reference point based on an outstanding graphic characteristic or position</a:t>
            </a:r>
            <a:endParaRPr sz="2800">
              <a:latin typeface="Calibri"/>
              <a:ea typeface="Calibri"/>
              <a:cs typeface="Calibri"/>
            </a:endParaRPr>
          </a:p>
          <a:p>
            <a:pPr marL="457200" indent="-457200">
              <a:spcBef>
                <a:spcPts val="800"/>
              </a:spcBef>
              <a:buSzPts val="1700"/>
              <a:buFont typeface="Arial"/>
              <a:buChar char="•"/>
            </a:pPr>
            <a:r>
              <a:rPr lang="en" sz="2800">
                <a:latin typeface="Calibri"/>
                <a:ea typeface="Calibri"/>
                <a:cs typeface="Calibri"/>
                <a:sym typeface="Calibri"/>
              </a:rPr>
              <a:t>Examine different elements of the graphic located around the reference point </a:t>
            </a:r>
            <a:endParaRPr sz="2800">
              <a:latin typeface="Calibri"/>
              <a:ea typeface="Calibri"/>
              <a:cs typeface="Calibri"/>
            </a:endParaRPr>
          </a:p>
          <a:p>
            <a:pPr marL="457200" indent="-457200">
              <a:spcBef>
                <a:spcPts val="800"/>
              </a:spcBef>
              <a:buSzPts val="1700"/>
              <a:buFont typeface="Arial"/>
              <a:buChar char="•"/>
            </a:pPr>
            <a:r>
              <a:rPr lang="en" sz="2800">
                <a:latin typeface="Calibri"/>
                <a:ea typeface="Calibri"/>
                <a:cs typeface="Calibri"/>
                <a:sym typeface="Calibri"/>
              </a:rPr>
              <a:t>Understand the relationship between graphical elements using the reference point</a:t>
            </a:r>
            <a:endParaRPr sz="2800">
              <a:latin typeface="Calibri"/>
              <a:ea typeface="Calibri"/>
              <a:cs typeface="Calibri"/>
            </a:endParaRPr>
          </a:p>
          <a:p>
            <a:pPr marL="457200" indent="-457200">
              <a:spcBef>
                <a:spcPts val="800"/>
              </a:spcBef>
              <a:buSzPts val="1700"/>
              <a:buFont typeface="Arial"/>
              <a:buChar char="•"/>
            </a:pPr>
            <a:r>
              <a:rPr lang="en" sz="2800">
                <a:latin typeface="Calibri"/>
                <a:ea typeface="Calibri"/>
                <a:cs typeface="Calibri"/>
                <a:sym typeface="Calibri"/>
              </a:rPr>
              <a:t>Build a full mental image of the graphic</a:t>
            </a:r>
            <a:endParaRPr sz="2800">
              <a:latin typeface="Calibri"/>
              <a:ea typeface="Calibri"/>
              <a:cs typeface="Calibri"/>
            </a:endParaRPr>
          </a:p>
          <a:p>
            <a:pPr marL="457200" indent="-457200">
              <a:spcBef>
                <a:spcPts val="800"/>
              </a:spcBef>
              <a:buSzPts val="2100"/>
              <a:buChar char="•"/>
            </a:pPr>
            <a:endParaRPr sz="2800">
              <a:latin typeface="Calibri"/>
              <a:ea typeface="Calibri"/>
              <a:cs typeface="Calibri"/>
            </a:endParaRPr>
          </a:p>
        </p:txBody>
      </p:sp>
      <p:pic>
        <p:nvPicPr>
          <p:cNvPr id="361" name="Google Shape;361;p51" descr="A constellation from the APH TGIL&#10;&#10;"/>
          <p:cNvPicPr preferRelativeResize="0">
            <a:picLocks noGrp="1"/>
          </p:cNvPicPr>
          <p:nvPr>
            <p:ph idx="1"/>
          </p:nvPr>
        </p:nvPicPr>
        <p:blipFill rotWithShape="1">
          <a:blip r:embed="rId3">
            <a:alphaModFix/>
          </a:blip>
          <a:stretch/>
        </p:blipFill>
        <p:spPr>
          <a:xfrm>
            <a:off x="837293" y="1713101"/>
            <a:ext cx="3695699" cy="3756240"/>
          </a:xfrm>
          <a:prstGeom prst="rect">
            <a:avLst/>
          </a:prstGeom>
          <a:noFill/>
          <a:ln w="57150" cap="flat" cmpd="sng">
            <a:solidFill>
              <a:schemeClr val="dk1"/>
            </a:solidFill>
            <a:prstDash val="solid"/>
            <a:round/>
            <a:headEnd type="none" w="sm" len="sm"/>
            <a:tailEnd type="none" w="sm" len="sm"/>
          </a:ln>
        </p:spPr>
      </p:pic>
      <p:sp>
        <p:nvSpPr>
          <p:cNvPr id="359" name="Google Shape;359;p51"/>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Exploration Strategies (4 of 4)</a:t>
            </a:r>
            <a:endParaRPr sz="4800">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1" descr="Discussion"/>
          <p:cNvPicPr preferRelativeResize="0"/>
          <p:nvPr/>
        </p:nvPicPr>
        <p:blipFill>
          <a:blip r:embed="rId3">
            <a:alphaModFix/>
          </a:blip>
          <a:srcRect l="12221" r="6117"/>
          <a:stretch>
            <a:fillRect/>
          </a:stretch>
        </p:blipFill>
        <p:spPr>
          <a:xfrm>
            <a:off x="8969188" y="1418701"/>
            <a:ext cx="3106270" cy="4368267"/>
          </a:xfrm>
          <a:prstGeom prst="rect">
            <a:avLst/>
          </a:prstGeom>
          <a:noFill/>
          <a:ln>
            <a:noFill/>
          </a:ln>
        </p:spPr>
      </p:pic>
      <p:sp>
        <p:nvSpPr>
          <p:cNvPr id="4" name="Google Shape;200;p31">
            <a:extLst>
              <a:ext uri="{FF2B5EF4-FFF2-40B4-BE49-F238E27FC236}">
                <a16:creationId xmlns:a16="http://schemas.microsoft.com/office/drawing/2014/main" id="{461949FF-46E7-1DFE-6E5F-548CA5B286AE}"/>
              </a:ext>
            </a:extLst>
          </p:cNvPr>
          <p:cNvSpPr txBox="1">
            <a:spLocks/>
          </p:cNvSpPr>
          <p:nvPr/>
        </p:nvSpPr>
        <p:spPr>
          <a:xfrm>
            <a:off x="5490375" y="3178629"/>
            <a:ext cx="2968860" cy="2296886"/>
          </a:xfrm>
          <a:prstGeom prst="rect">
            <a:avLst/>
          </a:prstGeom>
        </p:spPr>
        <p:txBody>
          <a:bodyPr spcFirstLastPara="1" vert="horz" wrap="square" lIns="91433" tIns="45700" rIns="91433" bIns="45700" rtlCol="0" anchor="t" anchorCtr="0">
            <a:normAutofit/>
          </a:bodyPr>
          <a:lstStyle>
            <a:lvl1pPr marL="457200" indent="-457200" algn="l" defTabSz="914400" rtl="0" eaLnBrk="1" latinLnBrk="0" hangingPunct="1">
              <a:lnSpc>
                <a:spcPct val="90000"/>
              </a:lnSpc>
              <a:spcBef>
                <a:spcPts val="600"/>
              </a:spcBef>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2pPr>
            <a:lvl3pPr marL="1371600" indent="-457200" algn="l" defTabSz="914400" rtl="0" eaLnBrk="1" latinLnBrk="0" hangingPunct="1">
              <a:lnSpc>
                <a:spcPct val="90000"/>
              </a:lnSpc>
              <a:spcBef>
                <a:spcPts val="600"/>
              </a:spcBef>
              <a:buFont typeface="Arial" panose="020B0604020202020204" pitchFamily="34" charset="0"/>
              <a:buChar char="•"/>
              <a:defRPr sz="2600" kern="1200">
                <a:solidFill>
                  <a:schemeClr val="tx1"/>
                </a:solidFill>
                <a:latin typeface="+mn-lt"/>
                <a:ea typeface="+mn-ea"/>
                <a:cs typeface="+mn-cs"/>
              </a:defRPr>
            </a:lvl3pPr>
            <a:lvl4pPr marL="1828800" indent="-457200" algn="l" defTabSz="9144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4pPr>
            <a:lvl5pPr marL="2286000" indent="-457200" algn="l" defTabSz="91440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Font typeface="Arial" panose="020B0604020202020204" pitchFamily="34" charset="0"/>
              <a:buNone/>
            </a:pPr>
            <a:r>
              <a:rPr lang="en-US" sz="3200" b="1" dirty="0">
                <a:latin typeface="Calibri"/>
                <a:ea typeface="Calibri"/>
                <a:cs typeface="Calibri"/>
                <a:sym typeface="Calibri"/>
              </a:rPr>
              <a:t>Grid</a:t>
            </a:r>
          </a:p>
          <a:p>
            <a:pPr marL="0" indent="0">
              <a:spcBef>
                <a:spcPts val="800"/>
              </a:spcBef>
              <a:buFont typeface="Arial" panose="020B0604020202020204" pitchFamily="34" charset="0"/>
              <a:buNone/>
            </a:pPr>
            <a:r>
              <a:rPr lang="en-US" sz="3200" b="1" dirty="0">
                <a:latin typeface="Calibri"/>
                <a:ea typeface="Calibri"/>
                <a:cs typeface="Calibri"/>
                <a:sym typeface="Calibri"/>
              </a:rPr>
              <a:t>Perimeter</a:t>
            </a:r>
          </a:p>
          <a:p>
            <a:pPr marL="0" indent="0">
              <a:spcBef>
                <a:spcPts val="800"/>
              </a:spcBef>
              <a:buFont typeface="Arial" panose="020B0604020202020204" pitchFamily="34" charset="0"/>
              <a:buNone/>
            </a:pPr>
            <a:r>
              <a:rPr lang="en-US" sz="3200" b="1" dirty="0">
                <a:latin typeface="Calibri"/>
                <a:ea typeface="Calibri"/>
                <a:cs typeface="Calibri"/>
                <a:sym typeface="Calibri"/>
              </a:rPr>
              <a:t>Cyclic</a:t>
            </a:r>
          </a:p>
          <a:p>
            <a:pPr marL="0" indent="0">
              <a:spcBef>
                <a:spcPts val="800"/>
              </a:spcBef>
              <a:buFont typeface="Arial" panose="020B0604020202020204" pitchFamily="34" charset="0"/>
              <a:buNone/>
            </a:pPr>
            <a:r>
              <a:rPr lang="en-US" sz="3200" b="1" dirty="0">
                <a:latin typeface="Calibri"/>
                <a:ea typeface="Calibri"/>
                <a:cs typeface="Calibri"/>
                <a:sym typeface="Calibri"/>
              </a:rPr>
              <a:t>Reference Point</a:t>
            </a:r>
          </a:p>
        </p:txBody>
      </p:sp>
      <p:pic>
        <p:nvPicPr>
          <p:cNvPr id="6" name="Picture 5" descr="A tactile graphic of the flag of Kentucky - two people (a pioneer and a statesman) shake hands inside a circle that is surrounded on the bottom by goldenrod sprigs and on the top by the print words &quot;Commonwealth of Kentucky&quot; (which appear on the print flag but not on the tactile graphic).">
            <a:extLst>
              <a:ext uri="{FF2B5EF4-FFF2-40B4-BE49-F238E27FC236}">
                <a16:creationId xmlns:a16="http://schemas.microsoft.com/office/drawing/2014/main" id="{4593272C-9083-EFBF-AFA6-290C9F957F35}"/>
              </a:ext>
            </a:extLst>
          </p:cNvPr>
          <p:cNvPicPr>
            <a:picLocks noChangeAspect="1"/>
          </p:cNvPicPr>
          <p:nvPr/>
        </p:nvPicPr>
        <p:blipFill>
          <a:blip r:embed="rId4"/>
          <a:stretch>
            <a:fillRect/>
          </a:stretch>
        </p:blipFill>
        <p:spPr>
          <a:xfrm>
            <a:off x="832544" y="2957592"/>
            <a:ext cx="4004711" cy="2518475"/>
          </a:xfrm>
          <a:prstGeom prst="rect">
            <a:avLst/>
          </a:prstGeom>
          <a:ln w="57150">
            <a:solidFill>
              <a:schemeClr val="tx1"/>
            </a:solidFill>
          </a:ln>
        </p:spPr>
      </p:pic>
      <p:sp>
        <p:nvSpPr>
          <p:cNvPr id="200" name="Google Shape;200;p31"/>
          <p:cNvSpPr txBox="1">
            <a:spLocks noGrp="1"/>
          </p:cNvSpPr>
          <p:nvPr>
            <p:ph idx="1"/>
          </p:nvPr>
        </p:nvSpPr>
        <p:spPr>
          <a:xfrm>
            <a:off x="838200" y="1607040"/>
            <a:ext cx="7621035" cy="1044179"/>
          </a:xfrm>
          <a:prstGeom prst="rect">
            <a:avLst/>
          </a:prstGeom>
        </p:spPr>
        <p:txBody>
          <a:bodyPr spcFirstLastPara="1" vert="horz" wrap="square" lIns="91433" tIns="45700" rIns="91433" bIns="45700" rtlCol="0" anchor="t" anchorCtr="0">
            <a:normAutofit lnSpcReduction="10000"/>
          </a:bodyPr>
          <a:lstStyle/>
          <a:p>
            <a:pPr marL="0" indent="0">
              <a:spcBef>
                <a:spcPts val="800"/>
              </a:spcBef>
              <a:buNone/>
            </a:pPr>
            <a:r>
              <a:rPr lang="en-US" sz="3200" b="1" dirty="0">
                <a:latin typeface="Calibri"/>
                <a:ea typeface="Calibri"/>
                <a:cs typeface="Calibri"/>
                <a:sym typeface="Calibri"/>
              </a:rPr>
              <a:t>What exploration strategy would you use first with this tactile graphic?</a:t>
            </a:r>
            <a:endParaRPr sz="2667" dirty="0">
              <a:latin typeface="Calibri"/>
              <a:ea typeface="Calibri"/>
              <a:cs typeface="Calibri"/>
              <a:sym typeface="Calibri"/>
            </a:endParaRPr>
          </a:p>
          <a:p>
            <a:pPr marL="609585" indent="-474121">
              <a:spcBef>
                <a:spcPts val="800"/>
              </a:spcBef>
              <a:buSzPts val="2000"/>
              <a:buFont typeface="Calibri"/>
              <a:buAutoNum type="alphaUcPeriod"/>
            </a:pPr>
            <a:endParaRPr dirty="0">
              <a:latin typeface="Calibri"/>
              <a:ea typeface="Calibri"/>
              <a:cs typeface="Calibri"/>
              <a:sym typeface="Calibri"/>
            </a:endParaRPr>
          </a:p>
        </p:txBody>
      </p:sp>
      <p:sp>
        <p:nvSpPr>
          <p:cNvPr id="199" name="Google Shape;199;p31"/>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pPr>
              <a:spcBef>
                <a:spcPts val="0"/>
              </a:spcBef>
            </a:pPr>
            <a:r>
              <a:rPr lang="en" sz="5850">
                <a:latin typeface="Calibri"/>
                <a:ea typeface="Calibri"/>
                <a:cs typeface="Calibri"/>
                <a:sym typeface="Calibri"/>
              </a:rPr>
              <a:t>Let's Talk …</a:t>
            </a:r>
            <a:endParaRPr sz="5850">
              <a:latin typeface="Calibri"/>
              <a:ea typeface="Calibri"/>
              <a:cs typeface="Calibri"/>
              <a:sym typeface="Calibri"/>
            </a:endParaRPr>
          </a:p>
        </p:txBody>
      </p:sp>
    </p:spTree>
    <p:extLst>
      <p:ext uri="{BB962C8B-B14F-4D97-AF65-F5344CB8AC3E}">
        <p14:creationId xmlns:p14="http://schemas.microsoft.com/office/powerpoint/2010/main" val="37751974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2795-A5F3-D698-32A0-60B195F6E042}"/>
            </a:ext>
          </a:extLst>
        </p:cNvPr>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D879475A-2405-0478-AC02-D4CE16CDE5F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561536"/>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27B5AD87-4DD8-A7F9-85AF-213B320BF0FD}"/>
              </a:ext>
            </a:extLst>
          </p:cNvPr>
          <p:cNvSpPr>
            <a:spLocks noGrp="1"/>
          </p:cNvSpPr>
          <p:nvPr>
            <p:ph type="title"/>
          </p:nvPr>
        </p:nvSpPr>
        <p:spPr/>
        <p:txBody>
          <a:bodyPr anchor="ctr">
            <a:normAutofit/>
          </a:bodyPr>
          <a:lstStyle/>
          <a:p>
            <a:r>
              <a:rPr lang="en-US" b="1" dirty="0">
                <a:latin typeface="+mn-lt"/>
              </a:rPr>
              <a:t>Championship Round, cont. 5</a:t>
            </a:r>
          </a:p>
        </p:txBody>
      </p:sp>
    </p:spTree>
    <p:extLst>
      <p:ext uri="{BB962C8B-B14F-4D97-AF65-F5344CB8AC3E}">
        <p14:creationId xmlns:p14="http://schemas.microsoft.com/office/powerpoint/2010/main" val="15508884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B8D62619-2388-96DC-F8B9-524E9A8D7BF9}"/>
            </a:ext>
          </a:extLst>
        </p:cNvPr>
        <p:cNvGrpSpPr/>
        <p:nvPr/>
      </p:nvGrpSpPr>
      <p:grpSpPr>
        <a:xfrm>
          <a:off x="0" y="0"/>
          <a:ext cx="0" cy="0"/>
          <a:chOff x="0" y="0"/>
          <a:chExt cx="0" cy="0"/>
        </a:xfrm>
      </p:grpSpPr>
      <p:sp>
        <p:nvSpPr>
          <p:cNvPr id="253" name="Google Shape;253;p38">
            <a:extLst>
              <a:ext uri="{FF2B5EF4-FFF2-40B4-BE49-F238E27FC236}">
                <a16:creationId xmlns:a16="http://schemas.microsoft.com/office/drawing/2014/main" id="{415DF616-7971-379F-9E13-C29CA37BC1D0}"/>
              </a:ext>
            </a:extLst>
          </p:cNvPr>
          <p:cNvSpPr txBox="1">
            <a:spLocks noGrp="1"/>
          </p:cNvSpPr>
          <p:nvPr>
            <p:ph type="ctrTitle"/>
          </p:nvPr>
        </p:nvSpPr>
        <p:spPr>
          <a:xfrm>
            <a:off x="1689581" y="1726392"/>
            <a:ext cx="8810069" cy="3395702"/>
          </a:xfrm>
        </p:spPr>
        <p:txBody>
          <a:bodyPr spcFirstLastPara="1" vert="horz" lIns="91433" tIns="45700" rIns="91433" bIns="45700" rtlCol="0" anchor="t" anchorCtr="0">
            <a:noAutofit/>
          </a:bodyPr>
          <a:lstStyle/>
          <a:p>
            <a:r>
              <a:rPr lang="en-US" sz="5600">
                <a:latin typeface="Helvetica"/>
                <a:cs typeface="Helvetica"/>
              </a:rPr>
              <a:t>essential materials for graphics creation and learning</a:t>
            </a:r>
            <a:endParaRPr lang="en-US"/>
          </a:p>
        </p:txBody>
      </p:sp>
    </p:spTree>
    <p:extLst>
      <p:ext uri="{BB962C8B-B14F-4D97-AF65-F5344CB8AC3E}">
        <p14:creationId xmlns:p14="http://schemas.microsoft.com/office/powerpoint/2010/main" val="6462995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5" name="Google Shape;505;p72" descr="Two children coloring on a wall with long sticks that have paint on the ends; one child is in a wheelchair"/>
          <p:cNvPicPr preferRelativeResize="0">
            <a:picLocks noGrp="1"/>
          </p:cNvPicPr>
          <p:nvPr>
            <p:ph idx="1"/>
          </p:nvPr>
        </p:nvPicPr>
        <p:blipFill rotWithShape="1">
          <a:blip r:embed="rId3">
            <a:alphaModFix/>
          </a:blip>
          <a:stretch/>
        </p:blipFill>
        <p:spPr>
          <a:xfrm>
            <a:off x="7774900" y="1907381"/>
            <a:ext cx="3990977" cy="2851851"/>
          </a:xfrm>
          <a:prstGeom prst="rect">
            <a:avLst/>
          </a:prstGeom>
          <a:noFill/>
          <a:ln w="38100" cap="sq" cmpd="sng">
            <a:solidFill>
              <a:schemeClr val="tx1"/>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504" name="Google Shape;504;p72"/>
          <p:cNvSpPr txBox="1">
            <a:spLocks noGrp="1"/>
          </p:cNvSpPr>
          <p:nvPr>
            <p:ph type="body" idx="4294967295"/>
          </p:nvPr>
        </p:nvSpPr>
        <p:spPr>
          <a:xfrm>
            <a:off x="839492" y="1553221"/>
            <a:ext cx="6442504" cy="4513263"/>
          </a:xfrm>
          <a:prstGeom prst="rect">
            <a:avLst/>
          </a:prstGeom>
          <a:noFill/>
          <a:ln>
            <a:noFill/>
          </a:ln>
        </p:spPr>
        <p:txBody>
          <a:bodyPr spcFirstLastPara="1" vert="horz" wrap="square" lIns="91433" tIns="45700" rIns="91433" bIns="45700" rtlCol="0" anchor="t" anchorCtr="0">
            <a:noAutofit/>
          </a:bodyPr>
          <a:lstStyle/>
          <a:p>
            <a:pPr marL="457200" indent="-457200">
              <a:lnSpc>
                <a:spcPct val="100000"/>
              </a:lnSpc>
              <a:spcBef>
                <a:spcPts val="0"/>
              </a:spcBef>
              <a:buSzPts val="1700"/>
              <a:buFont typeface="Arial"/>
              <a:buChar char="•"/>
            </a:pPr>
            <a:r>
              <a:rPr lang="en" sz="2600" dirty="0">
                <a:solidFill>
                  <a:srgbClr val="393939"/>
                </a:solidFill>
                <a:latin typeface="Calibri"/>
                <a:ea typeface="Calibri"/>
                <a:cs typeface="Calibri"/>
                <a:sym typeface="Calibri"/>
              </a:rPr>
              <a:t>Students must create their own pictures! </a:t>
            </a:r>
            <a:endParaRPr lang="en-US" sz="2600" dirty="0">
              <a:solidFill>
                <a:srgbClr val="393939"/>
              </a:solidFill>
              <a:latin typeface="Calibri"/>
              <a:ea typeface="Calibri"/>
              <a:cs typeface="Calibri"/>
            </a:endParaRPr>
          </a:p>
          <a:p>
            <a:pPr marL="457200" indent="-457200">
              <a:lnSpc>
                <a:spcPct val="100000"/>
              </a:lnSpc>
              <a:spcBef>
                <a:spcPts val="0"/>
              </a:spcBef>
              <a:buSzPts val="1700"/>
              <a:buFont typeface="Arial"/>
              <a:buChar char="•"/>
            </a:pPr>
            <a:r>
              <a:rPr lang="en" sz="2600" dirty="0">
                <a:solidFill>
                  <a:srgbClr val="393939"/>
                </a:solidFill>
                <a:latin typeface="Calibri"/>
                <a:ea typeface="Calibri"/>
                <a:cs typeface="Calibri"/>
                <a:sym typeface="Calibri"/>
              </a:rPr>
              <a:t>Graphics creation helps students to:​</a:t>
            </a:r>
            <a:endParaRPr sz="2600" dirty="0">
              <a:solidFill>
                <a:srgbClr val="393939"/>
              </a:solidFill>
              <a:latin typeface="Calibri"/>
              <a:ea typeface="Calibri"/>
              <a:cs typeface="Calibri"/>
            </a:endParaRPr>
          </a:p>
          <a:p>
            <a:pPr lvl="2" indent="-457200">
              <a:lnSpc>
                <a:spcPct val="100000"/>
              </a:lnSpc>
              <a:spcBef>
                <a:spcPts val="0"/>
              </a:spcBef>
              <a:buSzPts val="1700"/>
              <a:buFont typeface="Arial"/>
              <a:buChar char="•"/>
            </a:pPr>
            <a:r>
              <a:rPr lang="en" sz="2400" dirty="0">
                <a:solidFill>
                  <a:srgbClr val="393939"/>
                </a:solidFill>
                <a:latin typeface="Calibri"/>
                <a:ea typeface="Calibri"/>
                <a:cs typeface="Calibri"/>
                <a:sym typeface="Calibri"/>
              </a:rPr>
              <a:t>Be active participants</a:t>
            </a:r>
            <a:endParaRPr sz="2400" dirty="0">
              <a:solidFill>
                <a:srgbClr val="393939"/>
              </a:solidFill>
              <a:latin typeface="Calibri"/>
              <a:ea typeface="Calibri"/>
              <a:cs typeface="Calibri"/>
            </a:endParaRPr>
          </a:p>
          <a:p>
            <a:pPr lvl="2" indent="-457200">
              <a:lnSpc>
                <a:spcPct val="100000"/>
              </a:lnSpc>
              <a:spcBef>
                <a:spcPts val="0"/>
              </a:spcBef>
              <a:buSzPts val="1700"/>
              <a:buFont typeface="Arial"/>
              <a:buChar char="•"/>
            </a:pPr>
            <a:r>
              <a:rPr lang="en" sz="2400" dirty="0">
                <a:solidFill>
                  <a:srgbClr val="393939"/>
                </a:solidFill>
                <a:latin typeface="Calibri"/>
                <a:ea typeface="Calibri"/>
                <a:cs typeface="Calibri"/>
                <a:sym typeface="Calibri"/>
              </a:rPr>
              <a:t>Build creative thinking/decision-making skills </a:t>
            </a:r>
            <a:endParaRPr sz="2400">
              <a:solidFill>
                <a:srgbClr val="393939"/>
              </a:solidFill>
              <a:latin typeface="Calibri"/>
              <a:ea typeface="Calibri"/>
              <a:cs typeface="Calibri"/>
            </a:endParaRPr>
          </a:p>
          <a:p>
            <a:pPr lvl="2" indent="-457200">
              <a:lnSpc>
                <a:spcPct val="100000"/>
              </a:lnSpc>
              <a:spcBef>
                <a:spcPts val="0"/>
              </a:spcBef>
              <a:buChar char="•"/>
            </a:pPr>
            <a:r>
              <a:rPr lang="en" sz="2400" dirty="0">
                <a:solidFill>
                  <a:srgbClr val="393939"/>
                </a:solidFill>
                <a:latin typeface="Calibri"/>
                <a:ea typeface="Calibri"/>
                <a:cs typeface="Calibri"/>
                <a:sym typeface="Calibri"/>
              </a:rPr>
              <a:t>Develop spatial orientation and understanding of spatial concepts​</a:t>
            </a:r>
            <a:r>
              <a:rPr lang="en" sz="2400" dirty="0">
                <a:solidFill>
                  <a:srgbClr val="1F1C1E"/>
                </a:solidFill>
                <a:latin typeface="Calibri"/>
                <a:ea typeface="Calibri"/>
                <a:cs typeface="Calibri"/>
                <a:sym typeface="Calibri"/>
              </a:rPr>
              <a:t> </a:t>
            </a:r>
            <a:endParaRPr sz="2400" dirty="0">
              <a:solidFill>
                <a:srgbClr val="1F1C1E"/>
              </a:solidFill>
              <a:latin typeface="Calibri"/>
              <a:ea typeface="Calibri"/>
              <a:cs typeface="Calibri"/>
            </a:endParaRPr>
          </a:p>
          <a:p>
            <a:pPr lvl="2" indent="-457200">
              <a:lnSpc>
                <a:spcPct val="100000"/>
              </a:lnSpc>
              <a:spcBef>
                <a:spcPts val="0"/>
              </a:spcBef>
              <a:buChar char="•"/>
            </a:pPr>
            <a:r>
              <a:rPr lang="en" sz="2400" dirty="0">
                <a:solidFill>
                  <a:srgbClr val="1F1C1E"/>
                </a:solidFill>
                <a:latin typeface="Calibri"/>
                <a:ea typeface="Calibri"/>
                <a:cs typeface="Calibri"/>
                <a:sym typeface="Calibri"/>
              </a:rPr>
              <a:t>Reinforce concrete and symbolic </a:t>
            </a:r>
            <a:r>
              <a:rPr lang="en" sz="2400" dirty="0">
                <a:solidFill>
                  <a:srgbClr val="393939"/>
                </a:solidFill>
                <a:latin typeface="Calibri"/>
                <a:ea typeface="Calibri"/>
                <a:cs typeface="Calibri"/>
                <a:sym typeface="Calibri"/>
              </a:rPr>
              <a:t>understanding​: Concepts, Language, Mental maps</a:t>
            </a:r>
            <a:endParaRPr sz="2400" dirty="0">
              <a:solidFill>
                <a:srgbClr val="393939"/>
              </a:solidFill>
              <a:latin typeface="Calibri"/>
              <a:ea typeface="Calibri"/>
              <a:cs typeface="Calibri"/>
            </a:endParaRPr>
          </a:p>
          <a:p>
            <a:pPr marL="457200" indent="-457200">
              <a:lnSpc>
                <a:spcPct val="100000"/>
              </a:lnSpc>
              <a:spcBef>
                <a:spcPts val="0"/>
              </a:spcBef>
              <a:buClr>
                <a:srgbClr val="1F1C1E"/>
              </a:buClr>
              <a:buSzPts val="1700"/>
              <a:buFont typeface="Arial"/>
              <a:buChar char="•"/>
            </a:pPr>
            <a:r>
              <a:rPr lang="en" sz="2600" b="1" dirty="0">
                <a:solidFill>
                  <a:srgbClr val="1F1C1E"/>
                </a:solidFill>
                <a:latin typeface="Calibri"/>
                <a:ea typeface="Calibri"/>
                <a:cs typeface="Calibri"/>
                <a:sym typeface="Calibri"/>
              </a:rPr>
              <a:t>Essential aspect of literacy</a:t>
            </a:r>
            <a:endParaRPr sz="2600" b="1" dirty="0">
              <a:solidFill>
                <a:srgbClr val="1F1C1E"/>
              </a:solidFill>
              <a:latin typeface="Calibri"/>
              <a:ea typeface="Calibri"/>
              <a:cs typeface="Calibri"/>
            </a:endParaRPr>
          </a:p>
        </p:txBody>
      </p:sp>
      <p:sp>
        <p:nvSpPr>
          <p:cNvPr id="503" name="Google Shape;503;p72"/>
          <p:cNvSpPr txBox="1">
            <a:spLocks noGrp="1"/>
          </p:cNvSpPr>
          <p:nvPr>
            <p:ph type="title"/>
          </p:nvPr>
        </p:nvSpPr>
        <p:spPr>
          <a:prstGeom prst="rect">
            <a:avLst/>
          </a:prstGeom>
          <a:noFill/>
          <a:ln>
            <a:noFill/>
          </a:ln>
        </p:spPr>
        <p:txBody>
          <a:bodyPr spcFirstLastPara="1" vert="horz" wrap="square" lIns="91433" tIns="45700" rIns="91433" bIns="45700" rtlCol="0" anchor="b" anchorCtr="0">
            <a:normAutofit/>
          </a:bodyPr>
          <a:lstStyle/>
          <a:p>
            <a:pPr>
              <a:buSzPts val="4500"/>
            </a:pPr>
            <a:r>
              <a:rPr lang="en" sz="4800">
                <a:latin typeface="Calibri"/>
                <a:ea typeface="Calibri"/>
                <a:cs typeface="Calibri"/>
                <a:sym typeface="Calibri"/>
              </a:rPr>
              <a:t>Importance of Student Creation</a:t>
            </a:r>
            <a:endParaRPr lang="en-US" sz="4800">
              <a:latin typeface="Calibri"/>
              <a:ea typeface="Calibri"/>
              <a:cs typeface="Calibri"/>
            </a:endParaRPr>
          </a:p>
        </p:txBody>
      </p:sp>
    </p:spTree>
    <p:extLst>
      <p:ext uri="{BB962C8B-B14F-4D97-AF65-F5344CB8AC3E}">
        <p14:creationId xmlns:p14="http://schemas.microsoft.com/office/powerpoint/2010/main" val="9866170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73"/>
          <p:cNvSpPr txBox="1">
            <a:spLocks noGrp="1"/>
          </p:cNvSpPr>
          <p:nvPr>
            <p:ph type="body" idx="4294967295"/>
          </p:nvPr>
        </p:nvSpPr>
        <p:spPr>
          <a:xfrm>
            <a:off x="4205073" y="1630363"/>
            <a:ext cx="7483232" cy="4194175"/>
          </a:xfrm>
          <a:prstGeom prst="rect">
            <a:avLst/>
          </a:prstGeom>
          <a:noFill/>
          <a:ln>
            <a:noFill/>
          </a:ln>
        </p:spPr>
        <p:txBody>
          <a:bodyPr spcFirstLastPara="1" vert="horz" wrap="square" lIns="91433" tIns="45700" rIns="91433" bIns="45700" rtlCol="0" anchor="t" anchorCtr="0">
            <a:noAutofit/>
          </a:bodyPr>
          <a:lstStyle/>
          <a:p>
            <a:pPr marL="456565" indent="-457200">
              <a:spcBef>
                <a:spcPts val="800"/>
              </a:spcBef>
              <a:buSzPts val="2400"/>
              <a:buFont typeface="Calibri"/>
              <a:buChar char="•"/>
            </a:pPr>
            <a:r>
              <a:rPr lang="en" sz="3200">
                <a:latin typeface="Calibri"/>
                <a:ea typeface="Calibri"/>
                <a:cs typeface="Calibri"/>
                <a:sym typeface="Calibri"/>
              </a:rPr>
              <a:t>Enables two-way communication</a:t>
            </a:r>
            <a:endParaRPr lang="en-US" sz="3200">
              <a:latin typeface="Calibri"/>
              <a:ea typeface="Calibri"/>
              <a:cs typeface="Calibri"/>
            </a:endParaRPr>
          </a:p>
          <a:p>
            <a:pPr marL="456565" indent="-457200">
              <a:spcBef>
                <a:spcPts val="800"/>
              </a:spcBef>
              <a:buSzPts val="2400"/>
              <a:buFont typeface="Calibri"/>
              <a:buChar char="•"/>
            </a:pPr>
            <a:r>
              <a:rPr lang="en" sz="3200">
                <a:latin typeface="Calibri"/>
                <a:ea typeface="Calibri"/>
                <a:cs typeface="Calibri"/>
                <a:sym typeface="Calibri"/>
              </a:rPr>
              <a:t>Students demonstrate their understanding of a concept or idea</a:t>
            </a:r>
            <a:endParaRPr sz="3200">
              <a:latin typeface="Calibri"/>
              <a:ea typeface="Calibri"/>
              <a:cs typeface="Calibri"/>
            </a:endParaRPr>
          </a:p>
          <a:p>
            <a:pPr marL="456565" indent="-457200">
              <a:spcBef>
                <a:spcPts val="800"/>
              </a:spcBef>
              <a:buSzPts val="2400"/>
              <a:buFont typeface="Calibri"/>
              <a:buChar char="•"/>
            </a:pPr>
            <a:r>
              <a:rPr lang="en" sz="3200">
                <a:latin typeface="Calibri"/>
                <a:ea typeface="Calibri"/>
                <a:cs typeface="Calibri"/>
                <a:sym typeface="Calibri"/>
              </a:rPr>
              <a:t>T</a:t>
            </a:r>
            <a:r>
              <a:rPr lang="en" sz="3200">
                <a:solidFill>
                  <a:srgbClr val="000000"/>
                </a:solidFill>
                <a:latin typeface="Calibri"/>
                <a:ea typeface="Calibri"/>
                <a:cs typeface="Calibri"/>
                <a:sym typeface="Calibri"/>
              </a:rPr>
              <a:t>eachers are able to confirm that the student has truly integrated the concept of the tactile representation</a:t>
            </a:r>
            <a:endParaRPr sz="3200">
              <a:solidFill>
                <a:srgbClr val="000000"/>
              </a:solidFill>
              <a:latin typeface="Calibri"/>
              <a:ea typeface="Calibri"/>
              <a:cs typeface="Calibri"/>
            </a:endParaRPr>
          </a:p>
          <a:p>
            <a:pPr marL="456565" indent="-457200">
              <a:spcBef>
                <a:spcPts val="800"/>
              </a:spcBef>
              <a:buSzPts val="2400"/>
              <a:buFont typeface="Calibri"/>
              <a:buChar char="•"/>
            </a:pPr>
            <a:r>
              <a:rPr lang="en" sz="3200">
                <a:solidFill>
                  <a:srgbClr val="000000"/>
                </a:solidFill>
                <a:latin typeface="Calibri"/>
                <a:ea typeface="Calibri"/>
                <a:cs typeface="Calibri"/>
                <a:sym typeface="Calibri"/>
              </a:rPr>
              <a:t>Essential aspect of assessment and checking for understanding!</a:t>
            </a:r>
            <a:endParaRPr sz="3200">
              <a:latin typeface="Calibri"/>
              <a:ea typeface="Calibri"/>
              <a:cs typeface="Calibri"/>
            </a:endParaRPr>
          </a:p>
        </p:txBody>
      </p:sp>
      <p:pic>
        <p:nvPicPr>
          <p:cNvPr id="512" name="Google Shape;512;p73" descr="A child creating playdough lines to match a raised line worksheet"/>
          <p:cNvPicPr preferRelativeResize="0">
            <a:picLocks noGrp="1"/>
          </p:cNvPicPr>
          <p:nvPr>
            <p:ph idx="1"/>
          </p:nvPr>
        </p:nvPicPr>
        <p:blipFill rotWithShape="1">
          <a:blip r:embed="rId3">
            <a:alphaModFix/>
          </a:blip>
          <a:stretch/>
        </p:blipFill>
        <p:spPr>
          <a:xfrm>
            <a:off x="838234" y="1635736"/>
            <a:ext cx="2792210" cy="3718882"/>
          </a:xfrm>
          <a:prstGeom prst="rect">
            <a:avLst/>
          </a:prstGeom>
          <a:noFill/>
          <a:ln w="57150" cap="flat" cmpd="sng">
            <a:solidFill>
              <a:srgbClr val="000000"/>
            </a:solidFill>
            <a:prstDash val="solid"/>
            <a:round/>
            <a:headEnd type="none" w="sm" len="sm"/>
            <a:tailEnd type="none" w="sm" len="sm"/>
          </a:ln>
        </p:spPr>
      </p:pic>
      <p:sp>
        <p:nvSpPr>
          <p:cNvPr id="511" name="Google Shape;511;p7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Creating and Drawing</a:t>
            </a:r>
            <a:endParaRPr lang="en-US" sz="4800">
              <a:latin typeface="Calibri"/>
              <a:ea typeface="Calibri"/>
              <a:cs typeface="Calibri"/>
            </a:endParaRPr>
          </a:p>
        </p:txBody>
      </p:sp>
    </p:spTree>
    <p:extLst>
      <p:ext uri="{BB962C8B-B14F-4D97-AF65-F5344CB8AC3E}">
        <p14:creationId xmlns:p14="http://schemas.microsoft.com/office/powerpoint/2010/main" val="26533771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4" name="Google Shape;304;p47" descr="A child holds a drawing of a turkey created using APH's Quick-Draw Paper."/>
          <p:cNvPicPr preferRelativeResize="0"/>
          <p:nvPr/>
        </p:nvPicPr>
        <p:blipFill rotWithShape="1">
          <a:blip r:embed="rId3">
            <a:alphaModFix/>
          </a:blip>
          <a:srcRect/>
          <a:stretch/>
        </p:blipFill>
        <p:spPr>
          <a:xfrm>
            <a:off x="6939903" y="1564527"/>
            <a:ext cx="4821169" cy="3727535"/>
          </a:xfrm>
          <a:prstGeom prst="rect">
            <a:avLst/>
          </a:prstGeom>
          <a:noFill/>
          <a:ln w="57150" cap="flat" cmpd="sng">
            <a:solidFill>
              <a:schemeClr val="dk1"/>
            </a:solidFill>
            <a:prstDash val="solid"/>
            <a:round/>
            <a:headEnd type="none" w="sm" len="sm"/>
            <a:tailEnd type="none" w="sm" len="sm"/>
          </a:ln>
        </p:spPr>
      </p:pic>
      <p:sp>
        <p:nvSpPr>
          <p:cNvPr id="303" name="Google Shape;303;p47"/>
          <p:cNvSpPr txBox="1">
            <a:spLocks noGrp="1"/>
          </p:cNvSpPr>
          <p:nvPr>
            <p:ph idx="1"/>
          </p:nvPr>
        </p:nvSpPr>
        <p:spPr>
          <a:xfrm>
            <a:off x="838200" y="1413312"/>
            <a:ext cx="5866109" cy="4570630"/>
          </a:xfrm>
          <a:prstGeom prst="rect">
            <a:avLst/>
          </a:prstGeom>
          <a:noFill/>
          <a:ln>
            <a:noFill/>
          </a:ln>
        </p:spPr>
        <p:txBody>
          <a:bodyPr spcFirstLastPara="1" vert="horz" wrap="square" lIns="91433" tIns="45700" rIns="91433" bIns="45700" rtlCol="0" anchor="t" anchorCtr="0">
            <a:normAutofit lnSpcReduction="10000"/>
          </a:bodyPr>
          <a:lstStyle/>
          <a:p>
            <a:pPr marL="457200" indent="-457200">
              <a:lnSpc>
                <a:spcPct val="100000"/>
              </a:lnSpc>
              <a:spcBef>
                <a:spcPts val="800"/>
              </a:spcBef>
              <a:buSzPts val="1800"/>
              <a:buChar char="•"/>
            </a:pPr>
            <a:r>
              <a:rPr lang="en" sz="2600" dirty="0">
                <a:latin typeface="Calibri"/>
                <a:ea typeface="Calibri"/>
                <a:cs typeface="Calibri"/>
              </a:rPr>
              <a:t>Special technology allows drawings created using water-based tools (including markers) to swell and become tactile</a:t>
            </a:r>
            <a:endParaRPr lang="en-US" sz="2600" dirty="0">
              <a:latin typeface="Calibri"/>
              <a:ea typeface="Calibri"/>
              <a:cs typeface="Calibri"/>
            </a:endParaRPr>
          </a:p>
          <a:p>
            <a:pPr marL="457200" indent="-457200">
              <a:lnSpc>
                <a:spcPct val="100000"/>
              </a:lnSpc>
              <a:spcBef>
                <a:spcPts val="800"/>
              </a:spcBef>
              <a:buSzPts val="1800"/>
              <a:buChar char="•"/>
            </a:pPr>
            <a:r>
              <a:rPr lang="en" sz="2600" dirty="0">
                <a:latin typeface="Calibri"/>
                <a:ea typeface="Calibri"/>
                <a:cs typeface="Calibri"/>
              </a:rPr>
              <a:t>Immediate visual and tactile results</a:t>
            </a:r>
            <a:endParaRPr sz="2600" dirty="0">
              <a:latin typeface="Calibri"/>
              <a:ea typeface="Calibri"/>
              <a:cs typeface="Calibri"/>
            </a:endParaRPr>
          </a:p>
          <a:p>
            <a:pPr marL="457200" indent="-457200">
              <a:lnSpc>
                <a:spcPct val="100000"/>
              </a:lnSpc>
              <a:spcBef>
                <a:spcPts val="800"/>
              </a:spcBef>
              <a:buSzPts val="1800"/>
              <a:buChar char="•"/>
            </a:pPr>
            <a:r>
              <a:rPr lang="en" sz="2600" dirty="0">
                <a:latin typeface="Calibri"/>
                <a:ea typeface="Calibri"/>
                <a:cs typeface="Calibri"/>
              </a:rPr>
              <a:t>Experiment with dotted, dashed, thick, thin lines and variety of textures (bumpy, striped, sprinkled)</a:t>
            </a:r>
            <a:endParaRPr sz="2600" dirty="0">
              <a:latin typeface="Calibri"/>
              <a:ea typeface="Calibri"/>
              <a:cs typeface="Calibri"/>
            </a:endParaRPr>
          </a:p>
          <a:p>
            <a:pPr marL="457200" indent="-457200">
              <a:lnSpc>
                <a:spcPct val="100000"/>
              </a:lnSpc>
              <a:spcBef>
                <a:spcPts val="800"/>
              </a:spcBef>
              <a:spcAft>
                <a:spcPts val="1600"/>
              </a:spcAft>
              <a:buSzPts val="1800"/>
              <a:buChar char="•"/>
            </a:pPr>
            <a:r>
              <a:rPr lang="en" sz="2600" dirty="0">
                <a:latin typeface="Calibri"/>
                <a:ea typeface="Calibri"/>
                <a:cs typeface="Calibri"/>
              </a:rPr>
              <a:t>Braille dots and lettering can be created using fine-tipped markers</a:t>
            </a:r>
            <a:endParaRPr sz="2600" dirty="0">
              <a:latin typeface="Calibri"/>
              <a:ea typeface="Calibri"/>
              <a:cs typeface="Calibri"/>
            </a:endParaRPr>
          </a:p>
        </p:txBody>
      </p:sp>
      <p:sp>
        <p:nvSpPr>
          <p:cNvPr id="305" name="Google Shape;305;p47"/>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Quick-Draw Paper</a:t>
            </a:r>
            <a:endParaRPr lang="en-US" sz="4800">
              <a:latin typeface="Calibri"/>
              <a:ea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48"/>
          <p:cNvSpPr txBox="1">
            <a:spLocks noGrp="1"/>
          </p:cNvSpPr>
          <p:nvPr>
            <p:ph idx="1"/>
          </p:nvPr>
        </p:nvSpPr>
        <p:spPr>
          <a:xfrm>
            <a:off x="7708135" y="1902450"/>
            <a:ext cx="3942716" cy="3855760"/>
          </a:xfrm>
          <a:prstGeom prst="rect">
            <a:avLst/>
          </a:prstGeom>
          <a:noFill/>
          <a:ln>
            <a:noFill/>
          </a:ln>
        </p:spPr>
        <p:txBody>
          <a:bodyPr spcFirstLastPara="1" vert="horz" wrap="square" lIns="91433" tIns="45700" rIns="91433" bIns="45700" rtlCol="0" anchor="t" anchorCtr="0">
            <a:normAutofit/>
          </a:bodyPr>
          <a:lstStyle/>
          <a:p>
            <a:pPr>
              <a:spcAft>
                <a:spcPts val="1600"/>
              </a:spcAft>
              <a:buSzPts val="2100"/>
              <a:buNone/>
            </a:pPr>
            <a:r>
              <a:rPr lang="en" sz="3600" dirty="0">
                <a:latin typeface="Calibri"/>
                <a:ea typeface="Calibri"/>
                <a:cs typeface="Calibri"/>
              </a:rPr>
              <a:t>Use tactile drawing film and a stylus or ballpoint pen to create raised-line drawings, shapes, and letters</a:t>
            </a:r>
            <a:endParaRPr lang="en-US" sz="3600" dirty="0">
              <a:latin typeface="Calibri"/>
              <a:ea typeface="Calibri"/>
              <a:cs typeface="Calibri"/>
            </a:endParaRPr>
          </a:p>
        </p:txBody>
      </p:sp>
      <p:pic>
        <p:nvPicPr>
          <p:cNvPr id="311" name="Google Shape;311;p48" descr="APH Tactile Doodle with hand holding stylus and drawing a sailboat; a sun and two birds are also drawn."/>
          <p:cNvPicPr preferRelativeResize="0"/>
          <p:nvPr/>
        </p:nvPicPr>
        <p:blipFill rotWithShape="1">
          <a:blip r:embed="rId3">
            <a:alphaModFix/>
          </a:blip>
          <a:srcRect t="3307"/>
          <a:stretch>
            <a:fillRect/>
          </a:stretch>
        </p:blipFill>
        <p:spPr>
          <a:xfrm>
            <a:off x="838200" y="1586752"/>
            <a:ext cx="3645667" cy="2071003"/>
          </a:xfrm>
          <a:prstGeom prst="rect">
            <a:avLst/>
          </a:prstGeom>
          <a:noFill/>
          <a:ln w="57150" cap="flat" cmpd="sng">
            <a:solidFill>
              <a:schemeClr val="dk1"/>
            </a:solidFill>
            <a:prstDash val="solid"/>
            <a:round/>
            <a:headEnd type="none" w="sm" len="sm"/>
            <a:tailEnd type="none" w="sm" len="sm"/>
          </a:ln>
        </p:spPr>
      </p:pic>
      <p:pic>
        <p:nvPicPr>
          <p:cNvPr id="313" name="Google Shape;313;p48" descr="APH Draftsman"/>
          <p:cNvPicPr preferRelativeResize="0"/>
          <p:nvPr/>
        </p:nvPicPr>
        <p:blipFill rotWithShape="1">
          <a:blip r:embed="rId4">
            <a:alphaModFix/>
          </a:blip>
          <a:srcRect/>
          <a:stretch/>
        </p:blipFill>
        <p:spPr>
          <a:xfrm>
            <a:off x="4250962" y="3429000"/>
            <a:ext cx="3198785" cy="2399088"/>
          </a:xfrm>
          <a:prstGeom prst="rect">
            <a:avLst/>
          </a:prstGeom>
          <a:noFill/>
          <a:ln w="57150" cap="flat" cmpd="sng">
            <a:solidFill>
              <a:schemeClr val="dk1"/>
            </a:solidFill>
            <a:prstDash val="solid"/>
            <a:round/>
            <a:headEnd type="none" w="sm" len="sm"/>
            <a:tailEnd type="none" w="sm" len="sm"/>
          </a:ln>
        </p:spPr>
      </p:pic>
      <p:sp>
        <p:nvSpPr>
          <p:cNvPr id="314" name="Google Shape;314;p4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5"/>
              </a:rPr>
              <a:t>Tactile Doodle</a:t>
            </a:r>
            <a:r>
              <a:rPr lang="en" sz="4800">
                <a:latin typeface="Calibri"/>
                <a:ea typeface="Calibri"/>
                <a:cs typeface="Helvetica"/>
              </a:rPr>
              <a:t> and </a:t>
            </a:r>
            <a:r>
              <a:rPr lang="en" sz="4800">
                <a:latin typeface="Calibri"/>
                <a:ea typeface="Calibri"/>
                <a:cs typeface="Helvetica"/>
                <a:hlinkClick r:id="rId6"/>
              </a:rPr>
              <a:t>Draftsman</a:t>
            </a:r>
            <a:endParaRPr lang="en-US" sz="4800">
              <a:latin typeface="Calibri"/>
              <a:ea typeface="Calibri"/>
              <a:cs typeface="Helvetica"/>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3" name="Google Shape;323;p49" descr="APH Picture Maker Geometric Textured Shapes"/>
          <p:cNvPicPr preferRelativeResize="0"/>
          <p:nvPr/>
        </p:nvPicPr>
        <p:blipFill rotWithShape="1">
          <a:blip r:embed="rId3">
            <a:alphaModFix/>
          </a:blip>
          <a:srcRect/>
          <a:stretch/>
        </p:blipFill>
        <p:spPr>
          <a:xfrm>
            <a:off x="8605476" y="1672799"/>
            <a:ext cx="2932403" cy="1788767"/>
          </a:xfrm>
          <a:prstGeom prst="rect">
            <a:avLst/>
          </a:prstGeom>
          <a:noFill/>
          <a:ln w="57150" cap="flat" cmpd="sng">
            <a:solidFill>
              <a:schemeClr val="dk1"/>
            </a:solidFill>
            <a:prstDash val="solid"/>
            <a:round/>
            <a:headEnd type="none" w="sm" len="sm"/>
            <a:tailEnd type="none" w="sm" len="sm"/>
          </a:ln>
        </p:spPr>
      </p:pic>
      <p:pic>
        <p:nvPicPr>
          <p:cNvPr id="321" name="Google Shape;321;p49" descr="APH Picture Maker Textured Strips"/>
          <p:cNvPicPr preferRelativeResize="0"/>
          <p:nvPr/>
        </p:nvPicPr>
        <p:blipFill rotWithShape="1">
          <a:blip r:embed="rId4">
            <a:alphaModFix/>
          </a:blip>
          <a:srcRect/>
          <a:stretch/>
        </p:blipFill>
        <p:spPr>
          <a:xfrm>
            <a:off x="6096001" y="3894132"/>
            <a:ext cx="2891111" cy="1821400"/>
          </a:xfrm>
          <a:prstGeom prst="rect">
            <a:avLst/>
          </a:prstGeom>
          <a:noFill/>
          <a:ln w="57150" cap="flat" cmpd="sng">
            <a:solidFill>
              <a:schemeClr val="dk1"/>
            </a:solidFill>
            <a:prstDash val="solid"/>
            <a:round/>
            <a:headEnd type="none" w="sm" len="sm"/>
            <a:tailEnd type="none" w="sm" len="sm"/>
          </a:ln>
        </p:spPr>
      </p:pic>
      <p:pic>
        <p:nvPicPr>
          <p:cNvPr id="322" name="Google Shape;322;p49" descr="APH's Picture Maker kit that includes interactive hook-backed shapes and strips in bright colors that can be used to create tactile diagrams on a black felt board."/>
          <p:cNvPicPr preferRelativeResize="0"/>
          <p:nvPr/>
        </p:nvPicPr>
        <p:blipFill rotWithShape="1">
          <a:blip r:embed="rId5">
            <a:alphaModFix/>
          </a:blip>
          <a:srcRect/>
          <a:stretch/>
        </p:blipFill>
        <p:spPr>
          <a:xfrm>
            <a:off x="2018377" y="3512388"/>
            <a:ext cx="3168937" cy="2279875"/>
          </a:xfrm>
          <a:prstGeom prst="rect">
            <a:avLst/>
          </a:prstGeom>
          <a:noFill/>
          <a:ln w="57150" cap="flat" cmpd="sng">
            <a:solidFill>
              <a:schemeClr val="dk1"/>
            </a:solidFill>
            <a:prstDash val="solid"/>
            <a:round/>
            <a:headEnd type="none" w="sm" len="sm"/>
            <a:tailEnd type="none" w="sm" len="sm"/>
          </a:ln>
        </p:spPr>
      </p:pic>
      <p:sp>
        <p:nvSpPr>
          <p:cNvPr id="320" name="Google Shape;320;p49"/>
          <p:cNvSpPr txBox="1">
            <a:spLocks noGrp="1"/>
          </p:cNvSpPr>
          <p:nvPr>
            <p:ph idx="1"/>
          </p:nvPr>
        </p:nvSpPr>
        <p:spPr>
          <a:xfrm>
            <a:off x="838200" y="1607040"/>
            <a:ext cx="7606553" cy="1738572"/>
          </a:xfrm>
          <a:prstGeom prst="rect">
            <a:avLst/>
          </a:prstGeom>
          <a:noFill/>
          <a:ln>
            <a:noFill/>
          </a:ln>
        </p:spPr>
        <p:txBody>
          <a:bodyPr spcFirstLastPara="1" vert="horz" wrap="square" lIns="91433" tIns="45700" rIns="91433" bIns="45700" rtlCol="0" anchor="t" anchorCtr="0">
            <a:normAutofit/>
          </a:bodyPr>
          <a:lstStyle/>
          <a:p>
            <a:pPr marL="287859" indent="-279393">
              <a:spcBef>
                <a:spcPts val="0"/>
              </a:spcBef>
              <a:buSzPts val="2100"/>
            </a:pPr>
            <a:r>
              <a:rPr lang="en" sz="2800" u="sng">
                <a:solidFill>
                  <a:schemeClr val="hlink"/>
                </a:solidFill>
                <a:hlinkClick r:id="rId6"/>
              </a:rPr>
              <a:t>FQ Picture Maker Wheatley Board</a:t>
            </a:r>
            <a:endParaRPr sz="2800"/>
          </a:p>
          <a:p>
            <a:pPr marL="287859" indent="-279393">
              <a:buSzPts val="2100"/>
            </a:pPr>
            <a:r>
              <a:rPr lang="en" sz="2800" u="sng">
                <a:solidFill>
                  <a:schemeClr val="hlink"/>
                </a:solidFill>
                <a:hlinkClick r:id="rId7"/>
              </a:rPr>
              <a:t>FQ Picture Maker Geometric Textured Shapes</a:t>
            </a:r>
            <a:endParaRPr sz="2800"/>
          </a:p>
          <a:p>
            <a:pPr marL="287859" indent="-279393">
              <a:spcAft>
                <a:spcPts val="1600"/>
              </a:spcAft>
              <a:buSzPts val="2100"/>
            </a:pPr>
            <a:r>
              <a:rPr lang="en" sz="2800" u="sng">
                <a:solidFill>
                  <a:schemeClr val="hlink"/>
                </a:solidFill>
                <a:hlinkClick r:id="rId8"/>
              </a:rPr>
              <a:t>FQ Picture Maker Textured Strips</a:t>
            </a:r>
            <a:endParaRPr sz="2800"/>
          </a:p>
        </p:txBody>
      </p:sp>
      <p:sp>
        <p:nvSpPr>
          <p:cNvPr id="324" name="Google Shape;324;p4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fontScale="90000"/>
          </a:bodyPr>
          <a:lstStyle/>
          <a:p>
            <a:r>
              <a:rPr lang="en" dirty="0">
                <a:latin typeface="Calibri"/>
                <a:ea typeface="Calibri"/>
                <a:cs typeface="Calibri"/>
              </a:rPr>
              <a:t>Picture Maker Wheatley Tactile Diagramming Kit</a:t>
            </a:r>
            <a:endParaRPr dirty="0">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0" descr="Sailboat coloring page with textures (bumpy, rough, wavy, diagonal strips) transferred from Color-by-Texture Marking Mats."/>
          <p:cNvPicPr preferRelativeResize="0"/>
          <p:nvPr/>
        </p:nvPicPr>
        <p:blipFill rotWithShape="1">
          <a:blip r:embed="rId3">
            <a:alphaModFix/>
          </a:blip>
          <a:srcRect/>
          <a:stretch/>
        </p:blipFill>
        <p:spPr>
          <a:xfrm>
            <a:off x="6095988" y="2946943"/>
            <a:ext cx="2289193" cy="3049952"/>
          </a:xfrm>
          <a:prstGeom prst="rect">
            <a:avLst/>
          </a:prstGeom>
          <a:noFill/>
          <a:ln w="57150" cap="flat" cmpd="sng">
            <a:solidFill>
              <a:schemeClr val="dk1"/>
            </a:solidFill>
            <a:prstDash val="solid"/>
            <a:round/>
            <a:headEnd type="none" w="sm" len="sm"/>
            <a:tailEnd type="none" w="sm" len="sm"/>
          </a:ln>
        </p:spPr>
      </p:pic>
      <p:pic>
        <p:nvPicPr>
          <p:cNvPr id="332" name="Google Shape;332;p50" descr="APHs Color-by-Texture Marking Kit with tray, rubbing plates, crayons, coloring pages, and guidebook."/>
          <p:cNvPicPr preferRelativeResize="0"/>
          <p:nvPr/>
        </p:nvPicPr>
        <p:blipFill rotWithShape="1">
          <a:blip r:embed="rId4">
            <a:alphaModFix/>
          </a:blip>
          <a:srcRect/>
          <a:stretch/>
        </p:blipFill>
        <p:spPr>
          <a:xfrm>
            <a:off x="8090368" y="1432668"/>
            <a:ext cx="3899633" cy="2916033"/>
          </a:xfrm>
          <a:prstGeom prst="rect">
            <a:avLst/>
          </a:prstGeom>
          <a:noFill/>
          <a:ln w="57150" cap="flat" cmpd="sng">
            <a:solidFill>
              <a:schemeClr val="dk1"/>
            </a:solidFill>
            <a:prstDash val="solid"/>
            <a:round/>
            <a:headEnd type="none" w="sm" len="sm"/>
            <a:tailEnd type="none" w="sm" len="sm"/>
          </a:ln>
        </p:spPr>
      </p:pic>
      <p:sp>
        <p:nvSpPr>
          <p:cNvPr id="331" name="Google Shape;331;p50"/>
          <p:cNvSpPr txBox="1">
            <a:spLocks noGrp="1"/>
          </p:cNvSpPr>
          <p:nvPr>
            <p:ph idx="1"/>
          </p:nvPr>
        </p:nvSpPr>
        <p:spPr>
          <a:xfrm>
            <a:off x="838199" y="1439141"/>
            <a:ext cx="5013704" cy="4248965"/>
          </a:xfrm>
          <a:prstGeom prst="rect">
            <a:avLst/>
          </a:prstGeom>
          <a:noFill/>
          <a:ln>
            <a:noFill/>
          </a:ln>
        </p:spPr>
        <p:txBody>
          <a:bodyPr spcFirstLastPara="1" vert="horz" wrap="square" lIns="91433" tIns="45700" rIns="91433" bIns="45700" rtlCol="0" anchor="t" anchorCtr="0">
            <a:noAutofit/>
          </a:bodyPr>
          <a:lstStyle/>
          <a:p>
            <a:pPr marL="456565" indent="-456565">
              <a:spcBef>
                <a:spcPts val="600"/>
              </a:spcBef>
              <a:buSzPts val="1600"/>
              <a:buFont typeface="Arial"/>
              <a:buChar char="•"/>
            </a:pPr>
            <a:r>
              <a:rPr lang="en" sz="2700" dirty="0">
                <a:latin typeface="Calibri"/>
                <a:ea typeface="Calibri"/>
                <a:cs typeface="Calibri"/>
                <a:sym typeface="Calibri"/>
              </a:rPr>
              <a:t>Vinyl mats include many fun shapes and textured areas</a:t>
            </a:r>
            <a:endParaRPr lang="en-US" sz="2700" dirty="0">
              <a:latin typeface="Calibri"/>
              <a:ea typeface="Calibri"/>
              <a:cs typeface="Calibri"/>
            </a:endParaRPr>
          </a:p>
          <a:p>
            <a:pPr marL="914400" lvl="1" indent="-457200">
              <a:spcBef>
                <a:spcPts val="600"/>
              </a:spcBef>
              <a:buSzPts val="1600"/>
              <a:buFont typeface="Arial"/>
              <a:buChar char="•"/>
            </a:pPr>
            <a:r>
              <a:rPr lang="en" sz="2500" dirty="0">
                <a:latin typeface="Calibri"/>
                <a:ea typeface="Calibri"/>
                <a:cs typeface="Calibri"/>
                <a:sym typeface="Calibri"/>
              </a:rPr>
              <a:t>Rough and coarse</a:t>
            </a:r>
            <a:endParaRPr sz="2500" dirty="0">
              <a:latin typeface="Calibri"/>
              <a:ea typeface="Calibri"/>
              <a:cs typeface="Calibri"/>
            </a:endParaRPr>
          </a:p>
          <a:p>
            <a:pPr marL="914400" lvl="1" indent="-457200">
              <a:spcBef>
                <a:spcPts val="600"/>
              </a:spcBef>
              <a:buSzPts val="1600"/>
              <a:buFont typeface="Arial"/>
              <a:buChar char="•"/>
            </a:pPr>
            <a:r>
              <a:rPr lang="en" sz="2500" dirty="0">
                <a:latin typeface="Calibri"/>
                <a:ea typeface="Calibri"/>
                <a:cs typeface="Calibri"/>
                <a:sym typeface="Calibri"/>
              </a:rPr>
              <a:t>Wavy, bumpy, bold</a:t>
            </a:r>
            <a:endParaRPr sz="2500" dirty="0">
              <a:latin typeface="Calibri"/>
              <a:ea typeface="Calibri"/>
              <a:cs typeface="Calibri"/>
            </a:endParaRPr>
          </a:p>
          <a:p>
            <a:pPr marL="914400" lvl="1" indent="-457200">
              <a:spcBef>
                <a:spcPts val="600"/>
              </a:spcBef>
              <a:buSzPts val="1600"/>
              <a:buFont typeface="Arial"/>
              <a:buChar char="•"/>
            </a:pPr>
            <a:r>
              <a:rPr lang="en" sz="2500" dirty="0">
                <a:latin typeface="Calibri"/>
                <a:ea typeface="Calibri"/>
                <a:cs typeface="Calibri"/>
                <a:sym typeface="Calibri"/>
              </a:rPr>
              <a:t>Diagonal and stripes</a:t>
            </a:r>
            <a:endParaRPr sz="2500" dirty="0">
              <a:latin typeface="Calibri"/>
              <a:ea typeface="Calibri"/>
              <a:cs typeface="Calibri"/>
            </a:endParaRPr>
          </a:p>
          <a:p>
            <a:pPr marL="914400" lvl="1" indent="-457200">
              <a:spcBef>
                <a:spcPts val="600"/>
              </a:spcBef>
              <a:buSzPts val="1600"/>
              <a:buFont typeface="Arial"/>
              <a:buChar char="•"/>
            </a:pPr>
            <a:r>
              <a:rPr lang="en" sz="2500" dirty="0">
                <a:latin typeface="Calibri"/>
                <a:ea typeface="Calibri"/>
                <a:cs typeface="Calibri"/>
                <a:sym typeface="Calibri"/>
              </a:rPr>
              <a:t>Zigzag and cross-hatch</a:t>
            </a:r>
            <a:endParaRPr sz="2500" dirty="0">
              <a:latin typeface="Calibri"/>
              <a:ea typeface="Calibri"/>
              <a:cs typeface="Calibri"/>
            </a:endParaRPr>
          </a:p>
          <a:p>
            <a:pPr marL="456565" indent="-456565">
              <a:spcBef>
                <a:spcPts val="600"/>
              </a:spcBef>
              <a:spcAft>
                <a:spcPts val="1600"/>
              </a:spcAft>
              <a:buSzPts val="1600"/>
              <a:buFont typeface="Arial"/>
              <a:buChar char="•"/>
            </a:pPr>
            <a:r>
              <a:rPr lang="en" sz="2700" dirty="0">
                <a:latin typeface="Calibri"/>
                <a:ea typeface="Calibri"/>
                <a:cs typeface="Calibri"/>
                <a:sym typeface="Calibri"/>
              </a:rPr>
              <a:t>Place a mat under a coloring page and rub the page with a waxed crayon (crayons come with the kit)</a:t>
            </a:r>
            <a:endParaRPr sz="2700" dirty="0">
              <a:latin typeface="Calibri"/>
              <a:ea typeface="Calibri"/>
              <a:cs typeface="Calibri"/>
            </a:endParaRPr>
          </a:p>
        </p:txBody>
      </p:sp>
      <p:sp>
        <p:nvSpPr>
          <p:cNvPr id="333" name="Google Shape;333;p5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hlinkClick r:id="rId5"/>
              </a:rPr>
              <a:t>Color-by-Texture Marking Mats</a:t>
            </a:r>
            <a:endParaRPr sz="48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A3FA7-DCAC-00E0-3B68-1B4C5718159B}"/>
            </a:ext>
          </a:extLst>
        </p:cNvPr>
        <p:cNvGrpSpPr/>
        <p:nvPr/>
      </p:nvGrpSpPr>
      <p:grpSpPr>
        <a:xfrm>
          <a:off x="0" y="0"/>
          <a:ext cx="0" cy="0"/>
          <a:chOff x="0" y="0"/>
          <a:chExt cx="0" cy="0"/>
        </a:xfrm>
      </p:grpSpPr>
      <p:pic>
        <p:nvPicPr>
          <p:cNvPr id="7" name="Picture 6" descr="Foundations for Tactile Literacy: Linking APH Products through the Tactile Skills Matrix to Foster Tactile Skill Development">
            <a:extLst>
              <a:ext uri="{FF2B5EF4-FFF2-40B4-BE49-F238E27FC236}">
                <a16:creationId xmlns:a16="http://schemas.microsoft.com/office/drawing/2014/main" id="{5B73D7B3-05CD-4437-6ECC-84EB9D6EA42E}"/>
              </a:ext>
            </a:extLst>
          </p:cNvPr>
          <p:cNvPicPr>
            <a:picLocks noChangeAspect="1"/>
          </p:cNvPicPr>
          <p:nvPr/>
        </p:nvPicPr>
        <p:blipFill>
          <a:blip r:embed="rId3"/>
          <a:stretch>
            <a:fillRect/>
          </a:stretch>
        </p:blipFill>
        <p:spPr>
          <a:xfrm>
            <a:off x="6269545" y="316500"/>
            <a:ext cx="4407790" cy="5681964"/>
          </a:xfrm>
          <a:prstGeom prst="rect">
            <a:avLst/>
          </a:prstGeom>
          <a:ln w="57150">
            <a:solidFill>
              <a:schemeClr val="tx1"/>
            </a:solidFill>
          </a:ln>
        </p:spPr>
      </p:pic>
      <p:pic>
        <p:nvPicPr>
          <p:cNvPr id="4" name="Picture 3" descr="Foundations for Tactile Literacy: Data Collection Sheets table">
            <a:extLst>
              <a:ext uri="{FF2B5EF4-FFF2-40B4-BE49-F238E27FC236}">
                <a16:creationId xmlns:a16="http://schemas.microsoft.com/office/drawing/2014/main" id="{E57B60FB-31F4-2040-B38F-9A09E179C95C}"/>
              </a:ext>
            </a:extLst>
          </p:cNvPr>
          <p:cNvPicPr>
            <a:picLocks noChangeAspect="1"/>
          </p:cNvPicPr>
          <p:nvPr/>
        </p:nvPicPr>
        <p:blipFill>
          <a:blip r:embed="rId4"/>
          <a:srcRect l="6053" t="1395" r="4774" b="1910"/>
          <a:stretch/>
        </p:blipFill>
        <p:spPr>
          <a:xfrm>
            <a:off x="1358131" y="316500"/>
            <a:ext cx="4152653" cy="5681964"/>
          </a:xfrm>
          <a:prstGeom prst="rect">
            <a:avLst/>
          </a:prstGeom>
          <a:noFill/>
          <a:ln w="57150">
            <a:solidFill>
              <a:schemeClr val="tx1"/>
            </a:solidFill>
          </a:ln>
        </p:spPr>
      </p:pic>
      <p:sp>
        <p:nvSpPr>
          <p:cNvPr id="2" name="Title 1">
            <a:extLst>
              <a:ext uri="{FF2B5EF4-FFF2-40B4-BE49-F238E27FC236}">
                <a16:creationId xmlns:a16="http://schemas.microsoft.com/office/drawing/2014/main" id="{FD7D73F9-488A-7E09-D925-CB4165B42D0A}"/>
              </a:ext>
            </a:extLst>
          </p:cNvPr>
          <p:cNvSpPr>
            <a:spLocks noGrp="1"/>
          </p:cNvSpPr>
          <p:nvPr>
            <p:ph type="title"/>
          </p:nvPr>
        </p:nvSpPr>
        <p:spPr>
          <a:xfrm>
            <a:off x="0" y="-1049540"/>
            <a:ext cx="6295745" cy="915069"/>
          </a:xfrm>
        </p:spPr>
        <p:txBody>
          <a:bodyPr/>
          <a:lstStyle/>
          <a:p>
            <a:pPr algn="l"/>
            <a:r>
              <a:rPr lang="en-US" dirty="0"/>
              <a:t>Data Collection Sheets</a:t>
            </a:r>
            <a:br>
              <a:rPr lang="en-US" dirty="0"/>
            </a:br>
            <a:r>
              <a:rPr lang="en-US" dirty="0"/>
              <a:t>Emergent Tactile Literacy Skills</a:t>
            </a:r>
          </a:p>
        </p:txBody>
      </p:sp>
    </p:spTree>
    <p:extLst>
      <p:ext uri="{BB962C8B-B14F-4D97-AF65-F5344CB8AC3E}">
        <p14:creationId xmlns:p14="http://schemas.microsoft.com/office/powerpoint/2010/main" val="35041340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1"/>
          <p:cNvSpPr txBox="1">
            <a:spLocks noGrp="1"/>
          </p:cNvSpPr>
          <p:nvPr>
            <p:ph idx="1"/>
          </p:nvPr>
        </p:nvSpPr>
        <p:spPr>
          <a:xfrm>
            <a:off x="5797657" y="1684531"/>
            <a:ext cx="5556143" cy="3854120"/>
          </a:xfrm>
          <a:prstGeom prst="rect">
            <a:avLst/>
          </a:prstGeom>
          <a:noFill/>
          <a:ln>
            <a:noFill/>
          </a:ln>
        </p:spPr>
        <p:txBody>
          <a:bodyPr spcFirstLastPara="1" vert="horz" wrap="square" lIns="91433" tIns="45700" rIns="91433" bIns="45700" rtlCol="0" anchor="t" anchorCtr="0">
            <a:noAutofit/>
          </a:bodyPr>
          <a:lstStyle/>
          <a:p>
            <a:pPr marL="457200" indent="-457200">
              <a:buSzPts val="1800"/>
              <a:buFont typeface="Arial"/>
              <a:buChar char="•"/>
            </a:pPr>
            <a:r>
              <a:rPr lang="en" sz="2800">
                <a:latin typeface="Calibri"/>
                <a:ea typeface="Calibri"/>
                <a:cs typeface="Helvetica"/>
              </a:rPr>
              <a:t>Point symbols like circles, dots, squares, and triangles for graphs, games, microwave buttons, etc.</a:t>
            </a:r>
            <a:endParaRPr lang="en-US" sz="2800">
              <a:latin typeface="Calibri"/>
              <a:ea typeface="Calibri"/>
              <a:cs typeface="Helvetica" pitchFamily="2" charset="0"/>
            </a:endParaRPr>
          </a:p>
          <a:p>
            <a:pPr marL="457200" indent="-457200">
              <a:buSzPts val="1800"/>
              <a:buFont typeface="Arial"/>
              <a:buChar char="•"/>
            </a:pPr>
            <a:r>
              <a:rPr lang="en" sz="2800">
                <a:latin typeface="Calibri"/>
                <a:ea typeface="Calibri"/>
                <a:cs typeface="Helvetica"/>
              </a:rPr>
              <a:t>Reward statements (GOOD, GREAT, SUPER, COOL, WOW, etc.)</a:t>
            </a:r>
            <a:endParaRPr sz="2800">
              <a:latin typeface="Calibri"/>
              <a:ea typeface="Calibri"/>
              <a:cs typeface="Helvetica" pitchFamily="2" charset="0"/>
            </a:endParaRPr>
          </a:p>
          <a:p>
            <a:pPr marL="457200" indent="-457200">
              <a:buSzPts val="1800"/>
              <a:buFont typeface="Arial"/>
              <a:buChar char="•"/>
            </a:pPr>
            <a:r>
              <a:rPr lang="en" sz="2800">
                <a:latin typeface="Calibri"/>
                <a:ea typeface="Calibri"/>
                <a:cs typeface="Helvetica"/>
              </a:rPr>
              <a:t>Faces (smile, frown, etc.)</a:t>
            </a:r>
            <a:endParaRPr sz="2800">
              <a:latin typeface="Calibri"/>
              <a:ea typeface="Calibri"/>
              <a:cs typeface="Helvetica" pitchFamily="2" charset="0"/>
            </a:endParaRPr>
          </a:p>
          <a:p>
            <a:pPr marL="457200" indent="-457200">
              <a:buSzPts val="1800"/>
              <a:buFont typeface="Arial"/>
              <a:buChar char="•"/>
            </a:pPr>
            <a:r>
              <a:rPr lang="en" sz="2800">
                <a:latin typeface="Calibri"/>
                <a:ea typeface="Calibri"/>
                <a:cs typeface="Helvetica"/>
              </a:rPr>
              <a:t>Letters and numbers</a:t>
            </a:r>
            <a:endParaRPr sz="2800">
              <a:latin typeface="Calibri"/>
              <a:ea typeface="Calibri"/>
              <a:cs typeface="Helvetica" pitchFamily="2" charset="0"/>
            </a:endParaRPr>
          </a:p>
        </p:txBody>
      </p:sp>
      <p:pic>
        <p:nvPicPr>
          <p:cNvPr id="339" name="Google Shape;339;p51" descr="APH Feel 'n Peel Stickers: Point Symbols"/>
          <p:cNvPicPr preferRelativeResize="0"/>
          <p:nvPr/>
        </p:nvPicPr>
        <p:blipFill rotWithShape="1">
          <a:blip r:embed="rId3">
            <a:alphaModFix/>
          </a:blip>
          <a:srcRect l="10883" r="16068" b="1"/>
          <a:stretch/>
        </p:blipFill>
        <p:spPr>
          <a:xfrm>
            <a:off x="1005018" y="1721708"/>
            <a:ext cx="4292543" cy="3437571"/>
          </a:xfrm>
          <a:prstGeom prst="rect">
            <a:avLst/>
          </a:prstGeom>
          <a:noFill/>
          <a:ln w="57150" cap="flat" cmpd="sng">
            <a:solidFill>
              <a:schemeClr val="dk1"/>
            </a:solidFill>
            <a:prstDash val="solid"/>
            <a:round/>
            <a:headEnd type="none" w="sm" len="sm"/>
            <a:tailEnd type="none" w="sm" len="sm"/>
          </a:ln>
        </p:spPr>
      </p:pic>
      <p:sp>
        <p:nvSpPr>
          <p:cNvPr id="340" name="Google Shape;340;p51"/>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Symbols</a:t>
            </a:r>
            <a:endParaRPr lang="en-US" sz="4800">
              <a:latin typeface="Calibri"/>
              <a:ea typeface="Calibri"/>
              <a:cs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2"/>
          <p:cNvSpPr txBox="1">
            <a:spLocks noGrp="1"/>
          </p:cNvSpPr>
          <p:nvPr>
            <p:ph idx="1"/>
          </p:nvPr>
        </p:nvSpPr>
        <p:spPr>
          <a:xfrm>
            <a:off x="838200" y="1516633"/>
            <a:ext cx="6628109" cy="3828290"/>
          </a:xfrm>
          <a:prstGeom prst="rect">
            <a:avLst/>
          </a:prstGeom>
          <a:noFill/>
          <a:ln>
            <a:noFill/>
          </a:ln>
        </p:spPr>
        <p:txBody>
          <a:bodyPr spcFirstLastPara="1" vert="horz" wrap="square" lIns="91433" tIns="45700" rIns="91433" bIns="45700" rtlCol="0" anchor="t" anchorCtr="0">
            <a:noAutofit/>
          </a:bodyPr>
          <a:lstStyle/>
          <a:p>
            <a:pPr marL="457200" indent="-457200">
              <a:spcBef>
                <a:spcPts val="0"/>
              </a:spcBef>
              <a:buSzPts val="2100"/>
              <a:buFont typeface="Arial"/>
              <a:buChar char="•"/>
            </a:pPr>
            <a:r>
              <a:rPr lang="en" u="sng" dirty="0">
                <a:solidFill>
                  <a:schemeClr val="hlink"/>
                </a:solidFill>
                <a:latin typeface="Calibri"/>
                <a:ea typeface="Calibri"/>
                <a:cs typeface="Calibri"/>
                <a:hlinkClick r:id="rId3">
                  <a:extLst>
                    <a:ext uri="{A12FA001-AC4F-418D-AE19-62706E023703}">
                      <ahyp:hlinkClr xmlns:ahyp="http://schemas.microsoft.com/office/drawing/2018/hyperlinkcolor" val="tx"/>
                    </a:ext>
                  </a:extLst>
                </a:hlinkClick>
              </a:rPr>
              <a:t>Feel 'n Peel Stickers: Braille-Print Capital Letters A-Z</a:t>
            </a:r>
            <a:r>
              <a:rPr lang="en" dirty="0">
                <a:latin typeface="Calibri"/>
                <a:ea typeface="Calibri"/>
                <a:cs typeface="Calibri"/>
              </a:rPr>
              <a:t> </a:t>
            </a:r>
            <a:endParaRPr lang="en-US">
              <a:latin typeface="Calibri"/>
              <a:ea typeface="Calibri"/>
              <a:cs typeface="Calibri"/>
            </a:endParaRPr>
          </a:p>
          <a:p>
            <a:pPr marL="457200" indent="-457200">
              <a:buSzPts val="2100"/>
              <a:buFont typeface="Arial"/>
              <a:buChar char="•"/>
            </a:pPr>
            <a:r>
              <a:rPr lang="en" u="sng" dirty="0">
                <a:solidFill>
                  <a:schemeClr val="hlink"/>
                </a:solidFill>
                <a:latin typeface="Calibri"/>
                <a:ea typeface="Calibri"/>
                <a:cs typeface="Calibri"/>
                <a:hlinkClick r:id="rId4">
                  <a:extLst>
                    <a:ext uri="{A12FA001-AC4F-418D-AE19-62706E023703}">
                      <ahyp:hlinkClr xmlns:ahyp="http://schemas.microsoft.com/office/drawing/2018/hyperlinkcolor" val="tx"/>
                    </a:ext>
                  </a:extLst>
                </a:hlinkClick>
              </a:rPr>
              <a:t>Feel 'n Peel Stickers: Braille-Print Alphabet Letters (lowercase)</a:t>
            </a:r>
            <a:endParaRPr>
              <a:solidFill>
                <a:schemeClr val="hlink"/>
              </a:solidFill>
              <a:latin typeface="Calibri"/>
              <a:ea typeface="Calibri"/>
              <a:cs typeface="Calibri"/>
            </a:endParaRPr>
          </a:p>
          <a:p>
            <a:pPr marL="457200" indent="-457200">
              <a:buSzPts val="2100"/>
              <a:buFont typeface="Arial"/>
              <a:buChar char="•"/>
            </a:pPr>
            <a:r>
              <a:rPr lang="en" u="sng" dirty="0">
                <a:solidFill>
                  <a:schemeClr val="hlink"/>
                </a:solidFill>
                <a:latin typeface="Calibri"/>
                <a:ea typeface="Calibri"/>
                <a:cs typeface="Calibri"/>
                <a:hlinkClick r:id="rId5">
                  <a:extLst>
                    <a:ext uri="{A12FA001-AC4F-418D-AE19-62706E023703}">
                      <ahyp:hlinkClr xmlns:ahyp="http://schemas.microsoft.com/office/drawing/2018/hyperlinkcolor" val="tx"/>
                    </a:ext>
                  </a:extLst>
                </a:hlinkClick>
              </a:rPr>
              <a:t>Feel 'n Peel Stickers: UEB Braille/Print Numbers 0-100</a:t>
            </a:r>
            <a:endParaRPr>
              <a:solidFill>
                <a:schemeClr val="hlink"/>
              </a:solidFill>
              <a:latin typeface="Calibri"/>
              <a:ea typeface="Calibri"/>
              <a:cs typeface="Calibri"/>
            </a:endParaRPr>
          </a:p>
          <a:p>
            <a:pPr marL="457200" indent="-457200">
              <a:spcAft>
                <a:spcPts val="1600"/>
              </a:spcAft>
              <a:buSzPts val="2100"/>
              <a:buFont typeface="Arial"/>
              <a:buChar char="•"/>
            </a:pPr>
            <a:r>
              <a:rPr lang="en" u="sng" dirty="0">
                <a:solidFill>
                  <a:schemeClr val="hlink"/>
                </a:solidFill>
                <a:latin typeface="Calibri"/>
                <a:ea typeface="Calibri"/>
                <a:cs typeface="Calibri"/>
                <a:hlinkClick r:id="rId6">
                  <a:extLst>
                    <a:ext uri="{A12FA001-AC4F-418D-AE19-62706E023703}">
                      <ahyp:hlinkClr xmlns:ahyp="http://schemas.microsoft.com/office/drawing/2018/hyperlinkcolor" val="tx"/>
                    </a:ext>
                  </a:extLst>
                </a:hlinkClick>
              </a:rPr>
              <a:t>Feel 'n Peel Stickers: Numbers (0-9)</a:t>
            </a:r>
            <a:endParaRPr>
              <a:solidFill>
                <a:schemeClr val="hlink"/>
              </a:solidFill>
              <a:latin typeface="Calibri"/>
              <a:ea typeface="Calibri"/>
              <a:cs typeface="Calibri"/>
            </a:endParaRPr>
          </a:p>
        </p:txBody>
      </p:sp>
      <p:pic>
        <p:nvPicPr>
          <p:cNvPr id="347" name="Google Shape;347;p52" descr="APH Feel 'n Peel Stickers: Braille/Print Capital Letters A-Z"/>
          <p:cNvPicPr preferRelativeResize="0"/>
          <p:nvPr/>
        </p:nvPicPr>
        <p:blipFill rotWithShape="1">
          <a:blip r:embed="rId7">
            <a:alphaModFix/>
          </a:blip>
          <a:srcRect/>
          <a:stretch/>
        </p:blipFill>
        <p:spPr>
          <a:xfrm>
            <a:off x="7993293" y="1341621"/>
            <a:ext cx="3193691" cy="4174759"/>
          </a:xfrm>
          <a:prstGeom prst="rect">
            <a:avLst/>
          </a:prstGeom>
          <a:noFill/>
          <a:ln w="57150" cap="flat" cmpd="sng">
            <a:solidFill>
              <a:schemeClr val="dk1"/>
            </a:solidFill>
            <a:prstDash val="solid"/>
            <a:round/>
            <a:headEnd type="none" w="sm" len="sm"/>
            <a:tailEnd type="none" w="sm" len="sm"/>
          </a:ln>
        </p:spPr>
      </p:pic>
      <p:sp>
        <p:nvSpPr>
          <p:cNvPr id="348" name="Google Shape;348;p52"/>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Calibri"/>
              </a:rPr>
              <a:t>Letters and Numbers </a:t>
            </a:r>
            <a:endParaRPr lang="en-US" sz="4800">
              <a:latin typeface="Calibri"/>
              <a:ea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a:spLocks noGrp="1"/>
          </p:cNvSpPr>
          <p:nvPr>
            <p:ph idx="1"/>
          </p:nvPr>
        </p:nvSpPr>
        <p:spPr>
          <a:xfrm>
            <a:off x="4402810" y="1658701"/>
            <a:ext cx="6950990" cy="3879950"/>
          </a:xfrm>
          <a:prstGeom prst="rect">
            <a:avLst/>
          </a:prstGeom>
          <a:noFill/>
          <a:ln>
            <a:noFill/>
          </a:ln>
        </p:spPr>
        <p:txBody>
          <a:bodyPr spcFirstLastPara="1" vert="horz" wrap="square" lIns="91433" tIns="45700" rIns="91433" bIns="45700" rtlCol="0" anchor="t" anchorCtr="0">
            <a:normAutofit/>
          </a:bodyPr>
          <a:lstStyle/>
          <a:p>
            <a:pPr marL="457200" indent="-457200">
              <a:spcBef>
                <a:spcPts val="0"/>
              </a:spcBef>
              <a:buSzPts val="2500"/>
              <a:buFont typeface="Arial"/>
              <a:buChar char="•"/>
            </a:pPr>
            <a:r>
              <a:rPr lang="en" sz="2800" u="sng" dirty="0">
                <a:solidFill>
                  <a:schemeClr val="hlink"/>
                </a:solidFill>
                <a:latin typeface="Calibri"/>
                <a:ea typeface="Calibri"/>
                <a:cs typeface="Helvetica"/>
                <a:hlinkClick r:id="rId3">
                  <a:extLst>
                    <a:ext uri="{A12FA001-AC4F-418D-AE19-62706E023703}">
                      <ahyp:hlinkClr xmlns:ahyp="http://schemas.microsoft.com/office/drawing/2018/hyperlinkcolor" val="tx"/>
                    </a:ext>
                  </a:extLst>
                </a:hlinkClick>
              </a:rPr>
              <a:t>Feel 'n Peel Stickers: UEB Basic Math Symbols</a:t>
            </a:r>
            <a:endParaRPr lang="en-US" sz="2800" dirty="0">
              <a:solidFill>
                <a:schemeClr val="hlink"/>
              </a:solidFill>
              <a:latin typeface="Calibri"/>
              <a:ea typeface="Calibri"/>
              <a:cs typeface="Helvetica"/>
            </a:endParaRPr>
          </a:p>
          <a:p>
            <a:pPr marL="457200" indent="-457200">
              <a:buSzPts val="2500"/>
              <a:buFont typeface="Arial"/>
              <a:buChar char="•"/>
            </a:pPr>
            <a:r>
              <a:rPr lang="en" sz="2800" u="sng" dirty="0">
                <a:solidFill>
                  <a:schemeClr val="hlink"/>
                </a:solidFill>
                <a:latin typeface="Calibri"/>
                <a:ea typeface="Calibri"/>
                <a:cs typeface="Helvetica"/>
                <a:hlinkClick r:id="rId4">
                  <a:extLst>
                    <a:ext uri="{A12FA001-AC4F-418D-AE19-62706E023703}">
                      <ahyp:hlinkClr xmlns:ahyp="http://schemas.microsoft.com/office/drawing/2018/hyperlinkcolor" val="tx"/>
                    </a:ext>
                  </a:extLst>
                </a:hlinkClick>
              </a:rPr>
              <a:t>Feel 'n Peel Stickers: Nemeth Basic Math Symbols</a:t>
            </a:r>
            <a:endParaRPr sz="2800">
              <a:solidFill>
                <a:schemeClr val="hlink"/>
              </a:solidFill>
              <a:latin typeface="Calibri"/>
              <a:ea typeface="Calibri"/>
              <a:cs typeface="Helvetica"/>
            </a:endParaRPr>
          </a:p>
          <a:p>
            <a:pPr marL="457200" indent="-457200">
              <a:buSzPts val="2500"/>
              <a:buFont typeface="Arial"/>
              <a:buChar char="•"/>
            </a:pPr>
            <a:r>
              <a:rPr lang="en" sz="2800" u="sng" dirty="0">
                <a:solidFill>
                  <a:schemeClr val="hlink"/>
                </a:solidFill>
                <a:latin typeface="Calibri"/>
                <a:ea typeface="Calibri"/>
                <a:cs typeface="Helvetica"/>
                <a:hlinkClick r:id="rId5">
                  <a:extLst>
                    <a:ext uri="{A12FA001-AC4F-418D-AE19-62706E023703}">
                      <ahyp:hlinkClr xmlns:ahyp="http://schemas.microsoft.com/office/drawing/2018/hyperlinkcolor" val="tx"/>
                    </a:ext>
                  </a:extLst>
                </a:hlinkClick>
              </a:rPr>
              <a:t>Feel 'n Peel Stickers: Nemeth Braille/Print Numbers 0-100</a:t>
            </a:r>
            <a:endParaRPr sz="2800" dirty="0">
              <a:solidFill>
                <a:schemeClr val="hlink"/>
              </a:solidFill>
              <a:latin typeface="Calibri"/>
              <a:ea typeface="Calibri"/>
              <a:cs typeface="Helvetica"/>
            </a:endParaRPr>
          </a:p>
          <a:p>
            <a:pPr marL="457200" indent="-457200">
              <a:spcAft>
                <a:spcPts val="1600"/>
              </a:spcAft>
              <a:buSzPts val="2500"/>
              <a:buFont typeface="Arial"/>
              <a:buChar char="•"/>
            </a:pPr>
            <a:r>
              <a:rPr lang="en" sz="2800" u="sng" dirty="0">
                <a:solidFill>
                  <a:schemeClr val="hlink"/>
                </a:solidFill>
                <a:latin typeface="Calibri"/>
                <a:ea typeface="Calibri"/>
                <a:cs typeface="Helvetica"/>
                <a:hlinkClick r:id="rId6">
                  <a:extLst>
                    <a:ext uri="{A12FA001-AC4F-418D-AE19-62706E023703}">
                      <ahyp:hlinkClr xmlns:ahyp="http://schemas.microsoft.com/office/drawing/2018/hyperlinkcolor" val="tx"/>
                    </a:ext>
                  </a:extLst>
                </a:hlinkClick>
              </a:rPr>
              <a:t>Feel 'n Peel Stickers: UEB Braille/Print Numbers 0-100</a:t>
            </a:r>
            <a:endParaRPr sz="2800">
              <a:solidFill>
                <a:schemeClr val="hlink"/>
              </a:solidFill>
              <a:latin typeface="Calibri"/>
              <a:ea typeface="Calibri"/>
              <a:cs typeface="Helvetica"/>
            </a:endParaRPr>
          </a:p>
        </p:txBody>
      </p:sp>
      <p:pic>
        <p:nvPicPr>
          <p:cNvPr id="355" name="Google Shape;355;p53" descr="APH Feel 'n Peel Stickers: Nemeth Basic Math Symbols"/>
          <p:cNvPicPr preferRelativeResize="0"/>
          <p:nvPr/>
        </p:nvPicPr>
        <p:blipFill rotWithShape="1">
          <a:blip r:embed="rId7">
            <a:alphaModFix/>
          </a:blip>
          <a:srcRect/>
          <a:stretch/>
        </p:blipFill>
        <p:spPr>
          <a:xfrm>
            <a:off x="946468" y="1690725"/>
            <a:ext cx="2787285" cy="3667480"/>
          </a:xfrm>
          <a:prstGeom prst="rect">
            <a:avLst/>
          </a:prstGeom>
          <a:noFill/>
          <a:ln w="57150" cap="flat" cmpd="sng">
            <a:solidFill>
              <a:schemeClr val="dk1"/>
            </a:solidFill>
            <a:prstDash val="solid"/>
            <a:round/>
            <a:headEnd type="none" w="sm" len="sm"/>
            <a:tailEnd type="none" w="sm" len="sm"/>
          </a:ln>
        </p:spPr>
      </p:pic>
      <p:sp>
        <p:nvSpPr>
          <p:cNvPr id="356" name="Google Shape;356;p5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Calibri"/>
              </a:rPr>
              <a:t>Math Labeling</a:t>
            </a:r>
            <a:endParaRPr lang="en-US" sz="4800">
              <a:latin typeface="Calibri"/>
              <a:ea typeface="Calibri"/>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4"/>
          <p:cNvSpPr txBox="1">
            <a:spLocks noGrp="1"/>
          </p:cNvSpPr>
          <p:nvPr>
            <p:ph idx="1"/>
          </p:nvPr>
        </p:nvSpPr>
        <p:spPr>
          <a:xfrm>
            <a:off x="4506131" y="1684531"/>
            <a:ext cx="7139021" cy="3854120"/>
          </a:xfrm>
          <a:prstGeom prst="rect">
            <a:avLst/>
          </a:prstGeom>
          <a:noFill/>
          <a:ln>
            <a:noFill/>
          </a:ln>
        </p:spPr>
        <p:txBody>
          <a:bodyPr spcFirstLastPara="1" vert="horz" wrap="square" lIns="91433" tIns="45700" rIns="91433" bIns="45700" rtlCol="0" anchor="t" anchorCtr="0">
            <a:normAutofit/>
          </a:bodyPr>
          <a:lstStyle/>
          <a:p>
            <a:pPr marL="457200" indent="-457200">
              <a:buSzPts val="2100"/>
              <a:buFont typeface="Arial"/>
              <a:buChar char="•"/>
            </a:pPr>
            <a:r>
              <a:rPr lang="en" dirty="0">
                <a:latin typeface="Calibri"/>
                <a:ea typeface="Calibri"/>
                <a:cs typeface="Helvetica"/>
              </a:rPr>
              <a:t>Adhesive labeling sheets can be used with a </a:t>
            </a:r>
            <a:r>
              <a:rPr lang="en" dirty="0" err="1">
                <a:latin typeface="Calibri"/>
                <a:ea typeface="Calibri"/>
                <a:cs typeface="Helvetica"/>
              </a:rPr>
              <a:t>brailler</a:t>
            </a:r>
            <a:r>
              <a:rPr lang="en" dirty="0">
                <a:latin typeface="Calibri"/>
                <a:ea typeface="Calibri"/>
                <a:cs typeface="Helvetica"/>
              </a:rPr>
              <a:t>, slate and stylus, or embosser</a:t>
            </a:r>
            <a:endParaRPr lang="en-US" dirty="0">
              <a:latin typeface="Calibri"/>
              <a:ea typeface="Calibri"/>
              <a:cs typeface="Helvetica" pitchFamily="2" charset="0"/>
            </a:endParaRPr>
          </a:p>
          <a:p>
            <a:pPr marL="914400" lvl="1" indent="-457200">
              <a:spcBef>
                <a:spcPts val="600"/>
              </a:spcBef>
              <a:buSzPts val="2000"/>
              <a:buFont typeface="Arial"/>
              <a:buChar char="•"/>
            </a:pPr>
            <a:r>
              <a:rPr lang="en" sz="2800" dirty="0">
                <a:latin typeface="Calibri"/>
                <a:ea typeface="Calibri"/>
                <a:cs typeface="Calibri"/>
                <a:sym typeface="Calibri"/>
              </a:rPr>
              <a:t>Small labels (3.87 x 0.95")</a:t>
            </a:r>
            <a:endParaRPr sz="2800" dirty="0">
              <a:latin typeface="Calibri"/>
              <a:ea typeface="Calibri"/>
              <a:cs typeface="Helvetica" pitchFamily="2" charset="0"/>
            </a:endParaRPr>
          </a:p>
          <a:p>
            <a:pPr marL="914400" lvl="1" indent="-457200">
              <a:spcBef>
                <a:spcPts val="600"/>
              </a:spcBef>
              <a:buSzPts val="2000"/>
              <a:buFont typeface="Arial"/>
              <a:buChar char="•"/>
            </a:pPr>
            <a:r>
              <a:rPr lang="en" sz="2800" dirty="0">
                <a:latin typeface="Calibri"/>
                <a:ea typeface="Calibri"/>
                <a:cs typeface="Calibri"/>
                <a:sym typeface="Calibri"/>
              </a:rPr>
              <a:t>Large labels (3.87 x 1.7")</a:t>
            </a:r>
            <a:endParaRPr sz="2800" dirty="0">
              <a:latin typeface="Calibri"/>
              <a:ea typeface="Calibri"/>
              <a:cs typeface="Helvetica" pitchFamily="2" charset="0"/>
            </a:endParaRPr>
          </a:p>
          <a:p>
            <a:pPr marL="914400" lvl="1" indent="-457200">
              <a:spcBef>
                <a:spcPts val="600"/>
              </a:spcBef>
              <a:buSzPts val="2000"/>
              <a:buFont typeface="Arial"/>
              <a:buChar char="•"/>
            </a:pPr>
            <a:r>
              <a:rPr lang="en" sz="2800" dirty="0">
                <a:latin typeface="Calibri"/>
                <a:ea typeface="Calibri"/>
                <a:cs typeface="Calibri"/>
                <a:sym typeface="Calibri"/>
              </a:rPr>
              <a:t>Full-size labels (8-1/2 x 11" sheets)</a:t>
            </a:r>
            <a:endParaRPr sz="2800" dirty="0">
              <a:latin typeface="Calibri"/>
              <a:ea typeface="Calibri"/>
              <a:cs typeface="Helvetica" pitchFamily="2" charset="0"/>
            </a:endParaRPr>
          </a:p>
          <a:p>
            <a:pPr marL="914400" lvl="1" indent="-457200">
              <a:spcBef>
                <a:spcPts val="600"/>
              </a:spcBef>
              <a:buSzPts val="2000"/>
              <a:buFont typeface="Arial"/>
              <a:buChar char="•"/>
            </a:pPr>
            <a:r>
              <a:rPr lang="en" sz="2800" dirty="0">
                <a:latin typeface="Calibri"/>
                <a:ea typeface="Calibri"/>
                <a:cs typeface="Calibri"/>
                <a:sym typeface="Calibri"/>
              </a:rPr>
              <a:t>Pin-fed with full continuous sheets</a:t>
            </a:r>
            <a:endParaRPr sz="2800" dirty="0">
              <a:latin typeface="Calibri"/>
              <a:ea typeface="Calibri"/>
              <a:cs typeface="Helvetica" pitchFamily="2" charset="0"/>
            </a:endParaRPr>
          </a:p>
          <a:p>
            <a:pPr marL="914400" lvl="1" indent="-457200">
              <a:spcBef>
                <a:spcPts val="600"/>
              </a:spcBef>
              <a:spcAft>
                <a:spcPts val="1600"/>
              </a:spcAft>
              <a:buSzPts val="2000"/>
              <a:buFont typeface="Arial"/>
              <a:buChar char="•"/>
            </a:pPr>
            <a:r>
              <a:rPr lang="en" sz="2800" dirty="0">
                <a:latin typeface="Calibri"/>
                <a:ea typeface="Calibri"/>
                <a:cs typeface="Calibri"/>
                <a:sym typeface="Calibri"/>
              </a:rPr>
              <a:t>Pin-fed with 7 x 2.4" labels</a:t>
            </a:r>
            <a:endParaRPr sz="2800" dirty="0">
              <a:latin typeface="Calibri"/>
              <a:ea typeface="Calibri"/>
              <a:cs typeface="Helvetica" pitchFamily="2" charset="0"/>
            </a:endParaRPr>
          </a:p>
        </p:txBody>
      </p:sp>
      <p:pic>
        <p:nvPicPr>
          <p:cNvPr id="363" name="Google Shape;363;p54" descr="APH Braillable Labels and Sheets"/>
          <p:cNvPicPr preferRelativeResize="0"/>
          <p:nvPr/>
        </p:nvPicPr>
        <p:blipFill rotWithShape="1">
          <a:blip r:embed="rId3">
            <a:alphaModFix/>
          </a:blip>
          <a:srcRect/>
          <a:stretch/>
        </p:blipFill>
        <p:spPr>
          <a:xfrm>
            <a:off x="1186367" y="1756099"/>
            <a:ext cx="2762607" cy="3576191"/>
          </a:xfrm>
          <a:prstGeom prst="rect">
            <a:avLst/>
          </a:prstGeom>
          <a:noFill/>
          <a:ln w="57150" cap="flat" cmpd="sng">
            <a:solidFill>
              <a:schemeClr val="dk1"/>
            </a:solidFill>
            <a:prstDash val="solid"/>
            <a:round/>
            <a:headEnd type="none" w="sm" len="sm"/>
            <a:tailEnd type="none" w="sm" len="sm"/>
          </a:ln>
        </p:spPr>
      </p:pic>
      <p:sp>
        <p:nvSpPr>
          <p:cNvPr id="364" name="Google Shape;364;p5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Braillables</a:t>
            </a:r>
            <a:endParaRPr lang="en-US" sz="4800">
              <a:latin typeface="Calibri"/>
              <a:ea typeface="Calibri"/>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70" name="Google Shape;370;p55" descr="APH Feel 'n Peel Stickers: Carousel of Textures II"/>
          <p:cNvPicPr preferRelativeResize="0"/>
          <p:nvPr/>
        </p:nvPicPr>
        <p:blipFill rotWithShape="1">
          <a:blip r:embed="rId3">
            <a:alphaModFix/>
          </a:blip>
          <a:srcRect/>
          <a:stretch/>
        </p:blipFill>
        <p:spPr>
          <a:xfrm>
            <a:off x="8531597" y="1409304"/>
            <a:ext cx="3057651" cy="3958125"/>
          </a:xfrm>
          <a:prstGeom prst="rect">
            <a:avLst/>
          </a:prstGeom>
          <a:noFill/>
          <a:ln w="57150" cap="flat" cmpd="sng">
            <a:solidFill>
              <a:schemeClr val="dk1"/>
            </a:solidFill>
            <a:prstDash val="solid"/>
            <a:round/>
            <a:headEnd type="none" w="sm" len="sm"/>
            <a:tailEnd type="none" w="sm" len="sm"/>
          </a:ln>
        </p:spPr>
      </p:pic>
      <p:sp>
        <p:nvSpPr>
          <p:cNvPr id="369" name="Google Shape;369;p55"/>
          <p:cNvSpPr txBox="1">
            <a:spLocks noGrp="1"/>
          </p:cNvSpPr>
          <p:nvPr>
            <p:ph idx="1"/>
          </p:nvPr>
        </p:nvSpPr>
        <p:spPr>
          <a:xfrm>
            <a:off x="838200" y="1409304"/>
            <a:ext cx="7338448" cy="4682214"/>
          </a:xfrm>
          <a:prstGeom prst="rect">
            <a:avLst/>
          </a:prstGeom>
          <a:noFill/>
          <a:ln>
            <a:noFill/>
          </a:ln>
        </p:spPr>
        <p:txBody>
          <a:bodyPr spcFirstLastPara="1" vert="horz" wrap="square" lIns="91433" tIns="45700" rIns="91433" bIns="45700" rtlCol="0" anchor="t" anchorCtr="0">
            <a:normAutofit lnSpcReduction="10000"/>
          </a:bodyPr>
          <a:lstStyle/>
          <a:p>
            <a:pPr marL="0" indent="0">
              <a:lnSpc>
                <a:spcPct val="110000"/>
              </a:lnSpc>
              <a:spcBef>
                <a:spcPts val="0"/>
              </a:spcBef>
              <a:buNone/>
            </a:pPr>
            <a:r>
              <a:rPr lang="en" sz="2300" u="sng" dirty="0">
                <a:solidFill>
                  <a:schemeClr val="hlink"/>
                </a:solidFill>
                <a:latin typeface="Calibri"/>
                <a:ea typeface="Calibri"/>
                <a:cs typeface="Calibri"/>
                <a:hlinkClick r:id="rId4">
                  <a:extLst>
                    <a:ext uri="{A12FA001-AC4F-418D-AE19-62706E023703}">
                      <ahyp:hlinkClr xmlns:ahyp="http://schemas.microsoft.com/office/drawing/2018/hyperlinkcolor" val="tx"/>
                    </a:ext>
                  </a:extLst>
                </a:hlinkClick>
              </a:rPr>
              <a:t>Feel 'n Peel Sheets, Carousel of Textures</a:t>
            </a:r>
            <a:endParaRPr lang="en-US" sz="2300" dirty="0">
              <a:solidFill>
                <a:schemeClr val="hlink"/>
              </a:solidFill>
              <a:latin typeface="Calibri"/>
              <a:ea typeface="Calibri"/>
              <a:cs typeface="Calibri"/>
            </a:endParaRPr>
          </a:p>
          <a:p>
            <a:pPr marL="0" indent="0">
              <a:lnSpc>
                <a:spcPct val="110000"/>
              </a:lnSpc>
              <a:buNone/>
            </a:pPr>
            <a:r>
              <a:rPr lang="en" sz="2300" u="sng" dirty="0">
                <a:solidFill>
                  <a:schemeClr val="hlink"/>
                </a:solidFill>
                <a:latin typeface="Calibri"/>
                <a:ea typeface="Calibri"/>
                <a:cs typeface="Calibri"/>
                <a:hlinkClick r:id="rId5">
                  <a:extLst>
                    <a:ext uri="{A12FA001-AC4F-418D-AE19-62706E023703}">
                      <ahyp:hlinkClr xmlns:ahyp="http://schemas.microsoft.com/office/drawing/2018/hyperlinkcolor" val="tx"/>
                    </a:ext>
                  </a:extLst>
                </a:hlinkClick>
              </a:rPr>
              <a:t>Feel 'n Peel Sheets, Carousel of Textures II</a:t>
            </a:r>
            <a:endParaRPr sz="2300" dirty="0">
              <a:solidFill>
                <a:schemeClr val="hlink"/>
              </a:solidFill>
              <a:latin typeface="Calibri"/>
              <a:ea typeface="Calibri"/>
              <a:cs typeface="Calibri"/>
            </a:endParaRPr>
          </a:p>
          <a:p>
            <a:pPr marL="0" indent="0">
              <a:lnSpc>
                <a:spcPct val="110000"/>
              </a:lnSpc>
              <a:buNone/>
            </a:pPr>
            <a:r>
              <a:rPr lang="en" sz="2300" u="sng" dirty="0">
                <a:solidFill>
                  <a:schemeClr val="hlink"/>
                </a:solidFill>
                <a:latin typeface="Calibri"/>
                <a:ea typeface="Calibri"/>
                <a:cs typeface="Calibri"/>
                <a:hlinkClick r:id="rId6">
                  <a:extLst>
                    <a:ext uri="{A12FA001-AC4F-418D-AE19-62706E023703}">
                      <ahyp:hlinkClr xmlns:ahyp="http://schemas.microsoft.com/office/drawing/2018/hyperlinkcolor" val="tx"/>
                    </a:ext>
                  </a:extLst>
                </a:hlinkClick>
              </a:rPr>
              <a:t>Textured Paper Collection</a:t>
            </a:r>
            <a:endParaRPr sz="2300" dirty="0">
              <a:solidFill>
                <a:schemeClr val="hlink"/>
              </a:solidFill>
              <a:latin typeface="Calibri"/>
              <a:ea typeface="Calibri"/>
              <a:cs typeface="Calibri"/>
            </a:endParaRPr>
          </a:p>
          <a:p>
            <a:pPr marL="458470" indent="-457200">
              <a:lnSpc>
                <a:spcPct val="110000"/>
              </a:lnSpc>
              <a:buSzPct val="100000"/>
              <a:buFont typeface="Arial"/>
              <a:buChar char="•"/>
            </a:pPr>
            <a:r>
              <a:rPr lang="en" sz="2300" dirty="0">
                <a:latin typeface="Calibri"/>
                <a:ea typeface="Calibri"/>
                <a:cs typeface="Calibri"/>
              </a:rPr>
              <a:t>Great for children with less fine motor and finger dexterity/sensitivity, and memory or other cognitive challenges</a:t>
            </a:r>
            <a:endParaRPr sz="2300" dirty="0">
              <a:latin typeface="Calibri"/>
              <a:ea typeface="Calibri"/>
              <a:cs typeface="Calibri"/>
            </a:endParaRPr>
          </a:p>
          <a:p>
            <a:pPr marL="458470" indent="-457200">
              <a:lnSpc>
                <a:spcPct val="110000"/>
              </a:lnSpc>
              <a:buSzPct val="100000"/>
              <a:buFont typeface="Arial"/>
              <a:buChar char="•"/>
            </a:pPr>
            <a:r>
              <a:rPr lang="en" sz="2300" dirty="0">
                <a:latin typeface="Calibri"/>
                <a:ea typeface="Calibri"/>
                <a:cs typeface="Calibri"/>
              </a:rPr>
              <a:t>Some of the sheets or items have adhesive backing</a:t>
            </a:r>
            <a:endParaRPr sz="2300" dirty="0">
              <a:latin typeface="Calibri"/>
              <a:ea typeface="Calibri"/>
              <a:cs typeface="Calibri"/>
            </a:endParaRPr>
          </a:p>
          <a:p>
            <a:pPr marL="458470" indent="-457200">
              <a:lnSpc>
                <a:spcPct val="110000"/>
              </a:lnSpc>
              <a:buSzPct val="100000"/>
              <a:buFont typeface="Arial"/>
              <a:buChar char="•"/>
            </a:pPr>
            <a:r>
              <a:rPr lang="en" sz="2300" dirty="0">
                <a:latin typeface="Calibri"/>
                <a:ea typeface="Calibri"/>
                <a:cs typeface="Calibri"/>
              </a:rPr>
              <a:t>Double-backed adhesive sheets are included for items that are not self-adhesive</a:t>
            </a:r>
            <a:endParaRPr sz="2300" dirty="0">
              <a:latin typeface="Calibri"/>
              <a:ea typeface="Calibri"/>
              <a:cs typeface="Calibri"/>
            </a:endParaRPr>
          </a:p>
          <a:p>
            <a:pPr marL="911860" lvl="1" indent="-457200">
              <a:lnSpc>
                <a:spcPct val="110000"/>
              </a:lnSpc>
              <a:spcBef>
                <a:spcPts val="600"/>
              </a:spcBef>
              <a:spcAft>
                <a:spcPts val="1600"/>
              </a:spcAft>
              <a:buSzPct val="100000"/>
              <a:buFont typeface="Arial"/>
              <a:buChar char="•"/>
            </a:pPr>
            <a:r>
              <a:rPr lang="en" sz="2100" dirty="0">
                <a:latin typeface="Calibri"/>
                <a:ea typeface="Calibri"/>
                <a:cs typeface="Calibri"/>
                <a:sym typeface="Calibri"/>
              </a:rPr>
              <a:t>Sticky dots also come with Carousels of Textures</a:t>
            </a:r>
            <a:endParaRPr sz="2100" dirty="0">
              <a:latin typeface="Calibri"/>
              <a:ea typeface="Calibri"/>
              <a:cs typeface="Calibri"/>
            </a:endParaRPr>
          </a:p>
        </p:txBody>
      </p:sp>
      <p:sp>
        <p:nvSpPr>
          <p:cNvPr id="371" name="Google Shape;371;p5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Calibri"/>
              </a:rPr>
              <a:t>Texture Labeling</a:t>
            </a:r>
            <a:endParaRPr lang="en-US" sz="4800">
              <a:latin typeface="Calibri"/>
              <a:ea typeface="Calibri"/>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7" name="Google Shape;377;p56" descr="Discussion"/>
          <p:cNvPicPr preferRelativeResize="0"/>
          <p:nvPr/>
        </p:nvPicPr>
        <p:blipFill rotWithShape="1">
          <a:blip r:embed="rId3">
            <a:alphaModFix/>
          </a:blip>
          <a:srcRect/>
          <a:stretch/>
        </p:blipFill>
        <p:spPr>
          <a:xfrm>
            <a:off x="7929966" y="1588533"/>
            <a:ext cx="3587895" cy="4120292"/>
          </a:xfrm>
          <a:prstGeom prst="rect">
            <a:avLst/>
          </a:prstGeom>
          <a:noFill/>
          <a:ln>
            <a:noFill/>
          </a:ln>
        </p:spPr>
      </p:pic>
      <p:sp>
        <p:nvSpPr>
          <p:cNvPr id="376" name="Google Shape;376;p56"/>
          <p:cNvSpPr txBox="1">
            <a:spLocks noGrp="1"/>
          </p:cNvSpPr>
          <p:nvPr>
            <p:ph idx="1"/>
          </p:nvPr>
        </p:nvSpPr>
        <p:spPr>
          <a:xfrm>
            <a:off x="838200" y="2097819"/>
            <a:ext cx="6279397" cy="3440832"/>
          </a:xfrm>
          <a:prstGeom prst="rect">
            <a:avLst/>
          </a:prstGeom>
          <a:noFill/>
          <a:ln>
            <a:noFill/>
          </a:ln>
        </p:spPr>
        <p:txBody>
          <a:bodyPr spcFirstLastPara="1" vert="horz" wrap="square" lIns="91433" tIns="45700" rIns="91433" bIns="45700" rtlCol="0" anchor="t" anchorCtr="0">
            <a:normAutofit/>
          </a:bodyPr>
          <a:lstStyle/>
          <a:p>
            <a:pPr>
              <a:spcAft>
                <a:spcPts val="1600"/>
              </a:spcAft>
            </a:pPr>
            <a:r>
              <a:rPr lang="en" sz="3450">
                <a:latin typeface="Calibri"/>
                <a:ea typeface="Calibri"/>
                <a:cs typeface="Calibri"/>
              </a:rPr>
              <a:t>What is one tool that you can use for labeling that might work especially well for children who have not yet developed braille awareness or have limited fine motor skills?</a:t>
            </a:r>
            <a:endParaRPr lang="en-US" sz="3450">
              <a:latin typeface="Calibri"/>
              <a:ea typeface="Calibri"/>
              <a:cs typeface="Calibri"/>
            </a:endParaRPr>
          </a:p>
        </p:txBody>
      </p:sp>
      <p:sp>
        <p:nvSpPr>
          <p:cNvPr id="378" name="Google Shape;378;p5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Calibri"/>
              </a:rPr>
              <a:t>Let’s Talk</a:t>
            </a:r>
            <a:endParaRPr lang="en-US" sz="4800">
              <a:latin typeface="Calibri"/>
              <a:ea typeface="Calibri"/>
              <a:cs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7" descr="APH Tactile Graphics Kit (TGK)"/>
          <p:cNvPicPr preferRelativeResize="0">
            <a:picLocks noGrp="1"/>
          </p:cNvPicPr>
          <p:nvPr>
            <p:ph idx="1"/>
          </p:nvPr>
        </p:nvPicPr>
        <p:blipFill rotWithShape="1">
          <a:blip r:embed="rId3">
            <a:alphaModFix/>
          </a:blip>
          <a:stretch/>
        </p:blipFill>
        <p:spPr>
          <a:xfrm>
            <a:off x="7936501" y="1994008"/>
            <a:ext cx="4016490" cy="2873189"/>
          </a:xfrm>
          <a:prstGeom prst="rect">
            <a:avLst/>
          </a:prstGeom>
          <a:noFill/>
          <a:ln w="5715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85" name="Google Shape;385;p57"/>
          <p:cNvSpPr txBox="1"/>
          <p:nvPr/>
        </p:nvSpPr>
        <p:spPr>
          <a:xfrm>
            <a:off x="838216" y="1414256"/>
            <a:ext cx="6532014" cy="4540460"/>
          </a:xfrm>
          <a:prstGeom prst="rect">
            <a:avLst/>
          </a:prstGeom>
          <a:noFill/>
          <a:ln>
            <a:noFill/>
          </a:ln>
        </p:spPr>
        <p:txBody>
          <a:bodyPr spcFirstLastPara="1" wrap="square" lIns="91433" tIns="45700" rIns="91433" bIns="45700" anchor="t" anchorCtr="0">
            <a:noAutofit/>
          </a:bodyPr>
          <a:lstStyle/>
          <a:p>
            <a:pPr marL="457200" indent="-457200">
              <a:lnSpc>
                <a:spcPct val="90000"/>
              </a:lnSpc>
              <a:spcBef>
                <a:spcPts val="600"/>
              </a:spcBef>
              <a:buClr>
                <a:srgbClr val="000000"/>
              </a:buClr>
              <a:buSzPts val="1600"/>
              <a:buFont typeface="Arial"/>
              <a:buChar char="●"/>
            </a:pPr>
            <a:r>
              <a:rPr lang="en" sz="2300">
                <a:solidFill>
                  <a:schemeClr val="dk1"/>
                </a:solidFill>
                <a:latin typeface="Calibri"/>
                <a:ea typeface="Calibri"/>
                <a:cs typeface="Calibri"/>
                <a:sym typeface="Calibri"/>
              </a:rPr>
              <a:t>7 pairs of tongs for point symbols</a:t>
            </a:r>
            <a:endParaRPr lang="en-US"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Hammer for point symbols and areal patterns</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Roller tool for areal patterns</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3 line tools create at least 7 distinct lines</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Line sharpening tool</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Vent tool (for thermoforming)</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4 areal pattern plates</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a:solidFill>
                  <a:schemeClr val="dk1"/>
                </a:solidFill>
                <a:latin typeface="Calibri"/>
                <a:ea typeface="Calibri"/>
                <a:cs typeface="Calibri"/>
                <a:sym typeface="Calibri"/>
              </a:rPr>
              <a:t>Slate and stylus, wooden eraser, ruler, rubber pad, aluminum foil squares</a:t>
            </a:r>
            <a:endParaRPr sz="2300">
              <a:solidFill>
                <a:schemeClr val="dk1"/>
              </a:solidFill>
              <a:latin typeface="Calibri"/>
              <a:ea typeface="Calibri"/>
              <a:cs typeface="Arial" panose="020B0604020202020204"/>
            </a:endParaRPr>
          </a:p>
          <a:p>
            <a:pPr marL="457200" indent="-457200">
              <a:lnSpc>
                <a:spcPct val="90000"/>
              </a:lnSpc>
              <a:spcBef>
                <a:spcPts val="600"/>
              </a:spcBef>
              <a:buClr>
                <a:schemeClr val="dk1"/>
              </a:buClr>
              <a:buSzPts val="1600"/>
              <a:buFont typeface="Arial"/>
              <a:buChar char="●"/>
            </a:pPr>
            <a:r>
              <a:rPr lang="en" sz="2300" dirty="0">
                <a:solidFill>
                  <a:schemeClr val="dk1"/>
                </a:solidFill>
                <a:latin typeface="Calibri"/>
                <a:ea typeface="Calibri"/>
                <a:cs typeface="Calibri"/>
                <a:sym typeface="Calibri"/>
              </a:rPr>
              <a:t>Other items you might like to have: </a:t>
            </a:r>
            <a:r>
              <a:rPr lang="en" sz="2300" u="sng" dirty="0">
                <a:solidFill>
                  <a:schemeClr val="hlink"/>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Tool Holder</a:t>
            </a:r>
            <a:r>
              <a:rPr lang="en" sz="2300" dirty="0">
                <a:solidFill>
                  <a:schemeClr val="dk1"/>
                </a:solidFill>
                <a:latin typeface="Calibri"/>
                <a:ea typeface="Calibri"/>
                <a:cs typeface="Calibri"/>
                <a:sym typeface="Calibri"/>
              </a:rPr>
              <a:t>, </a:t>
            </a:r>
            <a:r>
              <a:rPr lang="en" sz="2300" u="sng" dirty="0">
                <a:solidFill>
                  <a:schemeClr val="hlink"/>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Carbon Paper</a:t>
            </a:r>
            <a:r>
              <a:rPr lang="en" sz="2300" dirty="0">
                <a:solidFill>
                  <a:schemeClr val="dk1"/>
                </a:solidFill>
                <a:latin typeface="Calibri"/>
                <a:ea typeface="Calibri"/>
                <a:cs typeface="Calibri"/>
                <a:sym typeface="Calibri"/>
              </a:rPr>
              <a:t>, and </a:t>
            </a:r>
            <a:r>
              <a:rPr lang="en" sz="2300" u="sng" dirty="0">
                <a:solidFill>
                  <a:schemeClr val="hlink"/>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Extra Aluminum Sheets</a:t>
            </a:r>
            <a:endParaRPr sz="2300" dirty="0">
              <a:solidFill>
                <a:schemeClr val="hlink"/>
              </a:solidFill>
              <a:latin typeface="Calibri"/>
              <a:ea typeface="Calibri"/>
              <a:cs typeface="Calibri"/>
              <a:hlinkClick r:id="" action="ppaction://noaction">
                <a:extLst>
                  <a:ext uri="{A12FA001-AC4F-418D-AE19-62706E023703}">
                    <ahyp:hlinkClr xmlns:ahyp="http://schemas.microsoft.com/office/drawing/2018/hyperlinkcolor" val="tx"/>
                  </a:ext>
                </a:extLst>
              </a:hlinkClick>
            </a:endParaRPr>
          </a:p>
        </p:txBody>
      </p:sp>
      <p:sp>
        <p:nvSpPr>
          <p:cNvPr id="386" name="Google Shape;386;p57"/>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7"/>
              </a:rPr>
              <a:t>Tactile Graphics Kit (TGK)</a:t>
            </a:r>
            <a:endParaRPr lang="en-US" sz="4800">
              <a:latin typeface="Calibri"/>
              <a:ea typeface="Calibri"/>
              <a:cs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58"/>
          <p:cNvSpPr txBox="1">
            <a:spLocks noGrp="1"/>
          </p:cNvSpPr>
          <p:nvPr>
            <p:ph idx="1"/>
          </p:nvPr>
        </p:nvSpPr>
        <p:spPr>
          <a:xfrm>
            <a:off x="5668505" y="1684531"/>
            <a:ext cx="5685295" cy="3854120"/>
          </a:xfrm>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2100"/>
              <a:buChar char="•"/>
            </a:pPr>
            <a:r>
              <a:rPr lang="en" sz="3200">
                <a:latin typeface="Calibri"/>
                <a:ea typeface="Calibri"/>
                <a:cs typeface="Calibri"/>
              </a:rPr>
              <a:t>2200 adhesive tactile strips with 17 line and path types</a:t>
            </a:r>
            <a:endParaRPr lang="en-US" sz="3200">
              <a:latin typeface="Calibri"/>
              <a:ea typeface="Calibri"/>
              <a:cs typeface="Calibri"/>
            </a:endParaRPr>
          </a:p>
          <a:p>
            <a:pPr marL="457200" indent="-457200">
              <a:spcBef>
                <a:spcPts val="800"/>
              </a:spcBef>
              <a:buSzPts val="2100"/>
              <a:buChar char="•"/>
            </a:pPr>
            <a:r>
              <a:rPr lang="en" sz="3200">
                <a:latin typeface="Calibri"/>
                <a:ea typeface="Calibri"/>
                <a:cs typeface="Calibri"/>
              </a:rPr>
              <a:t>Brightly colored and distinctively tactile </a:t>
            </a:r>
            <a:endParaRPr sz="3200">
              <a:latin typeface="Calibri"/>
              <a:ea typeface="Calibri"/>
              <a:cs typeface="Calibri"/>
            </a:endParaRPr>
          </a:p>
          <a:p>
            <a:pPr marL="457200" indent="-457200">
              <a:spcBef>
                <a:spcPts val="800"/>
              </a:spcBef>
              <a:buSzPts val="2100"/>
              <a:buChar char="•"/>
            </a:pPr>
            <a:r>
              <a:rPr lang="en" sz="3200">
                <a:latin typeface="Calibri"/>
                <a:ea typeface="Calibri"/>
                <a:cs typeface="Calibri"/>
              </a:rPr>
              <a:t>Shape strips with tactile circles, squares, stars, and triangles</a:t>
            </a:r>
            <a:endParaRPr sz="3200">
              <a:latin typeface="Calibri"/>
              <a:ea typeface="Calibri"/>
              <a:cs typeface="Calibri"/>
            </a:endParaRPr>
          </a:p>
        </p:txBody>
      </p:sp>
      <p:pic>
        <p:nvPicPr>
          <p:cNvPr id="392" name="Google Shape;392;p58" descr="APH SENSEable Strips"/>
          <p:cNvPicPr preferRelativeResize="0"/>
          <p:nvPr/>
        </p:nvPicPr>
        <p:blipFill rotWithShape="1">
          <a:blip r:embed="rId3">
            <a:alphaModFix/>
          </a:blip>
          <a:srcRect l="6876" r="14095" b="-1"/>
          <a:stretch/>
        </p:blipFill>
        <p:spPr>
          <a:xfrm>
            <a:off x="1005017" y="1852283"/>
            <a:ext cx="4197927" cy="3545741"/>
          </a:xfrm>
          <a:prstGeom prst="rect">
            <a:avLst/>
          </a:prstGeom>
          <a:noFill/>
          <a:ln w="57150" cap="flat" cmpd="sng">
            <a:solidFill>
              <a:schemeClr val="dk1"/>
            </a:solidFill>
            <a:prstDash val="solid"/>
            <a:round/>
            <a:headEnd type="none" w="sm" len="sm"/>
            <a:tailEnd type="none" w="sm" len="sm"/>
          </a:ln>
        </p:spPr>
      </p:pic>
      <p:sp>
        <p:nvSpPr>
          <p:cNvPr id="394" name="Google Shape;394;p5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SENSEable Strips</a:t>
            </a:r>
            <a:endParaRPr lang="en-US" sz="4800">
              <a:latin typeface="Calibri"/>
              <a:ea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9" name="Google Shape;319;p47" descr="APH Graph Benders are used to create intersecting horizontal and vertical axes and a graphed lines with points"/>
          <p:cNvPicPr preferRelativeResize="0"/>
          <p:nvPr/>
        </p:nvPicPr>
        <p:blipFill rotWithShape="1">
          <a:blip r:embed="rId3">
            <a:alphaModFix/>
          </a:blip>
          <a:srcRect/>
          <a:stretch/>
        </p:blipFill>
        <p:spPr>
          <a:xfrm>
            <a:off x="7998811" y="1709613"/>
            <a:ext cx="2685241" cy="2013931"/>
          </a:xfrm>
          <a:prstGeom prst="rect">
            <a:avLst/>
          </a:prstGeom>
          <a:noFill/>
          <a:ln w="57150" cap="flat" cmpd="sng">
            <a:solidFill>
              <a:schemeClr val="dk1"/>
            </a:solidFill>
            <a:prstDash val="solid"/>
            <a:round/>
            <a:headEnd type="none" w="sm" len="sm"/>
            <a:tailEnd type="none" w="sm" len="sm"/>
          </a:ln>
        </p:spPr>
      </p:pic>
      <p:pic>
        <p:nvPicPr>
          <p:cNvPr id="320" name="Google Shape;320;p47" descr="APH Graph Benders are used to create a parallelogram with diagonal bisecting line"/>
          <p:cNvPicPr preferRelativeResize="0"/>
          <p:nvPr/>
        </p:nvPicPr>
        <p:blipFill rotWithShape="1">
          <a:blip r:embed="rId4">
            <a:alphaModFix/>
          </a:blip>
          <a:srcRect/>
          <a:stretch/>
        </p:blipFill>
        <p:spPr>
          <a:xfrm>
            <a:off x="8794208" y="3573872"/>
            <a:ext cx="2998651" cy="2248988"/>
          </a:xfrm>
          <a:prstGeom prst="rect">
            <a:avLst/>
          </a:prstGeom>
          <a:noFill/>
          <a:ln w="57150" cap="flat" cmpd="sng">
            <a:solidFill>
              <a:schemeClr val="dk1"/>
            </a:solidFill>
            <a:prstDash val="solid"/>
            <a:round/>
            <a:headEnd type="none" w="sm" len="sm"/>
            <a:tailEnd type="none" w="sm" len="sm"/>
          </a:ln>
        </p:spPr>
      </p:pic>
      <p:sp>
        <p:nvSpPr>
          <p:cNvPr id="318" name="Google Shape;318;p47"/>
          <p:cNvSpPr txBox="1">
            <a:spLocks noGrp="1"/>
          </p:cNvSpPr>
          <p:nvPr>
            <p:ph idx="1"/>
          </p:nvPr>
        </p:nvSpPr>
        <p:spPr>
          <a:xfrm>
            <a:off x="838200" y="1382151"/>
            <a:ext cx="6614167" cy="4445966"/>
          </a:xfrm>
          <a:prstGeom prst="rect">
            <a:avLst/>
          </a:prstGeom>
          <a:noFill/>
          <a:ln>
            <a:noFill/>
          </a:ln>
        </p:spPr>
        <p:txBody>
          <a:bodyPr spcFirstLastPara="1" vert="horz" wrap="square" lIns="91433" tIns="45700" rIns="91433" bIns="45700" rtlCol="0" anchor="t" anchorCtr="0">
            <a:noAutofit/>
          </a:bodyPr>
          <a:lstStyle/>
          <a:p>
            <a:pPr marL="457200" indent="-457200">
              <a:buSzPct val="100000"/>
              <a:buFont typeface="Arial" panose="020B0604020202020204" pitchFamily="34" charset="0"/>
              <a:buChar char="•"/>
            </a:pPr>
            <a:r>
              <a:rPr lang="en" sz="2600">
                <a:latin typeface="Calibri"/>
                <a:ea typeface="Calibri"/>
                <a:cs typeface="Calibri"/>
              </a:rPr>
              <a:t>Flexible strips and point symbols – triangles, circles, squares</a:t>
            </a:r>
            <a:endParaRPr lang="en-US" sz="2600">
              <a:latin typeface="Calibri"/>
              <a:ea typeface="Calibri"/>
              <a:cs typeface="Calibri"/>
            </a:endParaRPr>
          </a:p>
          <a:p>
            <a:pPr marL="457200" indent="-457200">
              <a:buSzPct val="100000"/>
              <a:buFont typeface="Arial" panose="020B0604020202020204" pitchFamily="34" charset="0"/>
              <a:buChar char="•"/>
            </a:pPr>
            <a:r>
              <a:rPr lang="en" sz="2600">
                <a:latin typeface="Calibri"/>
                <a:ea typeface="Calibri"/>
                <a:cs typeface="Calibri"/>
              </a:rPr>
              <a:t>Self-adhesive	</a:t>
            </a:r>
            <a:endParaRPr sz="2600">
              <a:latin typeface="Calibri"/>
              <a:ea typeface="Calibri"/>
              <a:cs typeface="Calibri"/>
            </a:endParaRPr>
          </a:p>
          <a:p>
            <a:pPr marL="457200" indent="-457200">
              <a:buSzPct val="100000"/>
              <a:buFont typeface="Arial" panose="020B0604020202020204" pitchFamily="34" charset="0"/>
              <a:buChar char="•"/>
            </a:pPr>
            <a:r>
              <a:rPr lang="en" sz="2600">
                <a:latin typeface="Calibri"/>
                <a:ea typeface="Calibri"/>
                <a:cs typeface="Calibri"/>
              </a:rPr>
              <a:t>Both visual and tactual</a:t>
            </a:r>
            <a:endParaRPr sz="2600">
              <a:latin typeface="Calibri"/>
              <a:ea typeface="Calibri"/>
              <a:cs typeface="Calibri"/>
            </a:endParaRPr>
          </a:p>
          <a:p>
            <a:pPr marL="457200" indent="-457200">
              <a:buSzPct val="100000"/>
              <a:buFont typeface="Arial" panose="020B0604020202020204" pitchFamily="34" charset="0"/>
              <a:buChar char="•"/>
            </a:pPr>
            <a:r>
              <a:rPr lang="en" sz="2600">
                <a:latin typeface="Calibri"/>
                <a:ea typeface="Calibri"/>
                <a:cs typeface="Calibri"/>
              </a:rPr>
              <a:t>Create and plot graphs and tactile diagrams/charts</a:t>
            </a:r>
            <a:endParaRPr sz="2600">
              <a:latin typeface="Calibri"/>
              <a:ea typeface="Calibri"/>
              <a:cs typeface="Calibri"/>
            </a:endParaRPr>
          </a:p>
          <a:p>
            <a:pPr marL="457200" indent="-457200">
              <a:spcAft>
                <a:spcPts val="1600"/>
              </a:spcAft>
              <a:buSzPct val="100000"/>
              <a:buFont typeface="Arial" panose="020B0604020202020204" pitchFamily="34" charset="0"/>
              <a:buChar char="•"/>
            </a:pPr>
            <a:r>
              <a:rPr lang="en" sz="2600">
                <a:latin typeface="Calibri"/>
                <a:ea typeface="Calibri"/>
                <a:cs typeface="Calibri"/>
              </a:rPr>
              <a:t>Work well with Feel 'n Peel Stickers, Tactile Compass for Math and Art, Graphic Aid for Mathematics, tactile/bold print graph sheets, and many other tools</a:t>
            </a:r>
            <a:endParaRPr sz="2600">
              <a:latin typeface="Calibri"/>
              <a:ea typeface="Calibri"/>
              <a:cs typeface="Calibri"/>
            </a:endParaRPr>
          </a:p>
        </p:txBody>
      </p:sp>
      <p:sp>
        <p:nvSpPr>
          <p:cNvPr id="4" name="Google Shape;164;p27">
            <a:extLst>
              <a:ext uri="{FF2B5EF4-FFF2-40B4-BE49-F238E27FC236}">
                <a16:creationId xmlns:a16="http://schemas.microsoft.com/office/drawing/2014/main" id="{6651426A-17A3-540A-0414-B4145C8D8754}"/>
              </a:ext>
            </a:extLst>
          </p:cNvPr>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ct val="110000"/>
            </a:pPr>
            <a:r>
              <a:rPr lang="en-US" sz="4800">
                <a:latin typeface="Calibri"/>
                <a:ea typeface="Calibri"/>
                <a:cs typeface="Helvetica"/>
                <a:hlinkClick r:id="rId5"/>
              </a:rPr>
              <a:t>Graph Benders</a:t>
            </a:r>
            <a:endParaRPr lang="en-US" sz="4800">
              <a:latin typeface="Calibri"/>
              <a:ea typeface="Calibri"/>
              <a:cs typeface="Calibri"/>
            </a:endParaRPr>
          </a:p>
        </p:txBody>
      </p:sp>
    </p:spTree>
    <p:extLst>
      <p:ext uri="{BB962C8B-B14F-4D97-AF65-F5344CB8AC3E}">
        <p14:creationId xmlns:p14="http://schemas.microsoft.com/office/powerpoint/2010/main" val="21783647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Picture 1" descr="A roll of tape with different colors of graphic art tape and scissors">
            <a:extLst>
              <a:ext uri="{FF2B5EF4-FFF2-40B4-BE49-F238E27FC236}">
                <a16:creationId xmlns:a16="http://schemas.microsoft.com/office/drawing/2014/main" id="{9F7A02CE-2811-648F-93E7-1D3705858FCE}"/>
              </a:ext>
            </a:extLst>
          </p:cNvPr>
          <p:cNvPicPr>
            <a:picLocks noChangeAspect="1"/>
          </p:cNvPicPr>
          <p:nvPr/>
        </p:nvPicPr>
        <p:blipFill>
          <a:blip r:embed="rId3"/>
          <a:stretch>
            <a:fillRect/>
          </a:stretch>
        </p:blipFill>
        <p:spPr>
          <a:xfrm>
            <a:off x="7361210" y="1576871"/>
            <a:ext cx="3707647" cy="3704257"/>
          </a:xfrm>
          <a:prstGeom prst="rect">
            <a:avLst/>
          </a:prstGeom>
          <a:ln w="57150">
            <a:solidFill>
              <a:schemeClr val="tx1"/>
            </a:solidFill>
          </a:ln>
        </p:spPr>
      </p:pic>
      <p:sp>
        <p:nvSpPr>
          <p:cNvPr id="400" name="Google Shape;400;p59"/>
          <p:cNvSpPr txBox="1">
            <a:spLocks noGrp="1"/>
          </p:cNvSpPr>
          <p:nvPr>
            <p:ph idx="1"/>
          </p:nvPr>
        </p:nvSpPr>
        <p:spPr>
          <a:xfrm>
            <a:off x="838200" y="1710361"/>
            <a:ext cx="5698211" cy="3828290"/>
          </a:xfrm>
          <a:prstGeom prst="rect">
            <a:avLst/>
          </a:prstGeom>
          <a:noFill/>
          <a:ln>
            <a:noFill/>
          </a:ln>
        </p:spPr>
        <p:txBody>
          <a:bodyPr spcFirstLastPara="1" vert="horz" wrap="square" lIns="91433" tIns="45700" rIns="91433" bIns="45700" rtlCol="0" anchor="t" anchorCtr="0">
            <a:noAutofit/>
          </a:bodyPr>
          <a:lstStyle/>
          <a:p>
            <a:pPr lvl="1" indent="-457200">
              <a:spcBef>
                <a:spcPts val="800"/>
              </a:spcBef>
              <a:buSzPts val="1600"/>
              <a:buFont typeface="Arial"/>
              <a:buChar char="•"/>
            </a:pPr>
            <a:r>
              <a:rPr lang="en" sz="3200" dirty="0">
                <a:latin typeface="Calibri"/>
                <a:ea typeface="Calibri"/>
                <a:cs typeface="Calibri"/>
                <a:hlinkClick r:id="rId4"/>
              </a:rPr>
              <a:t>Colored Graphic Art Tape from Amazon</a:t>
            </a:r>
            <a:endParaRPr lang="en-US" sz="3200" dirty="0">
              <a:latin typeface="Calibri"/>
              <a:ea typeface="Calibri"/>
              <a:cs typeface="Calibri"/>
            </a:endParaRPr>
          </a:p>
          <a:p>
            <a:pPr lvl="1" indent="-457200">
              <a:spcBef>
                <a:spcPts val="800"/>
              </a:spcBef>
              <a:buSzPts val="1600"/>
              <a:buFont typeface="Arial"/>
              <a:buChar char="•"/>
            </a:pPr>
            <a:r>
              <a:rPr lang="en" sz="3200" dirty="0">
                <a:latin typeface="Calibri"/>
                <a:ea typeface="Calibri"/>
                <a:cs typeface="Calibri"/>
                <a:hlinkClick r:id="rId5"/>
              </a:rPr>
              <a:t>Colored Whiteboard Tape from Walmart</a:t>
            </a:r>
            <a:endParaRPr lang="en" sz="3200" dirty="0">
              <a:latin typeface="Calibri"/>
              <a:ea typeface="Calibri"/>
              <a:cs typeface="Helvetica"/>
            </a:endParaRPr>
          </a:p>
          <a:p>
            <a:pPr lvl="1" indent="-457200">
              <a:spcBef>
                <a:spcPts val="800"/>
              </a:spcBef>
              <a:buSzPts val="1600"/>
              <a:buFont typeface="Arial"/>
              <a:buChar char="•"/>
            </a:pPr>
            <a:r>
              <a:rPr lang="en" sz="3200" u="sng" dirty="0">
                <a:solidFill>
                  <a:schemeClr val="hlink"/>
                </a:solidFill>
                <a:latin typeface="Calibri"/>
                <a:ea typeface="Calibri"/>
                <a:cs typeface="Helvetica"/>
                <a:hlinkClick r:id="rId6">
                  <a:extLst>
                    <a:ext uri="{A12FA001-AC4F-418D-AE19-62706E023703}">
                      <ahyp:hlinkClr xmlns:ahyp="http://schemas.microsoft.com/office/drawing/2018/hyperlinkcolor" val="tx"/>
                    </a:ext>
                  </a:extLst>
                </a:hlinkClick>
              </a:rPr>
              <a:t>Easy-to-Make Tactile Tracking Paths </a:t>
            </a:r>
            <a:r>
              <a:rPr lang="en" sz="3200" dirty="0">
                <a:latin typeface="Calibri"/>
                <a:ea typeface="Calibri"/>
                <a:cs typeface="Helvetica"/>
              </a:rPr>
              <a:t>article by Karen Poppe</a:t>
            </a:r>
            <a:endParaRPr sz="3200" dirty="0">
              <a:latin typeface="Calibri"/>
              <a:ea typeface="Calibri"/>
              <a:cs typeface="Helvetica"/>
            </a:endParaRPr>
          </a:p>
        </p:txBody>
      </p:sp>
      <p:sp>
        <p:nvSpPr>
          <p:cNvPr id="402" name="Google Shape;402;p5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Calibri"/>
              </a:rPr>
              <a:t>Graphic Art Tape</a:t>
            </a:r>
            <a:endParaRPr lang="en-US" sz="4800">
              <a:latin typeface="Calibri"/>
              <a:ea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D4E67-1452-5F1D-4845-0F8807DF278A}"/>
            </a:ext>
          </a:extLst>
        </p:cNvPr>
        <p:cNvGrpSpPr/>
        <p:nvPr/>
      </p:nvGrpSpPr>
      <p:grpSpPr>
        <a:xfrm>
          <a:off x="0" y="0"/>
          <a:ext cx="0" cy="0"/>
          <a:chOff x="0" y="0"/>
          <a:chExt cx="0" cy="0"/>
        </a:xfrm>
      </p:grpSpPr>
      <p:pic>
        <p:nvPicPr>
          <p:cNvPr id="7" name="Picture 6" descr="Foundations for Tactile Literacy: Discussion Board description page">
            <a:extLst>
              <a:ext uri="{FF2B5EF4-FFF2-40B4-BE49-F238E27FC236}">
                <a16:creationId xmlns:a16="http://schemas.microsoft.com/office/drawing/2014/main" id="{7F4A183E-1942-2C27-911F-B84DCEB4DFD9}"/>
              </a:ext>
            </a:extLst>
          </p:cNvPr>
          <p:cNvPicPr>
            <a:picLocks noChangeAspect="1"/>
          </p:cNvPicPr>
          <p:nvPr/>
        </p:nvPicPr>
        <p:blipFill>
          <a:blip r:embed="rId3"/>
          <a:stretch>
            <a:fillRect/>
          </a:stretch>
        </p:blipFill>
        <p:spPr>
          <a:xfrm>
            <a:off x="6096000" y="1036473"/>
            <a:ext cx="5513184" cy="4132404"/>
          </a:xfrm>
          <a:prstGeom prst="rect">
            <a:avLst/>
          </a:prstGeom>
          <a:ln w="57150">
            <a:solidFill>
              <a:schemeClr val="tx1"/>
            </a:solidFill>
          </a:ln>
        </p:spPr>
      </p:pic>
      <p:pic>
        <p:nvPicPr>
          <p:cNvPr id="3" name="Picture 2" descr="Foundations for Tactile Literacy: Resources page">
            <a:extLst>
              <a:ext uri="{FF2B5EF4-FFF2-40B4-BE49-F238E27FC236}">
                <a16:creationId xmlns:a16="http://schemas.microsoft.com/office/drawing/2014/main" id="{D96686BB-186B-197E-D929-6334163465B4}"/>
              </a:ext>
            </a:extLst>
          </p:cNvPr>
          <p:cNvPicPr>
            <a:picLocks noChangeAspect="1"/>
          </p:cNvPicPr>
          <p:nvPr/>
        </p:nvPicPr>
        <p:blipFill>
          <a:blip r:embed="rId4"/>
          <a:srcRect l="2696" r="4778"/>
          <a:stretch/>
        </p:blipFill>
        <p:spPr>
          <a:xfrm>
            <a:off x="694944" y="280706"/>
            <a:ext cx="4808782" cy="5643938"/>
          </a:xfrm>
          <a:prstGeom prst="rect">
            <a:avLst/>
          </a:prstGeom>
          <a:ln w="57150">
            <a:solidFill>
              <a:schemeClr val="tx1"/>
            </a:solidFill>
          </a:ln>
        </p:spPr>
      </p:pic>
      <p:sp>
        <p:nvSpPr>
          <p:cNvPr id="2" name="Title 1">
            <a:extLst>
              <a:ext uri="{FF2B5EF4-FFF2-40B4-BE49-F238E27FC236}">
                <a16:creationId xmlns:a16="http://schemas.microsoft.com/office/drawing/2014/main" id="{528C7CCB-8D2C-7E83-8B1F-F3560C61A4C7}"/>
              </a:ext>
            </a:extLst>
          </p:cNvPr>
          <p:cNvSpPr>
            <a:spLocks noGrp="1"/>
          </p:cNvSpPr>
          <p:nvPr>
            <p:ph type="title"/>
          </p:nvPr>
        </p:nvSpPr>
        <p:spPr>
          <a:xfrm>
            <a:off x="463647" y="-735008"/>
            <a:ext cx="4528856" cy="439173"/>
          </a:xfrm>
        </p:spPr>
        <p:txBody>
          <a:bodyPr/>
          <a:lstStyle/>
          <a:p>
            <a:r>
              <a:rPr lang="en-US" dirty="0"/>
              <a:t>Resources</a:t>
            </a:r>
          </a:p>
        </p:txBody>
      </p:sp>
    </p:spTree>
    <p:extLst>
      <p:ext uri="{BB962C8B-B14F-4D97-AF65-F5344CB8AC3E}">
        <p14:creationId xmlns:p14="http://schemas.microsoft.com/office/powerpoint/2010/main" val="14438410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9" name="Google Shape;409;p60" descr="APH Tactile Book Builder Kit"/>
          <p:cNvPicPr preferRelativeResize="0">
            <a:picLocks noGrp="1"/>
          </p:cNvPicPr>
          <p:nvPr>
            <p:ph type="body" idx="4294967295"/>
          </p:nvPr>
        </p:nvPicPr>
        <p:blipFill rotWithShape="1">
          <a:blip r:embed="rId3">
            <a:alphaModFix/>
          </a:blip>
          <a:srcRect t="7139"/>
          <a:stretch/>
        </p:blipFill>
        <p:spPr>
          <a:xfrm>
            <a:off x="7052402" y="1595438"/>
            <a:ext cx="4325937" cy="4138612"/>
          </a:xfrm>
          <a:prstGeom prst="rect">
            <a:avLst/>
          </a:prstGeom>
          <a:noFill/>
          <a:ln w="57150" cap="flat" cmpd="sng">
            <a:solidFill>
              <a:schemeClr val="dk1"/>
            </a:solidFill>
            <a:prstDash val="solid"/>
            <a:round/>
            <a:headEnd type="none" w="sm" len="sm"/>
            <a:tailEnd type="none" w="sm" len="sm"/>
          </a:ln>
        </p:spPr>
      </p:pic>
      <p:sp>
        <p:nvSpPr>
          <p:cNvPr id="408" name="Google Shape;408;p60"/>
          <p:cNvSpPr txBox="1">
            <a:spLocks noGrp="1"/>
          </p:cNvSpPr>
          <p:nvPr>
            <p:ph idx="1"/>
          </p:nvPr>
        </p:nvSpPr>
        <p:spPr>
          <a:xfrm>
            <a:off x="838200" y="1439141"/>
            <a:ext cx="6214821" cy="4448221"/>
          </a:xfrm>
          <a:prstGeom prst="rect">
            <a:avLst/>
          </a:prstGeom>
          <a:noFill/>
          <a:ln>
            <a:noFill/>
          </a:ln>
        </p:spPr>
        <p:txBody>
          <a:bodyPr spcFirstLastPara="1" vert="horz" wrap="square" lIns="91433" tIns="45700" rIns="91433" bIns="45700" rtlCol="0" anchor="t" anchorCtr="0">
            <a:noAutofit/>
          </a:bodyPr>
          <a:lstStyle/>
          <a:p>
            <a:pPr marL="0" indent="0">
              <a:lnSpc>
                <a:spcPct val="100000"/>
              </a:lnSpc>
              <a:spcBef>
                <a:spcPts val="0"/>
              </a:spcBef>
              <a:buNone/>
            </a:pPr>
            <a:r>
              <a:rPr lang="en" sz="2800" u="sng">
                <a:solidFill>
                  <a:schemeClr val="hlink"/>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Tactile Book Builder Kit</a:t>
            </a:r>
            <a:endParaRPr lang="en-US" sz="2800">
              <a:solidFill>
                <a:schemeClr val="hlink"/>
              </a:solidFill>
              <a:latin typeface="Calibri"/>
              <a:ea typeface="Calibri"/>
              <a:cs typeface="Calibri"/>
              <a:hlinkClick r:id="" action="ppaction://noaction">
                <a:extLst>
                  <a:ext uri="{A12FA001-AC4F-418D-AE19-62706E023703}">
                    <ahyp:hlinkClr xmlns:ahyp="http://schemas.microsoft.com/office/drawing/2018/hyperlinkcolor" val="tx"/>
                  </a:ext>
                </a:extLst>
              </a:hlinkClick>
            </a:endParaRPr>
          </a:p>
          <a:p>
            <a:pPr marL="0" indent="0">
              <a:lnSpc>
                <a:spcPct val="100000"/>
              </a:lnSpc>
              <a:spcBef>
                <a:spcPts val="0"/>
              </a:spcBef>
              <a:buNone/>
            </a:pPr>
            <a:r>
              <a:rPr lang="en" sz="2800" u="sng">
                <a:solidFill>
                  <a:schemeClr val="hlink"/>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CVI Book Builder Kit</a:t>
            </a:r>
            <a:endParaRPr sz="2800">
              <a:solidFill>
                <a:schemeClr val="hlink"/>
              </a:solidFill>
              <a:latin typeface="Calibri"/>
              <a:ea typeface="Calibri"/>
              <a:cs typeface="Calibri"/>
              <a:hlinkClick r:id="" action="ppaction://noaction">
                <a:extLst>
                  <a:ext uri="{A12FA001-AC4F-418D-AE19-62706E023703}">
                    <ahyp:hlinkClr xmlns:ahyp="http://schemas.microsoft.com/office/drawing/2018/hyperlinkcolor" val="tx"/>
                  </a:ext>
                </a:extLst>
              </a:hlinkClick>
            </a:endParaRPr>
          </a:p>
          <a:p>
            <a:pPr marL="457200" indent="-457200">
              <a:lnSpc>
                <a:spcPct val="100000"/>
              </a:lnSpc>
              <a:spcBef>
                <a:spcPts val="0"/>
              </a:spcBef>
              <a:buSzPts val="1800"/>
              <a:buFont typeface="Arial"/>
              <a:buChar char="•"/>
            </a:pPr>
            <a:r>
              <a:rPr lang="en" sz="2800">
                <a:latin typeface="Calibri"/>
                <a:ea typeface="Calibri"/>
                <a:cs typeface="Calibri"/>
                <a:sym typeface="Calibri"/>
              </a:rPr>
              <a:t>Create experience and concept books</a:t>
            </a:r>
            <a:endParaRPr sz="2800">
              <a:cs typeface="Helvetica" pitchFamily="2" charset="0"/>
            </a:endParaRPr>
          </a:p>
          <a:p>
            <a:pPr marL="914400" lvl="1" indent="-457200">
              <a:lnSpc>
                <a:spcPct val="100000"/>
              </a:lnSpc>
              <a:spcBef>
                <a:spcPts val="0"/>
              </a:spcBef>
              <a:buSzPts val="1600"/>
              <a:buFont typeface="Arial"/>
              <a:buChar char="•"/>
            </a:pPr>
            <a:r>
              <a:rPr lang="en" sz="2600">
                <a:latin typeface="Calibri"/>
                <a:ea typeface="Calibri"/>
                <a:cs typeface="Calibri"/>
                <a:sym typeface="Calibri"/>
              </a:rPr>
              <a:t>Counting books</a:t>
            </a:r>
            <a:endParaRPr sz="2600">
              <a:latin typeface="Calibri"/>
              <a:ea typeface="Calibri"/>
              <a:cs typeface="Calibri"/>
            </a:endParaRPr>
          </a:p>
          <a:p>
            <a:pPr marL="914400" lvl="1" indent="-457200">
              <a:lnSpc>
                <a:spcPct val="100000"/>
              </a:lnSpc>
              <a:spcBef>
                <a:spcPts val="0"/>
              </a:spcBef>
              <a:buSzPts val="1600"/>
              <a:buFont typeface="Arial"/>
              <a:buChar char="•"/>
            </a:pPr>
            <a:r>
              <a:rPr lang="en" sz="2600">
                <a:latin typeface="Calibri"/>
                <a:ea typeface="Calibri"/>
                <a:cs typeface="Calibri"/>
                <a:sym typeface="Calibri"/>
              </a:rPr>
              <a:t>Number books</a:t>
            </a:r>
            <a:endParaRPr sz="2600">
              <a:cs typeface="Helvetica" pitchFamily="2" charset="0"/>
            </a:endParaRPr>
          </a:p>
          <a:p>
            <a:pPr marL="914400" lvl="1" indent="-457200">
              <a:lnSpc>
                <a:spcPct val="100000"/>
              </a:lnSpc>
              <a:spcBef>
                <a:spcPts val="0"/>
              </a:spcBef>
              <a:buSzPts val="1600"/>
              <a:buFont typeface="Arial"/>
              <a:buChar char="•"/>
            </a:pPr>
            <a:r>
              <a:rPr lang="en" sz="2600">
                <a:latin typeface="Calibri"/>
                <a:ea typeface="Calibri"/>
                <a:cs typeface="Calibri"/>
                <a:sym typeface="Calibri"/>
              </a:rPr>
              <a:t>Pattern books</a:t>
            </a:r>
            <a:endParaRPr sz="2600">
              <a:cs typeface="Helvetica" pitchFamily="2" charset="0"/>
            </a:endParaRPr>
          </a:p>
          <a:p>
            <a:pPr marL="914400" lvl="1" indent="-457200">
              <a:lnSpc>
                <a:spcPct val="100000"/>
              </a:lnSpc>
              <a:spcBef>
                <a:spcPts val="0"/>
              </a:spcBef>
              <a:buSzPts val="1600"/>
              <a:buFont typeface="Arial"/>
              <a:buChar char="•"/>
            </a:pPr>
            <a:r>
              <a:rPr lang="en" sz="2600">
                <a:latin typeface="Calibri"/>
                <a:ea typeface="Calibri"/>
                <a:cs typeface="Calibri"/>
                <a:sym typeface="Calibri"/>
              </a:rPr>
              <a:t>Shape books</a:t>
            </a:r>
            <a:endParaRPr sz="2600">
              <a:cs typeface="Helvetica" pitchFamily="2" charset="0"/>
            </a:endParaRPr>
          </a:p>
          <a:p>
            <a:pPr marL="914400" lvl="1" indent="-457200">
              <a:lnSpc>
                <a:spcPct val="100000"/>
              </a:lnSpc>
              <a:spcBef>
                <a:spcPts val="0"/>
              </a:spcBef>
              <a:buSzPts val="1600"/>
              <a:buFont typeface="Arial"/>
              <a:buChar char="•"/>
            </a:pPr>
            <a:r>
              <a:rPr lang="en" sz="2600">
                <a:latin typeface="Calibri"/>
                <a:ea typeface="Calibri"/>
                <a:cs typeface="Calibri"/>
                <a:sym typeface="Calibri"/>
              </a:rPr>
              <a:t>Sorting books</a:t>
            </a:r>
            <a:endParaRPr sz="2600">
              <a:cs typeface="Helvetica" pitchFamily="2" charset="0"/>
            </a:endParaRPr>
          </a:p>
          <a:p>
            <a:pPr marL="914400" lvl="1" indent="-457200">
              <a:lnSpc>
                <a:spcPct val="100000"/>
              </a:lnSpc>
              <a:spcBef>
                <a:spcPts val="0"/>
              </a:spcBef>
              <a:buSzPts val="1600"/>
              <a:buFont typeface="Arial"/>
              <a:buChar char="•"/>
            </a:pPr>
            <a:r>
              <a:rPr lang="en" sz="2600">
                <a:latin typeface="Calibri"/>
                <a:ea typeface="Calibri"/>
                <a:cs typeface="Calibri"/>
                <a:sym typeface="Calibri"/>
              </a:rPr>
              <a:t>Measurement books</a:t>
            </a:r>
            <a:endParaRPr sz="2600">
              <a:cs typeface="Helvetica" pitchFamily="2" charset="0"/>
            </a:endParaRPr>
          </a:p>
          <a:p>
            <a:pPr marL="914400" lvl="1" indent="-457200">
              <a:lnSpc>
                <a:spcPct val="100000"/>
              </a:lnSpc>
              <a:spcBef>
                <a:spcPts val="0"/>
              </a:spcBef>
              <a:spcAft>
                <a:spcPts val="1600"/>
              </a:spcAft>
              <a:buSzPts val="1600"/>
              <a:buFont typeface="Arial"/>
              <a:buChar char="•"/>
            </a:pPr>
            <a:r>
              <a:rPr lang="en" sz="2600">
                <a:latin typeface="Calibri"/>
                <a:ea typeface="Calibri"/>
                <a:cs typeface="Calibri"/>
                <a:sym typeface="Calibri"/>
              </a:rPr>
              <a:t>… and so much more!</a:t>
            </a:r>
            <a:endParaRPr sz="2600">
              <a:cs typeface="Helvetica" pitchFamily="2" charset="0"/>
            </a:endParaRPr>
          </a:p>
        </p:txBody>
      </p:sp>
      <p:sp>
        <p:nvSpPr>
          <p:cNvPr id="410" name="Google Shape;410;p6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rPr>
              <a:t>Book Builder Kits</a:t>
            </a:r>
            <a:endParaRPr lang="en-US" sz="4800">
              <a:latin typeface="Calibri"/>
              <a:ea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1"/>
          <p:cNvSpPr txBox="1">
            <a:spLocks noGrp="1"/>
          </p:cNvSpPr>
          <p:nvPr>
            <p:ph idx="1"/>
          </p:nvPr>
        </p:nvSpPr>
        <p:spPr>
          <a:xfrm>
            <a:off x="6353013" y="1710361"/>
            <a:ext cx="5000787" cy="3686223"/>
          </a:xfrm>
          <a:prstGeom prst="rect">
            <a:avLst/>
          </a:prstGeom>
          <a:noFill/>
          <a:ln>
            <a:noFill/>
          </a:ln>
        </p:spPr>
        <p:txBody>
          <a:bodyPr spcFirstLastPara="1" vert="horz" wrap="square" lIns="91433" tIns="45700" rIns="91433" bIns="45700" rtlCol="0" anchor="t" anchorCtr="0">
            <a:normAutofit/>
          </a:bodyPr>
          <a:lstStyle/>
          <a:p>
            <a:pPr marL="8255">
              <a:spcBef>
                <a:spcPts val="667"/>
              </a:spcBef>
              <a:spcAft>
                <a:spcPts val="1600"/>
              </a:spcAft>
              <a:buSzPts val="2100"/>
            </a:pPr>
            <a:r>
              <a:rPr lang="en" sz="3600">
                <a:latin typeface="Calibri"/>
                <a:ea typeface="Calibri"/>
                <a:cs typeface="Calibri"/>
                <a:sym typeface="Calibri"/>
              </a:rPr>
              <a:t>Textured mats and other themed materials to get teachers started with creating tactile graphics</a:t>
            </a:r>
            <a:endParaRPr lang="en-US" sz="3600">
              <a:latin typeface="Calibri"/>
              <a:ea typeface="Calibri"/>
              <a:cs typeface="Calibri"/>
            </a:endParaRPr>
          </a:p>
        </p:txBody>
      </p:sp>
      <p:pic>
        <p:nvPicPr>
          <p:cNvPr id="417" name="Google Shape;417;p61" descr="APH Tactile Theme Pack: In My Yard"/>
          <p:cNvPicPr preferRelativeResize="0"/>
          <p:nvPr/>
        </p:nvPicPr>
        <p:blipFill rotWithShape="1">
          <a:blip r:embed="rId3">
            <a:alphaModFix/>
          </a:blip>
          <a:srcRect l="7399" r="-9"/>
          <a:stretch/>
        </p:blipFill>
        <p:spPr>
          <a:xfrm>
            <a:off x="844123" y="1773973"/>
            <a:ext cx="4994864" cy="3600300"/>
          </a:xfrm>
          <a:prstGeom prst="rect">
            <a:avLst/>
          </a:prstGeom>
          <a:noFill/>
          <a:ln w="57150" cap="flat" cmpd="sng">
            <a:solidFill>
              <a:schemeClr val="dk1"/>
            </a:solidFill>
            <a:prstDash val="solid"/>
            <a:round/>
            <a:headEnd type="none" w="sm" len="sm"/>
            <a:tailEnd type="none" w="sm" len="sm"/>
          </a:ln>
        </p:spPr>
      </p:pic>
      <p:sp>
        <p:nvSpPr>
          <p:cNvPr id="418" name="Google Shape;418;p61"/>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hlinkClick r:id="rId4"/>
              </a:rPr>
              <a:t>Tactile Theme Pack: In My Yard</a:t>
            </a:r>
            <a:endParaRPr sz="4800">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63" descr="Laptime and Lullabies storybook open to tactile images of butterflies"/>
          <p:cNvPicPr preferRelativeResize="0"/>
          <p:nvPr/>
        </p:nvPicPr>
        <p:blipFill rotWithShape="1">
          <a:blip r:embed="rId3">
            <a:alphaModFix/>
          </a:blip>
          <a:srcRect/>
          <a:stretch/>
        </p:blipFill>
        <p:spPr>
          <a:xfrm>
            <a:off x="7028634" y="1712695"/>
            <a:ext cx="4660964" cy="3495723"/>
          </a:xfrm>
          <a:prstGeom prst="rect">
            <a:avLst/>
          </a:prstGeom>
          <a:noFill/>
          <a:ln w="50800" cap="flat" cmpd="sng">
            <a:solidFill>
              <a:schemeClr val="dk1"/>
            </a:solidFill>
            <a:prstDash val="solid"/>
            <a:round/>
            <a:headEnd type="none" w="sm" len="sm"/>
            <a:tailEnd type="none" w="sm" len="sm"/>
          </a:ln>
        </p:spPr>
      </p:pic>
      <p:sp>
        <p:nvSpPr>
          <p:cNvPr id="431" name="Google Shape;431;p63"/>
          <p:cNvSpPr txBox="1">
            <a:spLocks noGrp="1"/>
          </p:cNvSpPr>
          <p:nvPr>
            <p:ph idx="1"/>
          </p:nvPr>
        </p:nvSpPr>
        <p:spPr>
          <a:xfrm>
            <a:off x="838200" y="1684531"/>
            <a:ext cx="5853194" cy="3854120"/>
          </a:xfrm>
          <a:prstGeom prst="rect">
            <a:avLst/>
          </a:prstGeom>
          <a:noFill/>
          <a:ln>
            <a:noFill/>
          </a:ln>
        </p:spPr>
        <p:txBody>
          <a:bodyPr spcFirstLastPara="1" vert="horz" wrap="square" lIns="91433" tIns="45700" rIns="91433" bIns="45700" rtlCol="0" anchor="t" anchorCtr="0">
            <a:noAutofit/>
          </a:bodyPr>
          <a:lstStyle/>
          <a:p>
            <a:pPr marL="457200" indent="-457200">
              <a:buSzPts val="2000"/>
              <a:buFont typeface="Arial"/>
              <a:buChar char="•"/>
            </a:pPr>
            <a:r>
              <a:rPr lang="en" sz="2800" dirty="0">
                <a:latin typeface="Calibri"/>
                <a:ea typeface="Calibri"/>
                <a:cs typeface="Calibri"/>
              </a:rPr>
              <a:t>Large print and tactile books </a:t>
            </a:r>
            <a:endParaRPr lang="en-US" sz="2800" dirty="0">
              <a:latin typeface="Calibri"/>
              <a:ea typeface="Calibri"/>
              <a:cs typeface="Calibri"/>
            </a:endParaRPr>
          </a:p>
          <a:p>
            <a:pPr marL="457200" indent="-457200">
              <a:buSzPts val="2000"/>
              <a:buFont typeface="Arial"/>
              <a:buChar char="•"/>
            </a:pPr>
            <a:r>
              <a:rPr lang="en" sz="2800" dirty="0">
                <a:latin typeface="Calibri"/>
                <a:ea typeface="Calibri"/>
                <a:cs typeface="Helvetica"/>
              </a:rPr>
              <a:t>Early literacy tool that incorporates many basic math concepts, including comparisons of size and texture</a:t>
            </a:r>
            <a:endParaRPr sz="2800" dirty="0">
              <a:latin typeface="Calibri"/>
              <a:ea typeface="Calibri"/>
              <a:cs typeface="Helvetica"/>
            </a:endParaRPr>
          </a:p>
          <a:p>
            <a:pPr marL="457200" indent="-457200">
              <a:spcAft>
                <a:spcPts val="1600"/>
              </a:spcAft>
              <a:buSzPts val="2000"/>
              <a:buFont typeface="Arial"/>
              <a:buChar char="•"/>
            </a:pPr>
            <a:r>
              <a:rPr lang="en" sz="2800" dirty="0">
                <a:latin typeface="Calibri"/>
                <a:ea typeface="Calibri"/>
                <a:cs typeface="Helvetica"/>
              </a:rPr>
              <a:t>Beautiful removable illustrations that can be used for developing spatial awareness and conceptual connections</a:t>
            </a:r>
            <a:endParaRPr sz="2800" dirty="0">
              <a:latin typeface="Calibri"/>
              <a:ea typeface="Calibri"/>
              <a:cs typeface="Helvetica"/>
            </a:endParaRPr>
          </a:p>
        </p:txBody>
      </p:sp>
      <p:sp>
        <p:nvSpPr>
          <p:cNvPr id="432" name="Google Shape;432;p6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Laptime and Lullabies</a:t>
            </a:r>
            <a:endParaRPr lang="en-US" sz="4800">
              <a:latin typeface="Calibri"/>
              <a:ea typeface="Calibri"/>
              <a:cs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9" name="Google Shape;439;p64" descr="APH On the Way to Literacy: Roly-Poly Man"/>
          <p:cNvPicPr preferRelativeResize="0"/>
          <p:nvPr/>
        </p:nvPicPr>
        <p:blipFill rotWithShape="1">
          <a:blip r:embed="rId3">
            <a:alphaModFix/>
          </a:blip>
          <a:srcRect/>
          <a:stretch/>
        </p:blipFill>
        <p:spPr>
          <a:xfrm>
            <a:off x="8742467" y="1544662"/>
            <a:ext cx="3077562" cy="2565345"/>
          </a:xfrm>
          <a:prstGeom prst="rect">
            <a:avLst/>
          </a:prstGeom>
          <a:noFill/>
          <a:ln>
            <a:noFill/>
          </a:ln>
        </p:spPr>
      </p:pic>
      <p:pic>
        <p:nvPicPr>
          <p:cNvPr id="440" name="Google Shape;440;p64" descr="APH On the Way to Literacy: The Caterpillar"/>
          <p:cNvPicPr preferRelativeResize="0"/>
          <p:nvPr/>
        </p:nvPicPr>
        <p:blipFill rotWithShape="1">
          <a:blip r:embed="rId4">
            <a:alphaModFix/>
          </a:blip>
          <a:srcRect/>
          <a:stretch/>
        </p:blipFill>
        <p:spPr>
          <a:xfrm>
            <a:off x="5214788" y="3044300"/>
            <a:ext cx="3110641" cy="2112212"/>
          </a:xfrm>
          <a:prstGeom prst="rect">
            <a:avLst/>
          </a:prstGeom>
          <a:noFill/>
          <a:ln w="57150" cap="flat" cmpd="sng">
            <a:solidFill>
              <a:schemeClr val="dk1"/>
            </a:solidFill>
            <a:prstDash val="solid"/>
            <a:round/>
            <a:headEnd type="none" w="sm" len="sm"/>
            <a:tailEnd type="none" w="sm" len="sm"/>
          </a:ln>
        </p:spPr>
      </p:pic>
      <p:pic>
        <p:nvPicPr>
          <p:cNvPr id="438" name="Google Shape;438;p64" descr="APH On the Way to Literacy: Geraldine's Blanket"/>
          <p:cNvPicPr preferRelativeResize="0"/>
          <p:nvPr/>
        </p:nvPicPr>
        <p:blipFill rotWithShape="1">
          <a:blip r:embed="rId5">
            <a:alphaModFix/>
          </a:blip>
          <a:srcRect/>
          <a:stretch/>
        </p:blipFill>
        <p:spPr>
          <a:xfrm>
            <a:off x="835628" y="1405725"/>
            <a:ext cx="3826715" cy="3268491"/>
          </a:xfrm>
          <a:prstGeom prst="rect">
            <a:avLst/>
          </a:prstGeom>
          <a:noFill/>
          <a:ln>
            <a:noFill/>
          </a:ln>
        </p:spPr>
      </p:pic>
      <p:sp>
        <p:nvSpPr>
          <p:cNvPr id="441" name="Google Shape;441;p6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600"/>
            </a:pPr>
            <a:r>
              <a:rPr lang="en" sz="4800">
                <a:latin typeface="Calibri"/>
                <a:ea typeface="Calibri"/>
                <a:cs typeface="Calibri"/>
                <a:hlinkClick r:id="rId6"/>
              </a:rPr>
              <a:t>On the Way to Literacy Series</a:t>
            </a:r>
            <a:r>
              <a:rPr lang="en" sz="4800">
                <a:latin typeface="Calibri"/>
                <a:ea typeface="Calibri"/>
                <a:cs typeface="Calibri"/>
              </a:rPr>
              <a:t> </a:t>
            </a:r>
            <a:endParaRPr lang="en-US" sz="4800">
              <a:latin typeface="Calibri"/>
              <a:ea typeface="Calibri"/>
              <a:cs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5"/>
          <p:cNvSpPr txBox="1">
            <a:spLocks noGrp="1"/>
          </p:cNvSpPr>
          <p:nvPr>
            <p:ph idx="1"/>
          </p:nvPr>
        </p:nvSpPr>
        <p:spPr>
          <a:xfrm>
            <a:off x="6262605" y="1684531"/>
            <a:ext cx="5382547" cy="3802459"/>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500"/>
              <a:buFont typeface="Arial"/>
              <a:buChar char="•"/>
            </a:pPr>
            <a:r>
              <a:rPr lang="en" sz="3200" dirty="0">
                <a:latin typeface="Calibri"/>
                <a:ea typeface="Calibri"/>
                <a:cs typeface="Calibri"/>
              </a:rPr>
              <a:t>Thermoformed sheets with pictures of pretzels, buttons, rings, zippers, scissors, shells, and other items </a:t>
            </a:r>
            <a:endParaRPr lang="en-US" sz="3200" dirty="0">
              <a:latin typeface="Calibri"/>
              <a:ea typeface="Calibri"/>
              <a:cs typeface="Calibri"/>
            </a:endParaRPr>
          </a:p>
          <a:p>
            <a:pPr marL="457200" indent="-457200">
              <a:spcBef>
                <a:spcPts val="800"/>
              </a:spcBef>
              <a:buSzPts val="2500"/>
              <a:buFont typeface="Arial"/>
              <a:buChar char="•"/>
            </a:pPr>
            <a:r>
              <a:rPr lang="en" sz="3200" dirty="0">
                <a:latin typeface="Calibri"/>
                <a:ea typeface="Calibri"/>
                <a:cs typeface="Calibri"/>
              </a:rPr>
              <a:t>Help children learn to recognize and understand tactile images</a:t>
            </a:r>
            <a:endParaRPr sz="3200" dirty="0">
              <a:latin typeface="Calibri"/>
              <a:ea typeface="Calibri"/>
              <a:cs typeface="Calibri"/>
            </a:endParaRPr>
          </a:p>
        </p:txBody>
      </p:sp>
      <p:pic>
        <p:nvPicPr>
          <p:cNvPr id="447" name="Google Shape;447;p65" descr="APH Tactile Treasures"/>
          <p:cNvPicPr preferRelativeResize="0"/>
          <p:nvPr/>
        </p:nvPicPr>
        <p:blipFill rotWithShape="1">
          <a:blip r:embed="rId3">
            <a:alphaModFix/>
          </a:blip>
          <a:srcRect/>
          <a:stretch/>
        </p:blipFill>
        <p:spPr>
          <a:xfrm>
            <a:off x="835652" y="1686864"/>
            <a:ext cx="4887096" cy="3665323"/>
          </a:xfrm>
          <a:prstGeom prst="rect">
            <a:avLst/>
          </a:prstGeom>
          <a:noFill/>
          <a:ln w="50800" cap="flat" cmpd="sng">
            <a:solidFill>
              <a:schemeClr val="dk1"/>
            </a:solidFill>
            <a:prstDash val="solid"/>
            <a:round/>
            <a:headEnd type="none" w="sm" len="sm"/>
            <a:tailEnd type="none" w="sm" len="sm"/>
          </a:ln>
        </p:spPr>
      </p:pic>
      <p:sp>
        <p:nvSpPr>
          <p:cNvPr id="448" name="Google Shape;448;p6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Tactile Treasures</a:t>
            </a:r>
            <a:endParaRPr lang="en-US" sz="4800">
              <a:latin typeface="Calibri"/>
              <a:ea typeface="Calibri"/>
              <a:cs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5" name="Google Shape;455;p66" descr="APH Hundreds Boards"/>
          <p:cNvPicPr preferRelativeResize="0"/>
          <p:nvPr/>
        </p:nvPicPr>
        <p:blipFill rotWithShape="1">
          <a:blip r:embed="rId3">
            <a:alphaModFix/>
          </a:blip>
          <a:srcRect/>
          <a:stretch/>
        </p:blipFill>
        <p:spPr>
          <a:xfrm>
            <a:off x="7133136" y="1753034"/>
            <a:ext cx="4771333" cy="3276333"/>
          </a:xfrm>
          <a:prstGeom prst="rect">
            <a:avLst/>
          </a:prstGeom>
          <a:noFill/>
          <a:ln w="57150" cap="flat" cmpd="sng">
            <a:solidFill>
              <a:schemeClr val="dk1"/>
            </a:solidFill>
            <a:prstDash val="solid"/>
            <a:round/>
            <a:headEnd type="none" w="sm" len="sm"/>
            <a:tailEnd type="none" w="sm" len="sm"/>
          </a:ln>
        </p:spPr>
      </p:pic>
      <p:sp>
        <p:nvSpPr>
          <p:cNvPr id="454" name="Google Shape;454;p66"/>
          <p:cNvSpPr txBox="1">
            <a:spLocks noGrp="1"/>
          </p:cNvSpPr>
          <p:nvPr>
            <p:ph idx="1"/>
          </p:nvPr>
        </p:nvSpPr>
        <p:spPr>
          <a:xfrm>
            <a:off x="838200" y="1684531"/>
            <a:ext cx="5788617" cy="3854120"/>
          </a:xfrm>
          <a:prstGeom prst="rect">
            <a:avLst/>
          </a:prstGeom>
          <a:noFill/>
          <a:ln>
            <a:noFill/>
          </a:ln>
        </p:spPr>
        <p:txBody>
          <a:bodyPr spcFirstLastPara="1" vert="horz" wrap="square" lIns="91433" tIns="45700" rIns="91433" bIns="45700" rtlCol="0" anchor="t" anchorCtr="0">
            <a:noAutofit/>
          </a:bodyPr>
          <a:lstStyle/>
          <a:p>
            <a:pPr marL="457200" indent="-457200">
              <a:buSzPts val="2000"/>
              <a:buFont typeface="Arial"/>
              <a:buChar char="•"/>
            </a:pPr>
            <a:r>
              <a:rPr lang="en" sz="2800" dirty="0">
                <a:latin typeface="Calibri"/>
                <a:ea typeface="Calibri"/>
                <a:cs typeface="Calibri"/>
              </a:rPr>
              <a:t>Includes Number Board and Grid Board</a:t>
            </a:r>
            <a:endParaRPr lang="en-US" sz="2800" dirty="0">
              <a:latin typeface="Calibri"/>
              <a:ea typeface="Calibri"/>
              <a:cs typeface="Calibri"/>
            </a:endParaRPr>
          </a:p>
          <a:p>
            <a:pPr marL="457200" indent="-457200">
              <a:buSzPts val="2000"/>
              <a:buFont typeface="Arial"/>
              <a:buChar char="•"/>
            </a:pPr>
            <a:r>
              <a:rPr lang="en" sz="2800" dirty="0">
                <a:latin typeface="Calibri"/>
                <a:ea typeface="Calibri"/>
                <a:cs typeface="Calibri"/>
              </a:rPr>
              <a:t>Numbers 1-100 appear in print and braille on high-contrast Velcro squares</a:t>
            </a:r>
            <a:endParaRPr sz="2800" dirty="0">
              <a:latin typeface="Calibri"/>
              <a:ea typeface="Calibri"/>
              <a:cs typeface="Calibri"/>
            </a:endParaRPr>
          </a:p>
          <a:p>
            <a:pPr marL="457200" indent="-457200">
              <a:buSzPts val="2000"/>
              <a:buFont typeface="Arial"/>
              <a:buChar char="•"/>
            </a:pPr>
            <a:r>
              <a:rPr lang="en" sz="2800" dirty="0">
                <a:latin typeface="Calibri"/>
                <a:ea typeface="Calibri"/>
                <a:cs typeface="Calibri"/>
              </a:rPr>
              <a:t>Shapes for graphs and other activities include red circles, blue squares, green triangles, and yellow stars</a:t>
            </a:r>
            <a:endParaRPr sz="2800" dirty="0">
              <a:latin typeface="Calibri"/>
              <a:ea typeface="Calibri"/>
              <a:cs typeface="Calibri"/>
            </a:endParaRPr>
          </a:p>
        </p:txBody>
      </p:sp>
      <p:sp>
        <p:nvSpPr>
          <p:cNvPr id="456" name="Google Shape;456;p6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Hundreds Boards</a:t>
            </a:r>
            <a:endParaRPr lang="en-US" sz="4800">
              <a:latin typeface="Calibri"/>
              <a:ea typeface="Calibri"/>
              <a:cs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he Reach and Match mat, arranged in a large square pattern with the red section at top left, yellow at top right, green at bottom left, and blue at bottom right.">
            <a:extLst>
              <a:ext uri="{FF2B5EF4-FFF2-40B4-BE49-F238E27FC236}">
                <a16:creationId xmlns:a16="http://schemas.microsoft.com/office/drawing/2014/main" id="{750C0A34-FE06-4912-511D-1207ABF9C83C}"/>
              </a:ext>
            </a:extLst>
          </p:cNvPr>
          <p:cNvPicPr>
            <a:picLocks noGrp="1" noChangeAspect="1"/>
          </p:cNvPicPr>
          <p:nvPr>
            <p:ph sz="quarter" idx="4294967295"/>
          </p:nvPr>
        </p:nvPicPr>
        <p:blipFill>
          <a:blip r:embed="rId3"/>
          <a:stretch>
            <a:fillRect/>
          </a:stretch>
        </p:blipFill>
        <p:spPr>
          <a:xfrm>
            <a:off x="8642939" y="3429646"/>
            <a:ext cx="3263900" cy="2447925"/>
          </a:xfrm>
          <a:ln w="57150">
            <a:solidFill>
              <a:schemeClr val="tx1"/>
            </a:solidFill>
          </a:ln>
        </p:spPr>
      </p:pic>
      <p:pic>
        <p:nvPicPr>
          <p:cNvPr id="8" name="Picture 7" descr="APH Reach and Match Number Tiles">
            <a:extLst>
              <a:ext uri="{FF2B5EF4-FFF2-40B4-BE49-F238E27FC236}">
                <a16:creationId xmlns:a16="http://schemas.microsoft.com/office/drawing/2014/main" id="{9A95BF2B-F9AA-3B47-E879-909E127383CE}"/>
              </a:ext>
            </a:extLst>
          </p:cNvPr>
          <p:cNvPicPr>
            <a:picLocks noChangeAspect="1"/>
          </p:cNvPicPr>
          <p:nvPr/>
        </p:nvPicPr>
        <p:blipFill>
          <a:blip r:embed="rId4"/>
          <a:stretch>
            <a:fillRect/>
          </a:stretch>
        </p:blipFill>
        <p:spPr>
          <a:xfrm>
            <a:off x="8638905" y="579150"/>
            <a:ext cx="2739775" cy="1822949"/>
          </a:xfrm>
          <a:prstGeom prst="rect">
            <a:avLst/>
          </a:prstGeom>
          <a:ln w="57150">
            <a:solidFill>
              <a:schemeClr val="tx1"/>
            </a:solidFill>
          </a:ln>
        </p:spPr>
      </p:pic>
      <p:pic>
        <p:nvPicPr>
          <p:cNvPr id="5" name="Content Placeholder 4" descr="Two children play on the Reach and Match mat with the braille shapes. The sections of the mat have been interlocked to create a kind of &quot;road&quot; for the children to follow.">
            <a:extLst>
              <a:ext uri="{FF2B5EF4-FFF2-40B4-BE49-F238E27FC236}">
                <a16:creationId xmlns:a16="http://schemas.microsoft.com/office/drawing/2014/main" id="{DF1FE95B-EB01-A261-E9A1-DC7EDB4DEE58}"/>
              </a:ext>
            </a:extLst>
          </p:cNvPr>
          <p:cNvPicPr>
            <a:picLocks noGrp="1" noChangeAspect="1"/>
          </p:cNvPicPr>
          <p:nvPr>
            <p:ph idx="1"/>
          </p:nvPr>
        </p:nvPicPr>
        <p:blipFill rotWithShape="1">
          <a:blip r:embed="rId5"/>
          <a:stretch/>
        </p:blipFill>
        <p:spPr>
          <a:xfrm>
            <a:off x="5515967" y="2394541"/>
            <a:ext cx="2857500" cy="1600200"/>
          </a:xfrm>
          <a:noFill/>
          <a:ln w="57150">
            <a:solidFill>
              <a:schemeClr val="tx1"/>
            </a:solidFill>
          </a:ln>
        </p:spPr>
      </p:pic>
      <p:sp>
        <p:nvSpPr>
          <p:cNvPr id="3" name="Content Placeholder 2">
            <a:extLst>
              <a:ext uri="{FF2B5EF4-FFF2-40B4-BE49-F238E27FC236}">
                <a16:creationId xmlns:a16="http://schemas.microsoft.com/office/drawing/2014/main" id="{A0C0FF18-6792-3484-3534-330D258BDCF9}"/>
              </a:ext>
            </a:extLst>
          </p:cNvPr>
          <p:cNvSpPr txBox="1">
            <a:spLocks/>
          </p:cNvSpPr>
          <p:nvPr/>
        </p:nvSpPr>
        <p:spPr>
          <a:xfrm>
            <a:off x="687061" y="1492816"/>
            <a:ext cx="4611570" cy="40903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30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26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latin typeface="Calibri"/>
                <a:ea typeface="Calibri"/>
                <a:cs typeface="Calibri"/>
                <a:hlinkClick r:id="rId6"/>
              </a:rPr>
              <a:t>Reach &amp; Match Light</a:t>
            </a:r>
            <a:endParaRPr lang="en-US" sz="2700">
              <a:latin typeface="Calibri"/>
              <a:ea typeface="Calibri"/>
              <a:cs typeface="Calibri"/>
            </a:endParaRPr>
          </a:p>
          <a:p>
            <a:pPr marL="0" indent="0">
              <a:buNone/>
            </a:pPr>
            <a:r>
              <a:rPr lang="en-US" sz="2700" dirty="0">
                <a:latin typeface="Calibri"/>
                <a:ea typeface="Calibri"/>
                <a:cs typeface="Calibri"/>
                <a:hlinkClick r:id="rId7"/>
              </a:rPr>
              <a:t>Reach &amp; Match Number Tiles</a:t>
            </a:r>
            <a:endParaRPr lang="en-US" sz="2700">
              <a:ea typeface="Calibri" panose="020F0502020204030204" pitchFamily="34" charset="0"/>
              <a:cs typeface="Calibri" panose="020F0502020204030204" pitchFamily="34" charset="0"/>
            </a:endParaRPr>
          </a:p>
          <a:p>
            <a:pPr marL="0" indent="0">
              <a:buNone/>
            </a:pPr>
            <a:r>
              <a:rPr lang="en-US" sz="2700" dirty="0">
                <a:latin typeface="Calibri"/>
                <a:ea typeface="Calibri"/>
                <a:cs typeface="Calibri"/>
                <a:hlinkClick r:id="rId8"/>
              </a:rPr>
              <a:t>Reach &amp; Match Letter Tiles</a:t>
            </a:r>
            <a:endParaRPr lang="en-US" sz="2700" b="1">
              <a:latin typeface="Calibri"/>
              <a:ea typeface="Calibri"/>
              <a:cs typeface="Calibri"/>
            </a:endParaRPr>
          </a:p>
          <a:p>
            <a:pPr marL="457200" indent="-457200"/>
            <a:r>
              <a:rPr lang="en-US" sz="2700" b="1" dirty="0">
                <a:latin typeface="Calibri"/>
                <a:ea typeface="Calibri"/>
                <a:cs typeface="Calibri"/>
              </a:rPr>
              <a:t>Reach &amp; Match is a giant tactile graphic!</a:t>
            </a:r>
          </a:p>
          <a:p>
            <a:pPr marL="457200" indent="-457200"/>
            <a:r>
              <a:rPr lang="en-US" sz="2700" dirty="0">
                <a:latin typeface="Calibri"/>
                <a:ea typeface="Calibri"/>
                <a:cs typeface="Calibri"/>
              </a:rPr>
              <a:t>The kit comes with letter tiles but extra or replacement sets are available</a:t>
            </a:r>
          </a:p>
        </p:txBody>
      </p:sp>
      <p:sp>
        <p:nvSpPr>
          <p:cNvPr id="6" name="Google Shape;164;p27">
            <a:extLst>
              <a:ext uri="{FF2B5EF4-FFF2-40B4-BE49-F238E27FC236}">
                <a16:creationId xmlns:a16="http://schemas.microsoft.com/office/drawing/2014/main" id="{5E5357D0-1BCC-4385-C2DB-F9AFED0D23CD}"/>
              </a:ext>
            </a:extLst>
          </p:cNvPr>
          <p:cNvSpPr txBox="1">
            <a:spLocks noGrp="1"/>
          </p:cNvSpPr>
          <p:nvPr>
            <p:ph type="title"/>
          </p:nvPr>
        </p:nvSpPr>
        <p:spPr>
          <a:xfrm>
            <a:off x="693058" y="365125"/>
            <a:ext cx="10648647" cy="1116750"/>
          </a:xfrm>
          <a:prstGeom prst="rect">
            <a:avLst/>
          </a:prstGeom>
          <a:noFill/>
          <a:ln>
            <a:noFill/>
          </a:ln>
        </p:spPr>
        <p:txBody>
          <a:bodyPr spcFirstLastPara="1" vert="horz" wrap="square" lIns="91433" tIns="45700" rIns="91433" bIns="45700" rtlCol="0" anchor="ctr" anchorCtr="0">
            <a:normAutofit/>
          </a:bodyPr>
          <a:lstStyle/>
          <a:p>
            <a:pPr>
              <a:buSzPct val="110000"/>
            </a:pPr>
            <a:r>
              <a:rPr lang="en-US"/>
              <a:t>Reach &amp; Match Kit</a:t>
            </a:r>
            <a:endParaRPr/>
          </a:p>
        </p:txBody>
      </p:sp>
    </p:spTree>
    <p:extLst>
      <p:ext uri="{BB962C8B-B14F-4D97-AF65-F5344CB8AC3E}">
        <p14:creationId xmlns:p14="http://schemas.microsoft.com/office/powerpoint/2010/main" val="4832198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7"/>
          <p:cNvSpPr txBox="1">
            <a:spLocks noGrp="1"/>
          </p:cNvSpPr>
          <p:nvPr>
            <p:ph idx="1"/>
          </p:nvPr>
        </p:nvSpPr>
        <p:spPr>
          <a:xfrm>
            <a:off x="5952640" y="1658701"/>
            <a:ext cx="5401160" cy="3944526"/>
          </a:xfrm>
          <a:prstGeom prst="rect">
            <a:avLst/>
          </a:prstGeom>
          <a:noFill/>
          <a:ln>
            <a:noFill/>
          </a:ln>
        </p:spPr>
        <p:txBody>
          <a:bodyPr spcFirstLastPara="1" vert="horz" wrap="square" lIns="91433" tIns="45700" rIns="91433" bIns="45700" rtlCol="0" anchor="t" anchorCtr="0">
            <a:noAutofit/>
          </a:bodyPr>
          <a:lstStyle/>
          <a:p>
            <a:pPr marL="457200" indent="-457200">
              <a:buSzPts val="1800"/>
              <a:buFont typeface="Arial"/>
              <a:buChar char="•"/>
            </a:pPr>
            <a:r>
              <a:rPr lang="en" sz="2600">
                <a:latin typeface="Calibri"/>
                <a:ea typeface="Calibri"/>
                <a:cs typeface="Calibri"/>
              </a:rPr>
              <a:t>Games and guidebook that help to provide a strong sensory foundation in symbolic representation for children with multiple disabilities </a:t>
            </a:r>
            <a:endParaRPr lang="en-US" sz="2600">
              <a:latin typeface="Calibri"/>
              <a:ea typeface="Calibri"/>
              <a:cs typeface="Calibri"/>
            </a:endParaRPr>
          </a:p>
          <a:p>
            <a:pPr marL="457200" indent="-457200">
              <a:buSzPts val="1800"/>
              <a:buFont typeface="Arial"/>
              <a:buChar char="•"/>
            </a:pPr>
            <a:r>
              <a:rPr lang="en" sz="2600">
                <a:latin typeface="Calibri"/>
                <a:ea typeface="Calibri"/>
                <a:cs typeface="Calibri"/>
              </a:rPr>
              <a:t>Teaches children concepts about people, objects, actions, and places</a:t>
            </a:r>
            <a:endParaRPr sz="2600">
              <a:latin typeface="Calibri"/>
              <a:ea typeface="Calibri"/>
              <a:cs typeface="Calibri"/>
            </a:endParaRPr>
          </a:p>
          <a:p>
            <a:pPr marL="914400" lvl="1" indent="-457200">
              <a:spcBef>
                <a:spcPts val="600"/>
              </a:spcBef>
              <a:buSzPts val="1600"/>
              <a:buFont typeface="Arial"/>
              <a:buChar char="•"/>
            </a:pPr>
            <a:r>
              <a:rPr lang="en" sz="2400">
                <a:latin typeface="Calibri"/>
                <a:ea typeface="Calibri"/>
                <a:cs typeface="Calibri"/>
                <a:sym typeface="Calibri"/>
              </a:rPr>
              <a:t>What is it?</a:t>
            </a:r>
            <a:endParaRPr sz="2400">
              <a:latin typeface="Calibri"/>
              <a:ea typeface="Calibri"/>
              <a:cs typeface="Calibri"/>
            </a:endParaRPr>
          </a:p>
          <a:p>
            <a:pPr marL="914400" lvl="1" indent="-457200">
              <a:spcBef>
                <a:spcPts val="600"/>
              </a:spcBef>
              <a:buSzPts val="1600"/>
              <a:buFont typeface="Arial"/>
              <a:buChar char="•"/>
            </a:pPr>
            <a:r>
              <a:rPr lang="en" sz="2400">
                <a:latin typeface="Calibri"/>
                <a:ea typeface="Calibri"/>
                <a:cs typeface="Calibri"/>
                <a:sym typeface="Calibri"/>
              </a:rPr>
              <a:t>What does it do?</a:t>
            </a:r>
            <a:endParaRPr sz="2400">
              <a:latin typeface="Calibri"/>
              <a:ea typeface="Calibri"/>
              <a:cs typeface="Calibri"/>
            </a:endParaRPr>
          </a:p>
          <a:p>
            <a:pPr marL="914400" lvl="1" indent="-457200">
              <a:spcBef>
                <a:spcPts val="600"/>
              </a:spcBef>
              <a:spcAft>
                <a:spcPts val="1600"/>
              </a:spcAft>
              <a:buSzPts val="1600"/>
              <a:buFont typeface="Arial"/>
              <a:buChar char="•"/>
            </a:pPr>
            <a:r>
              <a:rPr lang="en" sz="2400">
                <a:latin typeface="Calibri"/>
                <a:ea typeface="Calibri"/>
                <a:cs typeface="Calibri"/>
                <a:sym typeface="Calibri"/>
              </a:rPr>
              <a:t>How does it relate to other things?</a:t>
            </a:r>
            <a:endParaRPr sz="2400">
              <a:latin typeface="Calibri"/>
              <a:ea typeface="Calibri"/>
              <a:cs typeface="Calibri"/>
            </a:endParaRPr>
          </a:p>
        </p:txBody>
      </p:sp>
      <p:pic>
        <p:nvPicPr>
          <p:cNvPr id="462" name="Google Shape;462;p67" descr="Trays, books, and bags from the SAM kit"/>
          <p:cNvPicPr preferRelativeResize="0"/>
          <p:nvPr/>
        </p:nvPicPr>
        <p:blipFill rotWithShape="1">
          <a:blip r:embed="rId3">
            <a:alphaModFix/>
          </a:blip>
          <a:srcRect l="27668" r="7687" b="-2"/>
          <a:stretch/>
        </p:blipFill>
        <p:spPr>
          <a:xfrm>
            <a:off x="832624" y="1716563"/>
            <a:ext cx="4696395" cy="3959512"/>
          </a:xfrm>
          <a:prstGeom prst="rect">
            <a:avLst/>
          </a:prstGeom>
          <a:noFill/>
          <a:ln w="50800" cap="flat" cmpd="sng">
            <a:solidFill>
              <a:schemeClr val="dk1"/>
            </a:solidFill>
            <a:prstDash val="solid"/>
            <a:round/>
            <a:headEnd type="none" w="sm" len="sm"/>
            <a:tailEnd type="none" w="sm" len="sm"/>
          </a:ln>
        </p:spPr>
      </p:pic>
      <p:sp>
        <p:nvSpPr>
          <p:cNvPr id="463" name="Google Shape;463;p67"/>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Symbols and Meaning Kit</a:t>
            </a:r>
            <a:endParaRPr lang="en-US" sz="4800">
              <a:latin typeface="Calibri"/>
              <a:ea typeface="Calibri"/>
              <a:cs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7" name="Google Shape;477;p69" descr="APH STACS Kit"/>
          <p:cNvPicPr preferRelativeResize="0"/>
          <p:nvPr/>
        </p:nvPicPr>
        <p:blipFill rotWithShape="1">
          <a:blip r:embed="rId3">
            <a:alphaModFix/>
          </a:blip>
          <a:srcRect/>
          <a:stretch/>
        </p:blipFill>
        <p:spPr>
          <a:xfrm>
            <a:off x="7286151" y="1565380"/>
            <a:ext cx="4070752" cy="3734916"/>
          </a:xfrm>
          <a:prstGeom prst="rect">
            <a:avLst/>
          </a:prstGeom>
          <a:noFill/>
          <a:ln w="57150" cap="flat" cmpd="sng">
            <a:solidFill>
              <a:schemeClr val="dk1"/>
            </a:solidFill>
            <a:prstDash val="solid"/>
            <a:round/>
            <a:headEnd type="none" w="sm" len="sm"/>
            <a:tailEnd type="none" w="sm" len="sm"/>
          </a:ln>
        </p:spPr>
      </p:pic>
      <p:sp>
        <p:nvSpPr>
          <p:cNvPr id="476" name="Google Shape;476;p69"/>
          <p:cNvSpPr txBox="1"/>
          <p:nvPr/>
        </p:nvSpPr>
        <p:spPr>
          <a:xfrm>
            <a:off x="838200" y="1561399"/>
            <a:ext cx="6058400" cy="4247729"/>
          </a:xfrm>
          <a:prstGeom prst="rect">
            <a:avLst/>
          </a:prstGeom>
          <a:noFill/>
          <a:ln>
            <a:noFill/>
          </a:ln>
        </p:spPr>
        <p:txBody>
          <a:bodyPr spcFirstLastPara="1" wrap="square" lIns="91433" tIns="45700" rIns="91433" bIns="45700" anchor="t" anchorCtr="0">
            <a:noAutofit/>
          </a:bodyPr>
          <a:lstStyle/>
          <a:p>
            <a:pPr marL="456565" indent="-457200">
              <a:lnSpc>
                <a:spcPct val="90000"/>
              </a:lnSpc>
              <a:spcBef>
                <a:spcPts val="1000"/>
              </a:spcBef>
              <a:buClr>
                <a:schemeClr val="dk1"/>
              </a:buClr>
              <a:buSzPts val="1800"/>
              <a:buFont typeface="Arial"/>
              <a:buChar char="•"/>
            </a:pPr>
            <a:r>
              <a:rPr lang="en" sz="2600" dirty="0">
                <a:solidFill>
                  <a:schemeClr val="dk1"/>
                </a:solidFill>
                <a:latin typeface="Calibri"/>
                <a:ea typeface="Calibri"/>
                <a:cs typeface="Calibri"/>
                <a:sym typeface="Calibri"/>
              </a:rPr>
              <a:t>Tactile symbols system that helps children to have conversations about people, places, events, and ideas, and to learn vocabulary through the use of picture and object symbols</a:t>
            </a:r>
            <a:endParaRPr lang="en-US" sz="2600" dirty="0">
              <a:solidFill>
                <a:schemeClr val="dk1"/>
              </a:solidFill>
              <a:latin typeface="Calibri"/>
              <a:ea typeface="Calibri"/>
              <a:cs typeface="Calibri"/>
            </a:endParaRPr>
          </a:p>
          <a:p>
            <a:pPr marL="456565" indent="-457200">
              <a:lnSpc>
                <a:spcPct val="90000"/>
              </a:lnSpc>
              <a:spcBef>
                <a:spcPts val="1000"/>
              </a:spcBef>
              <a:buClr>
                <a:schemeClr val="dk1"/>
              </a:buClr>
              <a:buSzPts val="1800"/>
              <a:buFont typeface="Arial"/>
              <a:buChar char="•"/>
            </a:pPr>
            <a:r>
              <a:rPr lang="en" sz="2600" dirty="0">
                <a:solidFill>
                  <a:schemeClr val="dk1"/>
                </a:solidFill>
                <a:latin typeface="Calibri"/>
                <a:ea typeface="Calibri"/>
                <a:cs typeface="Calibri"/>
                <a:sym typeface="Calibri"/>
              </a:rPr>
              <a:t>Starts with 25 symbols that are either miniatures or parts of real objects or have direct correspondence to their associated activities</a:t>
            </a:r>
            <a:endParaRPr sz="2600" dirty="0">
              <a:solidFill>
                <a:schemeClr val="dk1"/>
              </a:solidFill>
              <a:latin typeface="Calibri"/>
              <a:ea typeface="Calibri"/>
              <a:cs typeface="Calibri"/>
            </a:endParaRPr>
          </a:p>
          <a:p>
            <a:pPr marL="456565" indent="-457200">
              <a:lnSpc>
                <a:spcPct val="90000"/>
              </a:lnSpc>
              <a:spcBef>
                <a:spcPts val="1000"/>
              </a:spcBef>
              <a:buClr>
                <a:schemeClr val="dk1"/>
              </a:buClr>
              <a:buSzPts val="1800"/>
              <a:buFont typeface="Arial"/>
              <a:buChar char="•"/>
            </a:pPr>
            <a:r>
              <a:rPr lang="en" sz="2600" dirty="0">
                <a:solidFill>
                  <a:schemeClr val="dk1"/>
                </a:solidFill>
                <a:latin typeface="Calibri"/>
                <a:ea typeface="Calibri"/>
                <a:cs typeface="Calibri"/>
                <a:sym typeface="Calibri"/>
              </a:rPr>
              <a:t>Add individualized symbols</a:t>
            </a:r>
            <a:endParaRPr sz="2600" dirty="0">
              <a:solidFill>
                <a:schemeClr val="dk1"/>
              </a:solidFill>
              <a:latin typeface="Calibri"/>
              <a:ea typeface="Calibri"/>
              <a:cs typeface="Calibri"/>
            </a:endParaRPr>
          </a:p>
        </p:txBody>
      </p:sp>
      <p:sp>
        <p:nvSpPr>
          <p:cNvPr id="478" name="Google Shape;478;p6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hlinkClick r:id="rId4"/>
              </a:rPr>
              <a:t>STACS</a:t>
            </a:r>
            <a:endParaRPr sz="4800">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1"/>
          <p:cNvSpPr txBox="1">
            <a:spLocks noGrp="1"/>
          </p:cNvSpPr>
          <p:nvPr>
            <p:ph idx="1"/>
          </p:nvPr>
        </p:nvSpPr>
        <p:spPr>
          <a:xfrm>
            <a:off x="5384369" y="1280056"/>
            <a:ext cx="6677643" cy="4486967"/>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1200"/>
              <a:buFont typeface="Arial"/>
              <a:buChar char="•"/>
            </a:pPr>
            <a:r>
              <a:rPr lang="en" sz="2400" dirty="0">
                <a:latin typeface="Calibri"/>
                <a:ea typeface="Calibri"/>
                <a:cs typeface="Helvetica"/>
              </a:rPr>
              <a:t>Multi-line braille display</a:t>
            </a:r>
            <a:endParaRPr lang="en-US" sz="2400" dirty="0">
              <a:latin typeface="Calibri"/>
              <a:ea typeface="Calibri"/>
              <a:cs typeface="Helvetica"/>
            </a:endParaRPr>
          </a:p>
          <a:p>
            <a:pPr marL="457200" indent="-457200">
              <a:spcBef>
                <a:spcPts val="800"/>
              </a:spcBef>
              <a:buSzPts val="1100"/>
              <a:buFont typeface="Arial"/>
              <a:buChar char="•"/>
            </a:pPr>
            <a:r>
              <a:rPr lang="en" sz="2400" dirty="0">
                <a:latin typeface="Calibri"/>
                <a:ea typeface="Calibri"/>
                <a:cs typeface="Helvetica"/>
              </a:rPr>
              <a:t>10 lines of 32 cells each, 320 total braille characters</a:t>
            </a:r>
            <a:endParaRPr sz="2400" dirty="0">
              <a:latin typeface="Calibri"/>
              <a:ea typeface="Calibri"/>
              <a:cs typeface="Helvetica"/>
            </a:endParaRPr>
          </a:p>
          <a:p>
            <a:pPr marL="457200" indent="-457200">
              <a:spcBef>
                <a:spcPts val="800"/>
              </a:spcBef>
              <a:buSzPts val="1200"/>
              <a:buFont typeface="Arial"/>
              <a:buChar char="•"/>
            </a:pPr>
            <a:r>
              <a:rPr lang="en" sz="2400" dirty="0">
                <a:latin typeface="Calibri"/>
                <a:ea typeface="Calibri"/>
                <a:cs typeface="Helvetica"/>
              </a:rPr>
              <a:t>Tactile graphics viewing window with link to APH Tactile Graphics Image Library (TGIL) Graphing calculator with link to DESMOS online</a:t>
            </a:r>
            <a:endParaRPr sz="2400" dirty="0">
              <a:latin typeface="Calibri"/>
              <a:ea typeface="Calibri"/>
              <a:cs typeface="Helvetica"/>
            </a:endParaRPr>
          </a:p>
          <a:p>
            <a:pPr marL="457200" indent="-457200">
              <a:spcBef>
                <a:spcPts val="800"/>
              </a:spcBef>
              <a:buSzPts val="1200"/>
              <a:buFont typeface="Arial"/>
              <a:buChar char="•"/>
            </a:pPr>
            <a:r>
              <a:rPr lang="en" sz="2400" dirty="0">
                <a:latin typeface="Calibri"/>
                <a:ea typeface="Calibri"/>
                <a:cs typeface="Helvetica"/>
              </a:rPr>
              <a:t>Scientific calculator</a:t>
            </a:r>
            <a:endParaRPr sz="2400" dirty="0">
              <a:latin typeface="Calibri"/>
              <a:ea typeface="Calibri"/>
              <a:cs typeface="Helvetica"/>
            </a:endParaRPr>
          </a:p>
          <a:p>
            <a:pPr marL="457200" indent="-457200">
              <a:spcBef>
                <a:spcPts val="800"/>
              </a:spcBef>
              <a:buSzPts val="1200"/>
              <a:buFont typeface="Arial"/>
              <a:buChar char="•"/>
            </a:pPr>
            <a:r>
              <a:rPr lang="en" sz="2400" dirty="0">
                <a:latin typeface="Calibri"/>
                <a:ea typeface="Calibri"/>
                <a:cs typeface="Helvetica"/>
              </a:rPr>
              <a:t>Word Processor with Math Editor</a:t>
            </a:r>
            <a:endParaRPr sz="2400" dirty="0">
              <a:latin typeface="Calibri"/>
              <a:ea typeface="Calibri"/>
              <a:cs typeface="Helvetica"/>
            </a:endParaRPr>
          </a:p>
          <a:p>
            <a:pPr marL="457200" indent="-457200">
              <a:spcBef>
                <a:spcPts val="800"/>
              </a:spcBef>
              <a:buSzPts val="1200"/>
              <a:buFont typeface="Arial"/>
              <a:buChar char="•"/>
            </a:pPr>
            <a:r>
              <a:rPr lang="en" sz="2400" dirty="0">
                <a:latin typeface="Calibri"/>
                <a:ea typeface="Calibri"/>
                <a:cs typeface="Helvetica"/>
              </a:rPr>
              <a:t>Braille Editor for multi-line problem-solving</a:t>
            </a:r>
            <a:endParaRPr sz="2400" dirty="0">
              <a:latin typeface="Calibri"/>
              <a:ea typeface="Calibri"/>
              <a:cs typeface="Helvetica"/>
            </a:endParaRPr>
          </a:p>
          <a:p>
            <a:pPr marL="457200" indent="-457200">
              <a:spcBef>
                <a:spcPts val="800"/>
              </a:spcBef>
              <a:spcAft>
                <a:spcPts val="1600"/>
              </a:spcAft>
              <a:buSzPts val="1200"/>
              <a:buFont typeface="Arial"/>
              <a:buChar char="•"/>
            </a:pPr>
            <a:r>
              <a:rPr lang="en" sz="2400" dirty="0">
                <a:latin typeface="Calibri"/>
                <a:ea typeface="Calibri"/>
                <a:cs typeface="Helvetica"/>
              </a:rPr>
              <a:t>Terminal Mode</a:t>
            </a:r>
            <a:endParaRPr sz="2400" dirty="0">
              <a:latin typeface="Calibri"/>
              <a:ea typeface="Calibri"/>
              <a:cs typeface="Helvetica"/>
            </a:endParaRPr>
          </a:p>
        </p:txBody>
      </p:sp>
      <p:pic>
        <p:nvPicPr>
          <p:cNvPr id="493" name="Google Shape;493;p71" descr="APH Monarch"/>
          <p:cNvPicPr preferRelativeResize="0"/>
          <p:nvPr/>
        </p:nvPicPr>
        <p:blipFill rotWithShape="1">
          <a:blip r:embed="rId3">
            <a:alphaModFix/>
          </a:blip>
          <a:srcRect/>
          <a:stretch/>
        </p:blipFill>
        <p:spPr>
          <a:xfrm>
            <a:off x="838622" y="1589794"/>
            <a:ext cx="4101932" cy="2807808"/>
          </a:xfrm>
          <a:prstGeom prst="rect">
            <a:avLst/>
          </a:prstGeom>
          <a:noFill/>
          <a:ln w="57150" cap="flat" cmpd="sng">
            <a:solidFill>
              <a:schemeClr val="dk1"/>
            </a:solidFill>
            <a:prstDash val="solid"/>
            <a:round/>
            <a:headEnd type="none" w="sm" len="sm"/>
            <a:tailEnd type="none" w="sm" len="sm"/>
          </a:ln>
        </p:spPr>
      </p:pic>
      <p:sp>
        <p:nvSpPr>
          <p:cNvPr id="494" name="Google Shape;494;p71"/>
          <p:cNvSpPr txBox="1">
            <a:spLocks noGrp="1"/>
          </p:cNvSpPr>
          <p:nvPr>
            <p:ph type="title"/>
          </p:nvPr>
        </p:nvSpPr>
        <p:spPr>
          <a:xfrm>
            <a:off x="699247" y="365125"/>
            <a:ext cx="10654553" cy="1044179"/>
          </a:xfrm>
          <a:prstGeom prst="rect">
            <a:avLst/>
          </a:prstGeom>
          <a:noFill/>
          <a:ln>
            <a:noFill/>
          </a:ln>
        </p:spPr>
        <p:txBody>
          <a:bodyPr spcFirstLastPara="1" vert="horz" wrap="square" lIns="91433" tIns="45700" rIns="91433" bIns="45700" rtlCol="0" anchor="ctr" anchorCtr="0">
            <a:normAutofit/>
          </a:bodyPr>
          <a:lstStyle/>
          <a:p>
            <a:r>
              <a:rPr lang="en" sz="4800" dirty="0">
                <a:latin typeface="Calibri"/>
                <a:ea typeface="Calibri"/>
                <a:cs typeface="Helvetica"/>
                <a:hlinkClick r:id="rId4"/>
              </a:rPr>
              <a:t>Monarch</a:t>
            </a:r>
            <a:endParaRPr lang="en-US" sz="4800" dirty="0">
              <a:latin typeface="Calibri"/>
              <a:ea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5867">
                <a:latin typeface="Calibri"/>
                <a:ea typeface="Calibri"/>
                <a:cs typeface="Calibri"/>
                <a:sym typeface="Calibri"/>
              </a:rPr>
              <a:t>Evaluation of Tactile Skills</a:t>
            </a:r>
            <a:endParaRPr sz="5867">
              <a:latin typeface="Calibri"/>
              <a:ea typeface="Calibri"/>
              <a:cs typeface="Calibri"/>
              <a:sym typeface="Calibri"/>
            </a:endParaRPr>
          </a:p>
        </p:txBody>
      </p:sp>
      <p:sp>
        <p:nvSpPr>
          <p:cNvPr id="170" name="Google Shape;170;p29"/>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Clr>
                <a:srgbClr val="393939"/>
              </a:buClr>
              <a:buSzPts val="2000"/>
              <a:buFont typeface="Arial"/>
              <a:buChar char="•"/>
            </a:pPr>
            <a:r>
              <a:rPr lang="en-US" sz="2600" dirty="0">
                <a:solidFill>
                  <a:srgbClr val="393939"/>
                </a:solidFill>
                <a:latin typeface="Calibri"/>
                <a:ea typeface="Calibri"/>
                <a:cs typeface="Calibri"/>
                <a:sym typeface="Calibri"/>
              </a:rPr>
              <a:t>Assists in determining the need for additional evaluation and instruction of specific tactile skills</a:t>
            </a:r>
            <a:endParaRPr lang="en-US" sz="2600" dirty="0">
              <a:solidFill>
                <a:srgbClr val="393939"/>
              </a:solidFill>
              <a:latin typeface="Calibri"/>
              <a:ea typeface="Calibri"/>
              <a:cs typeface="Calibri"/>
            </a:endParaRPr>
          </a:p>
          <a:p>
            <a:pPr marL="457200" indent="-457200">
              <a:spcBef>
                <a:spcPts val="800"/>
              </a:spcBef>
              <a:buClr>
                <a:srgbClr val="393939"/>
              </a:buClr>
              <a:buSzPts val="2000"/>
              <a:buFont typeface="Arial"/>
              <a:buChar char="•"/>
            </a:pPr>
            <a:r>
              <a:rPr lang="en-US" sz="2600" dirty="0">
                <a:solidFill>
                  <a:srgbClr val="393939"/>
                </a:solidFill>
                <a:latin typeface="Calibri"/>
                <a:ea typeface="Calibri"/>
                <a:cs typeface="Calibri"/>
                <a:sym typeface="Calibri"/>
              </a:rPr>
              <a:t>Can be used to develop a “Tactile Profile” for students with visual impairments who:</a:t>
            </a:r>
            <a:endParaRPr lang="en-US" sz="2600" dirty="0">
              <a:solidFill>
                <a:srgbClr val="000000"/>
              </a:solidFill>
              <a:latin typeface="Calibri"/>
              <a:ea typeface="Calibri"/>
              <a:cs typeface="Calibri"/>
            </a:endParaRPr>
          </a:p>
          <a:p>
            <a:pPr marL="914400" lvl="1" indent="-456565">
              <a:spcBef>
                <a:spcPts val="800"/>
              </a:spcBef>
              <a:buClr>
                <a:srgbClr val="393939"/>
              </a:buClr>
              <a:buSzPts val="1800"/>
              <a:buFont typeface="Arial"/>
              <a:buChar char="•"/>
            </a:pPr>
            <a:r>
              <a:rPr lang="en" sz="2400" dirty="0">
                <a:solidFill>
                  <a:srgbClr val="393939"/>
                </a:solidFill>
                <a:latin typeface="Calibri"/>
                <a:ea typeface="Calibri"/>
                <a:cs typeface="Calibri"/>
                <a:sym typeface="Calibri"/>
              </a:rPr>
              <a:t>are chronologically or developmentally functioning between the ages of birth to 5 years old</a:t>
            </a:r>
            <a:endParaRPr lang="en-US" sz="2400" dirty="0">
              <a:solidFill>
                <a:srgbClr val="000000"/>
              </a:solidFill>
              <a:latin typeface="Calibri"/>
              <a:ea typeface="Calibri"/>
              <a:cs typeface="Calibri"/>
            </a:endParaRPr>
          </a:p>
          <a:p>
            <a:pPr marL="914400" lvl="1" indent="-456565">
              <a:spcBef>
                <a:spcPts val="800"/>
              </a:spcBef>
              <a:buClr>
                <a:srgbClr val="393939"/>
              </a:buClr>
              <a:buSzPts val="1800"/>
              <a:buFont typeface="Arial"/>
              <a:buChar char="•"/>
            </a:pPr>
            <a:r>
              <a:rPr lang="en" sz="2400" dirty="0">
                <a:solidFill>
                  <a:srgbClr val="393939"/>
                </a:solidFill>
                <a:latin typeface="Calibri"/>
                <a:ea typeface="Calibri"/>
                <a:cs typeface="Calibri"/>
                <a:sym typeface="Calibri"/>
              </a:rPr>
              <a:t>have struggled with the acquisition of tactile skills, or have not made expected progress</a:t>
            </a:r>
            <a:endParaRPr lang="en-US" sz="2400" dirty="0">
              <a:solidFill>
                <a:srgbClr val="000000"/>
              </a:solidFill>
              <a:latin typeface="Calibri"/>
              <a:ea typeface="Calibri"/>
              <a:cs typeface="Calibri"/>
            </a:endParaRPr>
          </a:p>
          <a:p>
            <a:pPr marL="914400" lvl="1" indent="-456565">
              <a:spcBef>
                <a:spcPts val="800"/>
              </a:spcBef>
              <a:buClr>
                <a:srgbClr val="393939"/>
              </a:buClr>
              <a:buSzPts val="1800"/>
              <a:buFont typeface="Arial"/>
              <a:buChar char="•"/>
            </a:pPr>
            <a:r>
              <a:rPr lang="en" sz="2400" dirty="0">
                <a:solidFill>
                  <a:srgbClr val="393939"/>
                </a:solidFill>
                <a:latin typeface="Calibri"/>
                <a:ea typeface="Calibri"/>
                <a:cs typeface="Calibri"/>
                <a:sym typeface="Calibri"/>
              </a:rPr>
              <a:t>may be considered “non-traditional tactile learners” or “non-readers”</a:t>
            </a:r>
            <a:endParaRPr lang="en-US" sz="2400" dirty="0">
              <a:solidFill>
                <a:srgbClr val="000000"/>
              </a:solidFill>
              <a:latin typeface="Calibri"/>
              <a:ea typeface="Calibri"/>
              <a:cs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500" name="Google Shape;500;p72" descr="An image from the APH Tactile Graphics Image Library shows the outline of a beluga whale."/>
          <p:cNvPicPr preferRelativeResize="0"/>
          <p:nvPr/>
        </p:nvPicPr>
        <p:blipFill rotWithShape="1">
          <a:blip r:embed="rId3">
            <a:alphaModFix/>
          </a:blip>
          <a:srcRect/>
          <a:stretch/>
        </p:blipFill>
        <p:spPr>
          <a:xfrm>
            <a:off x="7055715" y="1588533"/>
            <a:ext cx="4303177" cy="4120292"/>
          </a:xfrm>
          <a:prstGeom prst="rect">
            <a:avLst/>
          </a:prstGeom>
          <a:noFill/>
          <a:ln w="57150" cap="flat" cmpd="sng">
            <a:solidFill>
              <a:schemeClr val="dk1"/>
            </a:solidFill>
            <a:prstDash val="solid"/>
            <a:round/>
            <a:headEnd type="none" w="sm" len="sm"/>
            <a:tailEnd type="none" w="sm" len="sm"/>
          </a:ln>
        </p:spPr>
      </p:pic>
      <p:sp>
        <p:nvSpPr>
          <p:cNvPr id="499" name="Google Shape;499;p72"/>
          <p:cNvSpPr txBox="1">
            <a:spLocks noGrp="1"/>
          </p:cNvSpPr>
          <p:nvPr>
            <p:ph idx="1"/>
          </p:nvPr>
        </p:nvSpPr>
        <p:spPr>
          <a:xfrm>
            <a:off x="838200" y="1594125"/>
            <a:ext cx="5804647" cy="4376369"/>
          </a:xfrm>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1800"/>
              <a:buFont typeface="Arial"/>
              <a:buChar char="•"/>
            </a:pPr>
            <a:r>
              <a:rPr lang="en" sz="2400" dirty="0"/>
              <a:t>Create a free account</a:t>
            </a:r>
            <a:endParaRPr lang="en-US" dirty="0">
              <a:cs typeface="Helvetica" pitchFamily="2" charset="0"/>
            </a:endParaRPr>
          </a:p>
          <a:p>
            <a:pPr marL="457200" indent="-457200">
              <a:spcBef>
                <a:spcPts val="800"/>
              </a:spcBef>
              <a:buSzPts val="1800"/>
              <a:buFont typeface="Arial"/>
              <a:buChar char="•"/>
            </a:pPr>
            <a:r>
              <a:rPr lang="en" sz="2400" dirty="0"/>
              <a:t>Download hundreds of graphics for embossing and teaching tactile skills</a:t>
            </a:r>
            <a:endParaRPr dirty="0">
              <a:cs typeface="Helvetica" pitchFamily="2" charset="0"/>
            </a:endParaRPr>
          </a:p>
          <a:p>
            <a:pPr marL="914400" lvl="1" indent="-457200">
              <a:spcBef>
                <a:spcPts val="800"/>
              </a:spcBef>
              <a:buSzPts val="1700"/>
              <a:buFont typeface="Arial"/>
              <a:buChar char="•"/>
            </a:pPr>
            <a:r>
              <a:rPr lang="en" sz="2267" dirty="0"/>
              <a:t>Art and Music</a:t>
            </a:r>
            <a:endParaRPr dirty="0">
              <a:cs typeface="Helvetica" pitchFamily="2" charset="0"/>
            </a:endParaRPr>
          </a:p>
          <a:p>
            <a:pPr marL="914400" lvl="1" indent="-457200">
              <a:spcBef>
                <a:spcPts val="800"/>
              </a:spcBef>
              <a:buSzPts val="1700"/>
              <a:buFont typeface="Arial"/>
              <a:buChar char="•"/>
            </a:pPr>
            <a:r>
              <a:rPr lang="en" sz="2267" dirty="0"/>
              <a:t>Education</a:t>
            </a:r>
            <a:endParaRPr dirty="0">
              <a:cs typeface="Helvetica" pitchFamily="2" charset="0"/>
            </a:endParaRPr>
          </a:p>
          <a:p>
            <a:pPr marL="914400" lvl="1" indent="-457200">
              <a:spcBef>
                <a:spcPts val="800"/>
              </a:spcBef>
              <a:buSzPts val="1700"/>
              <a:buFont typeface="Arial"/>
              <a:buChar char="•"/>
            </a:pPr>
            <a:r>
              <a:rPr lang="en" sz="2267" dirty="0"/>
              <a:t>Health</a:t>
            </a:r>
            <a:endParaRPr dirty="0">
              <a:cs typeface="Helvetica" pitchFamily="2" charset="0"/>
            </a:endParaRPr>
          </a:p>
          <a:p>
            <a:pPr marL="914400" lvl="1" indent="-457200">
              <a:spcBef>
                <a:spcPts val="800"/>
              </a:spcBef>
              <a:buSzPts val="1700"/>
              <a:buFont typeface="Arial"/>
              <a:buChar char="•"/>
            </a:pPr>
            <a:r>
              <a:rPr lang="en" sz="2267" dirty="0"/>
              <a:t>Independent Living</a:t>
            </a:r>
            <a:endParaRPr dirty="0">
              <a:cs typeface="Helvetica" pitchFamily="2" charset="0"/>
            </a:endParaRPr>
          </a:p>
          <a:p>
            <a:pPr marL="914400" lvl="1" indent="-457200">
              <a:spcBef>
                <a:spcPts val="800"/>
              </a:spcBef>
              <a:buSzPts val="1700"/>
              <a:buFont typeface="Arial"/>
              <a:buChar char="•"/>
            </a:pPr>
            <a:r>
              <a:rPr lang="en" sz="2267" dirty="0"/>
              <a:t>Mathematics</a:t>
            </a:r>
            <a:endParaRPr dirty="0">
              <a:cs typeface="Helvetica" pitchFamily="2" charset="0"/>
            </a:endParaRPr>
          </a:p>
          <a:p>
            <a:pPr marL="914400" lvl="1" indent="-457200">
              <a:spcBef>
                <a:spcPts val="800"/>
              </a:spcBef>
              <a:buSzPts val="1700"/>
              <a:buFont typeface="Arial"/>
              <a:buChar char="•"/>
            </a:pPr>
            <a:r>
              <a:rPr lang="en" sz="2267" dirty="0"/>
              <a:t>Orientation and Mobility</a:t>
            </a:r>
            <a:endParaRPr dirty="0">
              <a:cs typeface="Helvetica" pitchFamily="2" charset="0"/>
            </a:endParaRPr>
          </a:p>
          <a:p>
            <a:pPr marL="914400" lvl="1" indent="-457200">
              <a:spcBef>
                <a:spcPts val="800"/>
              </a:spcBef>
              <a:spcAft>
                <a:spcPts val="1600"/>
              </a:spcAft>
              <a:buSzPts val="1700"/>
              <a:buFont typeface="Arial"/>
              <a:buChar char="•"/>
            </a:pPr>
            <a:r>
              <a:rPr lang="en" sz="2267" dirty="0"/>
              <a:t>Science … and much more!</a:t>
            </a:r>
            <a:endParaRPr dirty="0">
              <a:cs typeface="Helvetica" pitchFamily="2" charset="0"/>
            </a:endParaRPr>
          </a:p>
        </p:txBody>
      </p:sp>
      <p:sp>
        <p:nvSpPr>
          <p:cNvPr id="501" name="Google Shape;501;p72"/>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Tactile Graphics Image Library</a:t>
            </a:r>
            <a:endParaRPr lang="en-US" sz="4800">
              <a:latin typeface="Calibri"/>
              <a:ea typeface="Calibri"/>
              <a:cs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3"/>
          <p:cNvSpPr txBox="1">
            <a:spLocks noGrp="1"/>
          </p:cNvSpPr>
          <p:nvPr>
            <p:ph idx="1"/>
          </p:nvPr>
        </p:nvSpPr>
        <p:spPr>
          <a:xfrm>
            <a:off x="5862233" y="1510252"/>
            <a:ext cx="5491567" cy="4460243"/>
          </a:xfrm>
          <a:prstGeom prst="rect">
            <a:avLst/>
          </a:prstGeom>
          <a:noFill/>
          <a:ln>
            <a:noFill/>
          </a:ln>
        </p:spPr>
        <p:txBody>
          <a:bodyPr spcFirstLastPara="1" vert="horz" wrap="square" lIns="91433" tIns="45700" rIns="91433" bIns="45700" rtlCol="0" anchor="t" anchorCtr="0">
            <a:noAutofit/>
          </a:bodyPr>
          <a:lstStyle/>
          <a:p>
            <a:pPr>
              <a:spcBef>
                <a:spcPts val="800"/>
              </a:spcBef>
              <a:buSzPts val="1800"/>
            </a:pPr>
            <a:r>
              <a:rPr lang="en" sz="2600">
                <a:latin typeface="Calibri"/>
                <a:ea typeface="Calibri"/>
                <a:cs typeface="Calibri"/>
              </a:rPr>
              <a:t>Wonderful article that includes many resources for:</a:t>
            </a:r>
            <a:endParaRPr lang="en-US" sz="26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Exploring real objects</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Part-whole relationships </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Shape recognition</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Spatial and symbolic understanding</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Texture discrimination</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2-D and 3-D representations</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Understanding perspective</a:t>
            </a:r>
            <a:endParaRPr sz="2400">
              <a:latin typeface="Calibri"/>
              <a:ea typeface="Calibri"/>
              <a:cs typeface="Calibri"/>
            </a:endParaRPr>
          </a:p>
          <a:p>
            <a:pPr lvl="1" indent="-457200">
              <a:spcBef>
                <a:spcPts val="800"/>
              </a:spcBef>
              <a:buSzPts val="1600"/>
              <a:buChar char="•"/>
            </a:pPr>
            <a:r>
              <a:rPr lang="en" sz="2400">
                <a:latin typeface="Calibri"/>
                <a:ea typeface="Calibri"/>
                <a:cs typeface="Calibri"/>
                <a:sym typeface="Calibri"/>
              </a:rPr>
              <a:t>So much more!</a:t>
            </a:r>
            <a:endParaRPr sz="2400">
              <a:latin typeface="Calibri"/>
              <a:ea typeface="Calibri"/>
              <a:cs typeface="Calibri"/>
            </a:endParaRPr>
          </a:p>
        </p:txBody>
      </p:sp>
      <p:pic>
        <p:nvPicPr>
          <p:cNvPr id="508" name="Google Shape;508;p73" descr="A girl uses a stylus to draw a picture using the Tactile Doodle."/>
          <p:cNvPicPr preferRelativeResize="0"/>
          <p:nvPr/>
        </p:nvPicPr>
        <p:blipFill rotWithShape="1">
          <a:blip r:embed="rId3">
            <a:alphaModFix/>
          </a:blip>
          <a:srcRect l="16499" r="4329" b="1"/>
          <a:stretch/>
        </p:blipFill>
        <p:spPr>
          <a:xfrm>
            <a:off x="825591" y="1639175"/>
            <a:ext cx="4439292" cy="3742749"/>
          </a:xfrm>
          <a:prstGeom prst="rect">
            <a:avLst/>
          </a:prstGeom>
          <a:noFill/>
          <a:ln w="57150">
            <a:solidFill>
              <a:schemeClr val="tx1"/>
            </a:solidFill>
          </a:ln>
        </p:spPr>
      </p:pic>
      <p:sp>
        <p:nvSpPr>
          <p:cNvPr id="509" name="Google Shape;509;p7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a:latin typeface="Calibri"/>
                <a:ea typeface="Calibri"/>
                <a:cs typeface="Helvetica"/>
                <a:hlinkClick r:id="rId4"/>
              </a:rPr>
              <a:t>Tactile Skills Matrix</a:t>
            </a:r>
            <a:endParaRPr lang="en-US" sz="4800">
              <a:latin typeface="Calibri"/>
              <a:ea typeface="Calibri"/>
              <a:cs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4" name="Google Shape;424;p62" descr="Discussion"/>
          <p:cNvPicPr preferRelativeResize="0"/>
          <p:nvPr/>
        </p:nvPicPr>
        <p:blipFill rotWithShape="1">
          <a:blip r:embed="rId3">
            <a:alphaModFix/>
          </a:blip>
          <a:srcRect/>
          <a:stretch/>
        </p:blipFill>
        <p:spPr>
          <a:xfrm>
            <a:off x="7167967" y="1020263"/>
            <a:ext cx="4181996" cy="4817715"/>
          </a:xfrm>
          <a:prstGeom prst="rect">
            <a:avLst/>
          </a:prstGeom>
          <a:noFill/>
          <a:ln>
            <a:noFill/>
          </a:ln>
        </p:spPr>
      </p:pic>
      <p:sp>
        <p:nvSpPr>
          <p:cNvPr id="423" name="Google Shape;423;p62"/>
          <p:cNvSpPr txBox="1">
            <a:spLocks noGrp="1"/>
          </p:cNvSpPr>
          <p:nvPr>
            <p:ph idx="1"/>
          </p:nvPr>
        </p:nvSpPr>
        <p:spPr>
          <a:xfrm>
            <a:off x="838200" y="1594125"/>
            <a:ext cx="6046923" cy="3944526"/>
          </a:xfrm>
          <a:prstGeom prst="rect">
            <a:avLst/>
          </a:prstGeom>
          <a:noFill/>
          <a:ln>
            <a:noFill/>
          </a:ln>
        </p:spPr>
        <p:txBody>
          <a:bodyPr spcFirstLastPara="1" vert="horz" wrap="square" lIns="91433" tIns="45700" rIns="91433" bIns="45700" rtlCol="0" anchor="t" anchorCtr="0">
            <a:noAutofit/>
          </a:bodyPr>
          <a:lstStyle/>
          <a:p>
            <a:pPr marL="0" indent="0">
              <a:buSzPts val="2100"/>
              <a:buNone/>
            </a:pPr>
            <a:r>
              <a:rPr lang="en">
                <a:latin typeface="Calibri"/>
                <a:ea typeface="Calibri"/>
                <a:cs typeface="Helvetica"/>
              </a:rPr>
              <a:t>What could go into a classroom teacher's kit for creating tactile graphics for students?</a:t>
            </a:r>
            <a:endParaRPr lang="en-US">
              <a:latin typeface="Calibri"/>
              <a:ea typeface="Calibri"/>
              <a:cs typeface="Helvetica"/>
            </a:endParaRPr>
          </a:p>
          <a:p>
            <a:pPr marL="457200" indent="-457200">
              <a:buSzPts val="2100"/>
              <a:buFont typeface="Calibri"/>
              <a:buAutoNum type="alphaUcPeriod"/>
            </a:pPr>
            <a:r>
              <a:rPr lang="en">
                <a:latin typeface="Calibri"/>
                <a:ea typeface="Calibri"/>
                <a:cs typeface="Helvetica"/>
              </a:rPr>
              <a:t>Draftsman</a:t>
            </a:r>
            <a:endParaRPr>
              <a:latin typeface="Calibri"/>
              <a:ea typeface="Calibri"/>
              <a:cs typeface="Helvetica"/>
            </a:endParaRPr>
          </a:p>
          <a:p>
            <a:pPr marL="457200" indent="-457200">
              <a:buSzPts val="2100"/>
              <a:buFont typeface="Calibri"/>
              <a:buAutoNum type="alphaUcPeriod"/>
            </a:pPr>
            <a:r>
              <a:rPr lang="en">
                <a:latin typeface="Calibri"/>
                <a:ea typeface="Calibri"/>
                <a:cs typeface="Helvetica"/>
              </a:rPr>
              <a:t>Point Symbol stickers</a:t>
            </a:r>
            <a:endParaRPr>
              <a:latin typeface="Calibri"/>
              <a:ea typeface="Calibri"/>
              <a:cs typeface="Helvetica"/>
            </a:endParaRPr>
          </a:p>
          <a:p>
            <a:pPr marL="457200" indent="-457200">
              <a:buSzPts val="2100"/>
              <a:buFont typeface="Calibri"/>
              <a:buAutoNum type="alphaUcPeriod"/>
            </a:pPr>
            <a:r>
              <a:rPr lang="en">
                <a:latin typeface="Calibri"/>
                <a:ea typeface="Calibri"/>
                <a:cs typeface="Helvetica"/>
              </a:rPr>
              <a:t>Picture Maker</a:t>
            </a:r>
            <a:endParaRPr>
              <a:latin typeface="Calibri"/>
              <a:ea typeface="Calibri"/>
              <a:cs typeface="Helvetica"/>
            </a:endParaRPr>
          </a:p>
          <a:p>
            <a:pPr marL="457200" indent="-457200">
              <a:buSzPts val="2100"/>
              <a:buFont typeface="Calibri"/>
              <a:buAutoNum type="alphaUcPeriod"/>
            </a:pPr>
            <a:r>
              <a:rPr lang="en">
                <a:latin typeface="Calibri"/>
                <a:ea typeface="Calibri"/>
                <a:cs typeface="Helvetica"/>
              </a:rPr>
              <a:t>Carousel of Textures</a:t>
            </a:r>
            <a:endParaRPr>
              <a:latin typeface="Calibri"/>
              <a:ea typeface="Calibri"/>
              <a:cs typeface="Helvetica"/>
            </a:endParaRPr>
          </a:p>
          <a:p>
            <a:pPr marL="457200" indent="-457200">
              <a:spcAft>
                <a:spcPts val="1600"/>
              </a:spcAft>
              <a:buSzPts val="2100"/>
              <a:buNone/>
            </a:pPr>
            <a:endParaRPr>
              <a:latin typeface="Calibri"/>
              <a:ea typeface="Calibri"/>
              <a:cs typeface="Helvetica" pitchFamily="2" charset="0"/>
            </a:endParaRPr>
          </a:p>
        </p:txBody>
      </p:sp>
      <p:sp>
        <p:nvSpPr>
          <p:cNvPr id="425" name="Google Shape;425;p62"/>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r>
              <a:rPr lang="en" sz="4800" dirty="0">
                <a:latin typeface="Calibri"/>
                <a:ea typeface="Calibri"/>
                <a:cs typeface="Calibri"/>
              </a:rPr>
              <a:t>Let’s Talk, cont.</a:t>
            </a:r>
            <a:endParaRPr lang="en-US" sz="4800" dirty="0">
              <a:latin typeface="Calibri"/>
              <a:ea typeface="Calibri"/>
              <a:cs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34">
          <a:extLst>
            <a:ext uri="{FF2B5EF4-FFF2-40B4-BE49-F238E27FC236}">
              <a16:creationId xmlns:a16="http://schemas.microsoft.com/office/drawing/2014/main" id="{5226F8CE-6B13-D6B7-4AE2-6FE247436EB9}"/>
            </a:ext>
          </a:extLst>
        </p:cNvPr>
        <p:cNvGrpSpPr/>
        <p:nvPr/>
      </p:nvGrpSpPr>
      <p:grpSpPr>
        <a:xfrm>
          <a:off x="0" y="0"/>
          <a:ext cx="0" cy="0"/>
          <a:chOff x="0" y="0"/>
          <a:chExt cx="0" cy="0"/>
        </a:xfrm>
      </p:grpSpPr>
      <p:pic>
        <p:nvPicPr>
          <p:cNvPr id="11" name="Google Shape;347;p52" descr="APH Feel 'n Peel Stickers: Braille/Print Capital Letters A-Z">
            <a:extLst>
              <a:ext uri="{FF2B5EF4-FFF2-40B4-BE49-F238E27FC236}">
                <a16:creationId xmlns:a16="http://schemas.microsoft.com/office/drawing/2014/main" id="{7DA3C6DA-BC8C-FCFA-4B24-275050D0B96F}"/>
              </a:ext>
            </a:extLst>
          </p:cNvPr>
          <p:cNvPicPr preferRelativeResize="0"/>
          <p:nvPr/>
        </p:nvPicPr>
        <p:blipFill rotWithShape="1">
          <a:blip r:embed="rId3">
            <a:alphaModFix/>
          </a:blip>
          <a:srcRect/>
          <a:stretch/>
        </p:blipFill>
        <p:spPr>
          <a:xfrm>
            <a:off x="9118150" y="3833240"/>
            <a:ext cx="1705977" cy="2058094"/>
          </a:xfrm>
          <a:prstGeom prst="rect">
            <a:avLst/>
          </a:prstGeom>
          <a:noFill/>
          <a:ln w="57150" cap="flat" cmpd="sng">
            <a:solidFill>
              <a:schemeClr val="dk1"/>
            </a:solidFill>
            <a:prstDash val="solid"/>
            <a:round/>
            <a:headEnd type="none" w="sm" len="sm"/>
            <a:tailEnd type="none" w="sm" len="sm"/>
          </a:ln>
        </p:spPr>
      </p:pic>
      <p:pic>
        <p:nvPicPr>
          <p:cNvPr id="9" name="Google Shape;339;p51" descr="APH Feel 'n Peel Stickers: Point Symbols">
            <a:extLst>
              <a:ext uri="{FF2B5EF4-FFF2-40B4-BE49-F238E27FC236}">
                <a16:creationId xmlns:a16="http://schemas.microsoft.com/office/drawing/2014/main" id="{A2C9DC1E-C1A9-8322-FFA3-70C185603C44}"/>
              </a:ext>
            </a:extLst>
          </p:cNvPr>
          <p:cNvPicPr preferRelativeResize="0"/>
          <p:nvPr/>
        </p:nvPicPr>
        <p:blipFill rotWithShape="1">
          <a:blip r:embed="rId4">
            <a:alphaModFix/>
          </a:blip>
          <a:srcRect l="10883" r="16068" b="1"/>
          <a:stretch/>
        </p:blipFill>
        <p:spPr>
          <a:xfrm>
            <a:off x="5649589" y="3971423"/>
            <a:ext cx="2417782" cy="1913572"/>
          </a:xfrm>
          <a:prstGeom prst="rect">
            <a:avLst/>
          </a:prstGeom>
          <a:noFill/>
          <a:ln w="57150" cap="flat" cmpd="sng">
            <a:solidFill>
              <a:schemeClr val="dk1"/>
            </a:solidFill>
            <a:prstDash val="solid"/>
            <a:round/>
            <a:headEnd type="none" w="sm" len="sm"/>
            <a:tailEnd type="none" w="sm" len="sm"/>
          </a:ln>
        </p:spPr>
      </p:pic>
      <p:pic>
        <p:nvPicPr>
          <p:cNvPr id="7" name="Google Shape;370;p55" descr="APH Feel 'n Peel Stickers: Carousel of Textures II">
            <a:extLst>
              <a:ext uri="{FF2B5EF4-FFF2-40B4-BE49-F238E27FC236}">
                <a16:creationId xmlns:a16="http://schemas.microsoft.com/office/drawing/2014/main" id="{49227B46-F72E-EAF6-F580-3DA093A4D74A}"/>
              </a:ext>
            </a:extLst>
          </p:cNvPr>
          <p:cNvPicPr preferRelativeResize="0"/>
          <p:nvPr/>
        </p:nvPicPr>
        <p:blipFill rotWithShape="1">
          <a:blip r:embed="rId5">
            <a:alphaModFix/>
          </a:blip>
          <a:srcRect/>
          <a:stretch/>
        </p:blipFill>
        <p:spPr>
          <a:xfrm>
            <a:off x="9582673" y="525675"/>
            <a:ext cx="2223080" cy="2905840"/>
          </a:xfrm>
          <a:prstGeom prst="rect">
            <a:avLst/>
          </a:prstGeom>
          <a:noFill/>
          <a:ln w="57150" cap="flat" cmpd="sng">
            <a:solidFill>
              <a:schemeClr val="dk1"/>
            </a:solidFill>
            <a:prstDash val="solid"/>
            <a:round/>
            <a:headEnd type="none" w="sm" len="sm"/>
            <a:tailEnd type="none" w="sm" len="sm"/>
          </a:ln>
        </p:spPr>
      </p:pic>
      <p:pic>
        <p:nvPicPr>
          <p:cNvPr id="5" name="Google Shape;392;p58" descr="APH SENSEable Strips">
            <a:extLst>
              <a:ext uri="{FF2B5EF4-FFF2-40B4-BE49-F238E27FC236}">
                <a16:creationId xmlns:a16="http://schemas.microsoft.com/office/drawing/2014/main" id="{6C21F66D-6239-E0BB-3167-5F713C7CC334}"/>
              </a:ext>
            </a:extLst>
          </p:cNvPr>
          <p:cNvPicPr preferRelativeResize="0"/>
          <p:nvPr/>
        </p:nvPicPr>
        <p:blipFill rotWithShape="1">
          <a:blip r:embed="rId6">
            <a:alphaModFix/>
          </a:blip>
          <a:srcRect l="6876" r="14095" b="-1"/>
          <a:stretch/>
        </p:blipFill>
        <p:spPr>
          <a:xfrm>
            <a:off x="6862136" y="1262035"/>
            <a:ext cx="2226404" cy="1924980"/>
          </a:xfrm>
          <a:prstGeom prst="rect">
            <a:avLst/>
          </a:prstGeom>
          <a:noFill/>
          <a:ln w="57150" cap="flat" cmpd="sng">
            <a:solidFill>
              <a:schemeClr val="dk1"/>
            </a:solidFill>
            <a:prstDash val="solid"/>
            <a:round/>
            <a:headEnd type="none" w="sm" len="sm"/>
            <a:tailEnd type="none" w="sm" len="sm"/>
          </a:ln>
        </p:spPr>
      </p:pic>
      <p:pic>
        <p:nvPicPr>
          <p:cNvPr id="13" name="Google Shape;320;p47" descr="APH Graph Benders are used to create a parallelogram with diagonal bisecting line">
            <a:extLst>
              <a:ext uri="{FF2B5EF4-FFF2-40B4-BE49-F238E27FC236}">
                <a16:creationId xmlns:a16="http://schemas.microsoft.com/office/drawing/2014/main" id="{C1062E60-72A4-B9CC-3726-DFF3C2B69B46}"/>
              </a:ext>
            </a:extLst>
          </p:cNvPr>
          <p:cNvPicPr preferRelativeResize="0"/>
          <p:nvPr/>
        </p:nvPicPr>
        <p:blipFill rotWithShape="1">
          <a:blip r:embed="rId7">
            <a:alphaModFix/>
          </a:blip>
          <a:srcRect/>
          <a:stretch/>
        </p:blipFill>
        <p:spPr>
          <a:xfrm>
            <a:off x="4019008" y="1732372"/>
            <a:ext cx="2198551" cy="1690188"/>
          </a:xfrm>
          <a:prstGeom prst="rect">
            <a:avLst/>
          </a:prstGeom>
          <a:noFill/>
          <a:ln w="57150" cap="flat" cmpd="sng">
            <a:solidFill>
              <a:schemeClr val="dk1"/>
            </a:solidFill>
            <a:prstDash val="solid"/>
            <a:round/>
            <a:headEnd type="none" w="sm" len="sm"/>
            <a:tailEnd type="none" w="sm" len="sm"/>
          </a:ln>
        </p:spPr>
      </p:pic>
      <p:pic>
        <p:nvPicPr>
          <p:cNvPr id="4" name="Picture 3" descr="Activity">
            <a:extLst>
              <a:ext uri="{FF2B5EF4-FFF2-40B4-BE49-F238E27FC236}">
                <a16:creationId xmlns:a16="http://schemas.microsoft.com/office/drawing/2014/main" id="{ECC44E2F-FAAD-C86F-486A-8424DA592276}"/>
              </a:ext>
            </a:extLst>
          </p:cNvPr>
          <p:cNvPicPr>
            <a:picLocks noChangeAspect="1"/>
          </p:cNvPicPr>
          <p:nvPr/>
        </p:nvPicPr>
        <p:blipFill>
          <a:blip r:embed="rId8"/>
          <a:stretch>
            <a:fillRect/>
          </a:stretch>
        </p:blipFill>
        <p:spPr>
          <a:xfrm>
            <a:off x="836504" y="2224894"/>
            <a:ext cx="2369464" cy="2395295"/>
          </a:xfrm>
          <a:prstGeom prst="rect">
            <a:avLst/>
          </a:prstGeom>
        </p:spPr>
      </p:pic>
      <p:sp>
        <p:nvSpPr>
          <p:cNvPr id="535" name="Google Shape;535;p76">
            <a:extLst>
              <a:ext uri="{FF2B5EF4-FFF2-40B4-BE49-F238E27FC236}">
                <a16:creationId xmlns:a16="http://schemas.microsoft.com/office/drawing/2014/main" id="{F4574A1E-B2ED-5F66-3207-301F24541283}"/>
              </a:ext>
            </a:extLst>
          </p:cNvPr>
          <p:cNvSpPr txBox="1">
            <a:spLocks noGrp="1"/>
          </p:cNvSpPr>
          <p:nvPr>
            <p:ph type="title"/>
          </p:nvPr>
        </p:nvSpPr>
        <p:spPr>
          <a:xfrm>
            <a:off x="838200" y="339294"/>
            <a:ext cx="10786820" cy="1044179"/>
          </a:xfrm>
          <a:prstGeom prst="rect">
            <a:avLst/>
          </a:prstGeom>
          <a:noFill/>
          <a:ln>
            <a:noFill/>
          </a:ln>
        </p:spPr>
        <p:txBody>
          <a:bodyPr spcFirstLastPara="1" vert="horz" wrap="square" lIns="91433" tIns="45700" rIns="91433" bIns="45700" rtlCol="0" anchor="b" anchorCtr="0">
            <a:noAutofit/>
          </a:bodyPr>
          <a:lstStyle/>
          <a:p>
            <a:r>
              <a:rPr lang="en" sz="4800">
                <a:latin typeface="Calibri"/>
                <a:ea typeface="Calibri"/>
                <a:cs typeface="Calibri"/>
                <a:sym typeface="Calibri"/>
              </a:rPr>
              <a:t>Advanced Activity</a:t>
            </a:r>
            <a:endParaRPr lang="en-US">
              <a:cs typeface="Helvetica" pitchFamily="2" charset="0"/>
            </a:endParaRPr>
          </a:p>
        </p:txBody>
      </p:sp>
    </p:spTree>
    <p:extLst>
      <p:ext uri="{BB962C8B-B14F-4D97-AF65-F5344CB8AC3E}">
        <p14:creationId xmlns:p14="http://schemas.microsoft.com/office/powerpoint/2010/main" val="37937227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1F73706B-1DAC-BF8B-71A7-C83C94D9E865}"/>
            </a:ext>
          </a:extLst>
        </p:cNvPr>
        <p:cNvGrpSpPr/>
        <p:nvPr/>
      </p:nvGrpSpPr>
      <p:grpSpPr>
        <a:xfrm>
          <a:off x="0" y="0"/>
          <a:ext cx="0" cy="0"/>
          <a:chOff x="0" y="0"/>
          <a:chExt cx="0" cy="0"/>
        </a:xfrm>
      </p:grpSpPr>
      <p:sp>
        <p:nvSpPr>
          <p:cNvPr id="224" name="Google Shape;224;p33">
            <a:extLst>
              <a:ext uri="{FF2B5EF4-FFF2-40B4-BE49-F238E27FC236}">
                <a16:creationId xmlns:a16="http://schemas.microsoft.com/office/drawing/2014/main" id="{1B7E3F09-1AF1-C79E-3C8D-39007C1227D8}"/>
              </a:ext>
            </a:extLst>
          </p:cNvPr>
          <p:cNvSpPr txBox="1">
            <a:spLocks noGrp="1"/>
          </p:cNvSpPr>
          <p:nvPr>
            <p:ph idx="1"/>
          </p:nvPr>
        </p:nvSpPr>
        <p:spPr>
          <a:xfrm>
            <a:off x="838200" y="1417410"/>
            <a:ext cx="10515600" cy="4584754"/>
          </a:xfrm>
          <a:prstGeom prst="rect">
            <a:avLst/>
          </a:prstGeom>
        </p:spPr>
        <p:txBody>
          <a:bodyPr spcFirstLastPara="1" vert="horz" wrap="square" lIns="91433" tIns="45700" rIns="91433" bIns="45700" rtlCol="0" anchor="t" anchorCtr="0">
            <a:normAutofit/>
          </a:bodyPr>
          <a:lstStyle/>
          <a:p>
            <a:pPr marL="457200" indent="-457200">
              <a:spcBef>
                <a:spcPts val="800"/>
              </a:spcBef>
              <a:buChar char="•"/>
            </a:pPr>
            <a:r>
              <a:rPr lang="en" sz="2700" dirty="0">
                <a:latin typeface="Calibri"/>
                <a:ea typeface="Calibri"/>
                <a:cs typeface="Calibri"/>
                <a:sym typeface="Calibri"/>
              </a:rPr>
              <a:t>Form a group and get a little of everything!</a:t>
            </a:r>
          </a:p>
          <a:p>
            <a:pPr marL="914400" lvl="1" indent="-457200">
              <a:spcBef>
                <a:spcPts val="800"/>
              </a:spcBef>
              <a:buFont typeface="Arial" panose="020B0604020202020204" pitchFamily="34" charset="0"/>
              <a:buChar char="•"/>
            </a:pPr>
            <a:r>
              <a:rPr lang="en" sz="2500" dirty="0" err="1">
                <a:latin typeface="Calibri"/>
                <a:ea typeface="Calibri"/>
                <a:cs typeface="Calibri"/>
              </a:rPr>
              <a:t>SENSEable</a:t>
            </a:r>
            <a:r>
              <a:rPr lang="en" sz="2500" dirty="0">
                <a:latin typeface="Calibri"/>
                <a:ea typeface="Calibri"/>
                <a:cs typeface="Calibri"/>
              </a:rPr>
              <a:t> Strips</a:t>
            </a:r>
          </a:p>
          <a:p>
            <a:pPr marL="914400" lvl="1" indent="-457200">
              <a:spcBef>
                <a:spcPts val="800"/>
              </a:spcBef>
              <a:buFont typeface="Arial" panose="020B0604020202020204" pitchFamily="34" charset="0"/>
              <a:buChar char="•"/>
            </a:pPr>
            <a:r>
              <a:rPr lang="en" sz="2500" dirty="0">
                <a:latin typeface="Calibri"/>
                <a:ea typeface="Calibri"/>
                <a:cs typeface="Calibri"/>
              </a:rPr>
              <a:t>Carousel of Textures</a:t>
            </a:r>
          </a:p>
          <a:p>
            <a:pPr marL="914400" lvl="1" indent="-457200">
              <a:spcBef>
                <a:spcPts val="800"/>
              </a:spcBef>
              <a:buFont typeface="Arial" panose="020B0604020202020204" pitchFamily="34" charset="0"/>
              <a:buChar char="•"/>
            </a:pPr>
            <a:r>
              <a:rPr lang="en" sz="2500" dirty="0">
                <a:latin typeface="Calibri"/>
                <a:ea typeface="Calibri"/>
                <a:cs typeface="Calibri"/>
              </a:rPr>
              <a:t>Graph Benders</a:t>
            </a:r>
          </a:p>
          <a:p>
            <a:pPr marL="914400" lvl="1" indent="-457200">
              <a:spcBef>
                <a:spcPts val="800"/>
              </a:spcBef>
              <a:buFont typeface="Arial" panose="020B0604020202020204" pitchFamily="34" charset="0"/>
              <a:buChar char="•"/>
            </a:pPr>
            <a:r>
              <a:rPr lang="en" sz="2500" dirty="0">
                <a:latin typeface="Calibri"/>
                <a:ea typeface="Calibri"/>
                <a:cs typeface="Calibri"/>
              </a:rPr>
              <a:t>Feel 'n Peel Stickers</a:t>
            </a:r>
          </a:p>
          <a:p>
            <a:pPr marL="914400" lvl="1" indent="-457200">
              <a:spcBef>
                <a:spcPts val="800"/>
              </a:spcBef>
              <a:buFont typeface="Arial" panose="020B0604020202020204" pitchFamily="34" charset="0"/>
              <a:buChar char="•"/>
            </a:pPr>
            <a:r>
              <a:rPr lang="en" sz="2500" dirty="0">
                <a:latin typeface="Calibri"/>
                <a:ea typeface="Calibri"/>
                <a:cs typeface="Calibri"/>
              </a:rPr>
              <a:t>Point Symbols</a:t>
            </a:r>
          </a:p>
          <a:p>
            <a:pPr marL="457200" indent="-338455">
              <a:spcBef>
                <a:spcPts val="800"/>
              </a:spcBef>
              <a:buFont typeface="Arial" panose="020B0604020202020204" pitchFamily="34" charset="0"/>
              <a:buChar char="•"/>
            </a:pPr>
            <a:r>
              <a:rPr lang="en" sz="2700" dirty="0">
                <a:latin typeface="Calibri"/>
                <a:ea typeface="Calibri"/>
                <a:cs typeface="Calibri"/>
              </a:rPr>
              <a:t>We will identify something (i.e., an object, a person, a place, an idea, a food or drink, etc.) to draw</a:t>
            </a:r>
          </a:p>
          <a:p>
            <a:pPr marL="457200" indent="-338455">
              <a:spcBef>
                <a:spcPts val="800"/>
              </a:spcBef>
              <a:buFont typeface="Arial" panose="020B0604020202020204" pitchFamily="34" charset="0"/>
              <a:buChar char="•"/>
            </a:pPr>
            <a:r>
              <a:rPr lang="en" sz="2700" dirty="0">
                <a:latin typeface="Calibri"/>
                <a:ea typeface="Calibri"/>
                <a:cs typeface="Calibri"/>
              </a:rPr>
              <a:t>In your group, create a tactile graphic that illustrates the chosen item</a:t>
            </a:r>
          </a:p>
          <a:p>
            <a:pPr marL="457200" indent="-338455">
              <a:spcBef>
                <a:spcPts val="800"/>
              </a:spcBef>
              <a:buFont typeface="Arial" panose="020B0604020202020204" pitchFamily="34" charset="0"/>
              <a:buChar char="•"/>
            </a:pPr>
            <a:r>
              <a:rPr lang="en" sz="2700" dirty="0">
                <a:latin typeface="Calibri"/>
                <a:ea typeface="Calibri"/>
                <a:cs typeface="Calibri"/>
              </a:rPr>
              <a:t>Nominate one person to show and describe your graphic </a:t>
            </a:r>
          </a:p>
        </p:txBody>
      </p:sp>
      <p:sp>
        <p:nvSpPr>
          <p:cNvPr id="223" name="Google Shape;223;p33">
            <a:extLst>
              <a:ext uri="{FF2B5EF4-FFF2-40B4-BE49-F238E27FC236}">
                <a16:creationId xmlns:a16="http://schemas.microsoft.com/office/drawing/2014/main" id="{5B0EDEC3-46B4-B693-8A4F-03AC01576EA9}"/>
              </a:ext>
            </a:extLst>
          </p:cNvPr>
          <p:cNvSpPr txBox="1">
            <a:spLocks noGrp="1"/>
          </p:cNvSpPr>
          <p:nvPr>
            <p:ph type="title"/>
          </p:nvPr>
        </p:nvSpPr>
        <p:spPr>
          <a:xfrm>
            <a:off x="838200" y="365125"/>
            <a:ext cx="11324955" cy="1044179"/>
          </a:xfrm>
          <a:prstGeom prst="rect">
            <a:avLst/>
          </a:prstGeom>
        </p:spPr>
        <p:txBody>
          <a:bodyPr spcFirstLastPara="1" vert="horz" wrap="square" lIns="91433" tIns="45700" rIns="91433" bIns="45700" rtlCol="0" anchor="ctr" anchorCtr="0">
            <a:normAutofit/>
          </a:bodyPr>
          <a:lstStyle/>
          <a:p>
            <a:r>
              <a:rPr lang="en" sz="4800">
                <a:latin typeface="Calibri"/>
                <a:ea typeface="Calibri"/>
                <a:cs typeface="Calibri"/>
                <a:sym typeface="Calibri"/>
              </a:rPr>
              <a:t>Advanced Activity: Graphics Potpourri</a:t>
            </a:r>
            <a:endParaRPr lang="en" sz="4800" b="0">
              <a:latin typeface="Calibri"/>
              <a:ea typeface="Calibri"/>
              <a:cs typeface="Calibri"/>
            </a:endParaRPr>
          </a:p>
        </p:txBody>
      </p:sp>
    </p:spTree>
    <p:extLst>
      <p:ext uri="{BB962C8B-B14F-4D97-AF65-F5344CB8AC3E}">
        <p14:creationId xmlns:p14="http://schemas.microsoft.com/office/powerpoint/2010/main" val="10658830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 name="Picture 1" descr="A cartoon of a person with a question mark over its head">
            <a:extLst>
              <a:ext uri="{FF2B5EF4-FFF2-40B4-BE49-F238E27FC236}">
                <a16:creationId xmlns:a16="http://schemas.microsoft.com/office/drawing/2014/main" id="{41F57590-BE8C-78AA-C6C6-DD4F6F37468E}"/>
              </a:ext>
            </a:extLst>
          </p:cNvPr>
          <p:cNvPicPr>
            <a:picLocks noChangeAspect="1"/>
          </p:cNvPicPr>
          <p:nvPr/>
        </p:nvPicPr>
        <p:blipFill>
          <a:blip r:embed="rId3"/>
          <a:stretch>
            <a:fillRect/>
          </a:stretch>
        </p:blipFill>
        <p:spPr>
          <a:xfrm>
            <a:off x="6736920" y="1523031"/>
            <a:ext cx="4672093" cy="3837767"/>
          </a:xfrm>
          <a:prstGeom prst="rect">
            <a:avLst/>
          </a:prstGeom>
          <a:ln w="57150">
            <a:solidFill>
              <a:schemeClr val="tx1"/>
            </a:solidFill>
          </a:ln>
        </p:spPr>
      </p:pic>
      <p:sp>
        <p:nvSpPr>
          <p:cNvPr id="200" name="Google Shape;200;p31"/>
          <p:cNvSpPr txBox="1">
            <a:spLocks noGrp="1"/>
          </p:cNvSpPr>
          <p:nvPr>
            <p:ph type="title" idx="4294967295"/>
          </p:nvPr>
        </p:nvSpPr>
        <p:spPr>
          <a:xfrm>
            <a:off x="1423988" y="2001838"/>
            <a:ext cx="4676775" cy="28702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tx1"/>
                </a:solidFill>
                <a:effectLst/>
                <a:uLnTx/>
                <a:uFillTx/>
                <a:latin typeface="Calibri"/>
                <a:ea typeface="Calibri"/>
                <a:cs typeface="Calibri"/>
                <a:sym typeface="Calibri"/>
              </a:rPr>
              <a:t>Questions?</a:t>
            </a:r>
          </a:p>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tx1"/>
                </a:solidFill>
                <a:effectLst/>
                <a:uLnTx/>
                <a:uFillTx/>
                <a:latin typeface="Calibri"/>
                <a:ea typeface="Calibri"/>
                <a:cs typeface="Calibri"/>
              </a:rPr>
              <a:t>Comments?</a:t>
            </a:r>
          </a:p>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tx1"/>
                </a:solidFill>
                <a:effectLst/>
                <a:uLnTx/>
                <a:uFillTx/>
                <a:latin typeface="Calibri"/>
                <a:ea typeface="Calibri"/>
                <a:cs typeface="Calibri"/>
              </a:rPr>
              <a:t>Suggestions?</a:t>
            </a:r>
          </a:p>
        </p:txBody>
      </p:sp>
    </p:spTree>
    <p:extLst>
      <p:ext uri="{BB962C8B-B14F-4D97-AF65-F5344CB8AC3E}">
        <p14:creationId xmlns:p14="http://schemas.microsoft.com/office/powerpoint/2010/main" val="4062827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2795-A5F3-D698-32A0-60B195F6E042}"/>
            </a:ext>
          </a:extLst>
        </p:cNvPr>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D879475A-2405-0478-AC02-D4CE16CDE5F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561536"/>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27B5AD87-4DD8-A7F9-85AF-213B320BF0FD}"/>
              </a:ext>
            </a:extLst>
          </p:cNvPr>
          <p:cNvSpPr>
            <a:spLocks noGrp="1"/>
          </p:cNvSpPr>
          <p:nvPr>
            <p:ph type="title"/>
          </p:nvPr>
        </p:nvSpPr>
        <p:spPr/>
        <p:txBody>
          <a:bodyPr anchor="ctr">
            <a:normAutofit/>
          </a:bodyPr>
          <a:lstStyle/>
          <a:p>
            <a:r>
              <a:rPr lang="en-US" b="1" dirty="0">
                <a:latin typeface="+mn-lt"/>
              </a:rPr>
              <a:t>Championship Round, cont. 6</a:t>
            </a:r>
          </a:p>
        </p:txBody>
      </p:sp>
    </p:spTree>
    <p:extLst>
      <p:ext uri="{BB962C8B-B14F-4D97-AF65-F5344CB8AC3E}">
        <p14:creationId xmlns:p14="http://schemas.microsoft.com/office/powerpoint/2010/main" val="4653996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QR code to Hive website: www.aphhive.org">
            <a:extLst>
              <a:ext uri="{FF2B5EF4-FFF2-40B4-BE49-F238E27FC236}">
                <a16:creationId xmlns:a16="http://schemas.microsoft.com/office/drawing/2014/main" id="{9D2A7752-F945-0842-4C13-0398F64FB02E}"/>
              </a:ext>
            </a:extLst>
          </p:cNvPr>
          <p:cNvPicPr>
            <a:picLocks noGrp="1" noChangeAspect="1"/>
          </p:cNvPicPr>
          <p:nvPr>
            <p:ph type="pic" idx="4294967295"/>
          </p:nvPr>
        </p:nvPicPr>
        <p:blipFill>
          <a:blip r:embed="rId3"/>
          <a:srcRect/>
          <a:stretch/>
        </p:blipFill>
        <p:spPr>
          <a:xfrm>
            <a:off x="7696197" y="1781964"/>
            <a:ext cx="3657600" cy="3581403"/>
          </a:xfrm>
        </p:spPr>
      </p:pic>
      <p:sp>
        <p:nvSpPr>
          <p:cNvPr id="3" name="Content Placeholder 2">
            <a:extLst>
              <a:ext uri="{FF2B5EF4-FFF2-40B4-BE49-F238E27FC236}">
                <a16:creationId xmlns:a16="http://schemas.microsoft.com/office/drawing/2014/main" id="{9D627072-9504-202F-3E2F-826328F67DDC}"/>
              </a:ext>
            </a:extLst>
          </p:cNvPr>
          <p:cNvSpPr txBox="1">
            <a:spLocks noGrp="1"/>
          </p:cNvSpPr>
          <p:nvPr>
            <p:ph type="body" idx="4294967295"/>
          </p:nvPr>
        </p:nvSpPr>
        <p:spPr>
          <a:xfrm>
            <a:off x="838203" y="1607039"/>
            <a:ext cx="6033244" cy="4449205"/>
          </a:xfrm>
        </p:spPr>
        <p:txBody>
          <a:bodyPr/>
          <a:lstStyle/>
          <a:p>
            <a:pPr marL="514350" lvl="0" indent="-514350">
              <a:buSzPct val="100000"/>
              <a:buFont typeface="Arial"/>
              <a:buAutoNum type="arabicPeriod"/>
            </a:pPr>
            <a:r>
              <a:rPr lang="en-US" dirty="0"/>
              <a:t>Enter Hive with QR code</a:t>
            </a:r>
          </a:p>
          <a:p>
            <a:pPr marL="514350" lvl="0" indent="-514350">
              <a:buSzPct val="100000"/>
              <a:buFont typeface="Arial"/>
              <a:buAutoNum type="arabicPeriod"/>
            </a:pPr>
            <a:r>
              <a:rPr lang="en-US" dirty="0"/>
              <a:t>Select sign-in</a:t>
            </a:r>
          </a:p>
          <a:p>
            <a:pPr marL="514350" lvl="0" indent="-514350">
              <a:buSzPct val="100000"/>
              <a:buFont typeface="Arial"/>
              <a:buAutoNum type="arabicPeriod"/>
            </a:pPr>
            <a:r>
              <a:rPr lang="en-US" dirty="0"/>
              <a:t>Click “Event Certificate Request”</a:t>
            </a:r>
          </a:p>
          <a:p>
            <a:pPr marL="514350" lvl="0" indent="-514350">
              <a:buSzPct val="100000"/>
              <a:buFont typeface="Arial"/>
              <a:buAutoNum type="arabicPeriod"/>
            </a:pPr>
            <a:r>
              <a:rPr lang="en-US" dirty="0"/>
              <a:t>Enter opening and closing codes</a:t>
            </a:r>
          </a:p>
          <a:p>
            <a:pPr marL="514350" lvl="0" indent="-514350">
              <a:buSzPct val="100000"/>
              <a:buFont typeface="Arial"/>
              <a:buAutoNum type="arabicPeriod"/>
            </a:pPr>
            <a:r>
              <a:rPr lang="en-US" dirty="0"/>
              <a:t>Click “Validate Codes”</a:t>
            </a:r>
          </a:p>
        </p:txBody>
      </p:sp>
      <p:sp>
        <p:nvSpPr>
          <p:cNvPr id="2" name="Title 1">
            <a:extLst>
              <a:ext uri="{FF2B5EF4-FFF2-40B4-BE49-F238E27FC236}">
                <a16:creationId xmlns:a16="http://schemas.microsoft.com/office/drawing/2014/main" id="{8767A918-8CD6-606E-29F2-C1330A75280A}"/>
              </a:ext>
            </a:extLst>
          </p:cNvPr>
          <p:cNvSpPr txBox="1">
            <a:spLocks noGrp="1"/>
          </p:cNvSpPr>
          <p:nvPr>
            <p:ph type="title"/>
          </p:nvPr>
        </p:nvSpPr>
        <p:spPr/>
        <p:txBody>
          <a:bodyPr anchorCtr="1">
            <a:normAutofit fontScale="90000"/>
          </a:bodyPr>
          <a:lstStyle/>
          <a:p>
            <a:pPr lvl="0" algn="ctr"/>
            <a:r>
              <a:rPr lang="en-US" dirty="0"/>
              <a:t>ACVREP Submission </a:t>
            </a:r>
            <a:r>
              <a:rPr lang="en-US" dirty="0">
                <a:hlinkClick r:id="rId4">
                  <a:extLst>
                    <a:ext uri="{A12FA001-AC4F-418D-AE19-62706E023703}">
                      <ahyp:hlinkClr xmlns:ahyp="http://schemas.microsoft.com/office/drawing/2018/hyperlinkcolor" val="tx"/>
                    </a:ext>
                  </a:extLst>
                </a:hlinkClick>
              </a:rPr>
              <a:t>www.aphhive.org</a:t>
            </a:r>
            <a:r>
              <a:rPr lang="en-US" dirty="0"/>
              <a:t>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C69885-F6D3-D1F6-6F4F-67511BC6930E}"/>
              </a:ext>
            </a:extLst>
          </p:cNvPr>
          <p:cNvSpPr txBox="1"/>
          <p:nvPr/>
        </p:nvSpPr>
        <p:spPr>
          <a:xfrm>
            <a:off x="6777318" y="1559859"/>
            <a:ext cx="4935070" cy="1723549"/>
          </a:xfrm>
          <a:prstGeom prst="rect">
            <a:avLst/>
          </a:prstGeom>
          <a:noFill/>
        </p:spPr>
        <p:txBody>
          <a:bodyPr wrap="square" rtlCol="0">
            <a:spAutoFit/>
          </a:bodyPr>
          <a:lstStyle/>
          <a:p>
            <a:pPr>
              <a:spcBef>
                <a:spcPts val="600"/>
              </a:spcBef>
            </a:pPr>
            <a:r>
              <a:rPr lang="en-US" sz="3200" dirty="0">
                <a:latin typeface="Helvetica" pitchFamily="2" charset="0"/>
              </a:rPr>
              <a:t>Jenny Wheeler</a:t>
            </a:r>
            <a:endParaRPr lang="en-US" sz="3200" dirty="0">
              <a:latin typeface="Helvetica" pitchFamily="2" charset="0"/>
              <a:cs typeface="Calibri"/>
            </a:endParaRPr>
          </a:p>
          <a:p>
            <a:pPr>
              <a:spcBef>
                <a:spcPts val="600"/>
              </a:spcBef>
            </a:pPr>
            <a:r>
              <a:rPr lang="en-US" sz="3200" dirty="0">
                <a:latin typeface="Helvetica" pitchFamily="2" charset="0"/>
              </a:rPr>
              <a:t>Outreach Specialist - SW</a:t>
            </a:r>
            <a:endParaRPr lang="en-US" sz="3200" dirty="0">
              <a:latin typeface="Helvetica" pitchFamily="2" charset="0"/>
              <a:cs typeface="Calibri"/>
            </a:endParaRPr>
          </a:p>
          <a:p>
            <a:pPr>
              <a:spcBef>
                <a:spcPts val="600"/>
              </a:spcBef>
            </a:pPr>
            <a:r>
              <a:rPr lang="en-US" sz="3200" dirty="0">
                <a:latin typeface="Helvetica" pitchFamily="2" charset="0"/>
                <a:hlinkClick r:id="rId2">
                  <a:extLst>
                    <a:ext uri="{A12FA001-AC4F-418D-AE19-62706E023703}">
                      <ahyp:hlinkClr xmlns:ahyp="http://schemas.microsoft.com/office/drawing/2018/hyperlinkcolor" val="tx"/>
                    </a:ext>
                  </a:extLst>
                </a:hlinkClick>
              </a:rPr>
              <a:t>jwheeler@aph.org</a:t>
            </a:r>
            <a:endParaRPr lang="en-US" sz="3200" dirty="0">
              <a:latin typeface="Helvetica" pitchFamily="2" charset="0"/>
              <a:cs typeface="Calibri"/>
              <a:hlinkClick r:id="rId2">
                <a:extLst>
                  <a:ext uri="{A12FA001-AC4F-418D-AE19-62706E023703}">
                    <ahyp:hlinkClr xmlns:ahyp="http://schemas.microsoft.com/office/drawing/2018/hyperlinkcolor" val="tx"/>
                  </a:ext>
                </a:extLst>
              </a:hlinkClick>
            </a:endParaRPr>
          </a:p>
        </p:txBody>
      </p:sp>
      <p:sp>
        <p:nvSpPr>
          <p:cNvPr id="3" name="Subtitle 2">
            <a:extLst>
              <a:ext uri="{FF2B5EF4-FFF2-40B4-BE49-F238E27FC236}">
                <a16:creationId xmlns:a16="http://schemas.microsoft.com/office/drawing/2014/main" id="{F6B0614D-8981-A08E-4F08-D0A305F24FB5}"/>
              </a:ext>
            </a:extLst>
          </p:cNvPr>
          <p:cNvSpPr>
            <a:spLocks noGrp="1"/>
          </p:cNvSpPr>
          <p:nvPr>
            <p:ph type="subTitle" idx="1"/>
          </p:nvPr>
        </p:nvSpPr>
        <p:spPr>
          <a:xfrm>
            <a:off x="808927" y="1586753"/>
            <a:ext cx="5287073" cy="1653988"/>
          </a:xfrm>
        </p:spPr>
        <p:txBody>
          <a:bodyPr>
            <a:noAutofit/>
          </a:bodyPr>
          <a:lstStyle/>
          <a:p>
            <a:pPr>
              <a:lnSpc>
                <a:spcPct val="100000"/>
              </a:lnSpc>
              <a:spcBef>
                <a:spcPts val="600"/>
              </a:spcBef>
            </a:pPr>
            <a:r>
              <a:rPr lang="en-US" sz="3200" dirty="0"/>
              <a:t>Erin Weaver</a:t>
            </a:r>
          </a:p>
          <a:p>
            <a:pPr>
              <a:lnSpc>
                <a:spcPct val="100000"/>
              </a:lnSpc>
              <a:spcBef>
                <a:spcPts val="600"/>
              </a:spcBef>
            </a:pPr>
            <a:r>
              <a:rPr lang="en-US" sz="3200" dirty="0">
                <a:cs typeface="Arial"/>
              </a:rPr>
              <a:t>Outreach Specialist – NE</a:t>
            </a:r>
          </a:p>
          <a:p>
            <a:pPr>
              <a:lnSpc>
                <a:spcPct val="100000"/>
              </a:lnSpc>
              <a:spcBef>
                <a:spcPts val="600"/>
              </a:spcBef>
            </a:pPr>
            <a:r>
              <a:rPr lang="en-US" sz="3200" dirty="0">
                <a:cs typeface="Arial"/>
                <a:hlinkClick r:id="rId3">
                  <a:extLst>
                    <a:ext uri="{A12FA001-AC4F-418D-AE19-62706E023703}">
                      <ahyp:hlinkClr xmlns:ahyp="http://schemas.microsoft.com/office/drawing/2018/hyperlinkcolor" val="tx"/>
                    </a:ext>
                  </a:extLst>
                </a:hlinkClick>
              </a:rPr>
              <a:t>eweaver@aph.org</a:t>
            </a:r>
            <a:endParaRPr lang="en-US" sz="3200" dirty="0">
              <a:cs typeface="Arial"/>
            </a:endParaRPr>
          </a:p>
        </p:txBody>
      </p:sp>
      <p:sp>
        <p:nvSpPr>
          <p:cNvPr id="2" name="Title 1">
            <a:extLst>
              <a:ext uri="{FF2B5EF4-FFF2-40B4-BE49-F238E27FC236}">
                <a16:creationId xmlns:a16="http://schemas.microsoft.com/office/drawing/2014/main" id="{633E4FA9-FFA6-E1E0-A5C2-74F23B0C5914}"/>
              </a:ext>
            </a:extLst>
          </p:cNvPr>
          <p:cNvSpPr>
            <a:spLocks noGrp="1"/>
          </p:cNvSpPr>
          <p:nvPr>
            <p:ph type="ctrTitle"/>
          </p:nvPr>
        </p:nvSpPr>
        <p:spPr>
          <a:xfrm>
            <a:off x="808927" y="495077"/>
            <a:ext cx="8034528" cy="779589"/>
          </a:xfrm>
        </p:spPr>
        <p:txBody>
          <a:bodyPr/>
          <a:lstStyle/>
          <a:p>
            <a:r>
              <a:rPr lang="en-US" dirty="0"/>
              <a:t>Thank You!</a:t>
            </a:r>
          </a:p>
        </p:txBody>
      </p:sp>
    </p:spTree>
    <p:extLst>
      <p:ext uri="{BB962C8B-B14F-4D97-AF65-F5344CB8AC3E}">
        <p14:creationId xmlns:p14="http://schemas.microsoft.com/office/powerpoint/2010/main" val="161362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9" name="Google Shape;179;p30" descr="A young girl pours a powder from one glass container to another"/>
          <p:cNvPicPr preferRelativeResize="0"/>
          <p:nvPr/>
        </p:nvPicPr>
        <p:blipFill>
          <a:blip r:embed="rId3">
            <a:alphaModFix/>
          </a:blip>
          <a:stretch>
            <a:fillRect/>
          </a:stretch>
        </p:blipFill>
        <p:spPr>
          <a:xfrm>
            <a:off x="965200" y="1689100"/>
            <a:ext cx="2816533" cy="4194200"/>
          </a:xfrm>
          <a:prstGeom prst="rect">
            <a:avLst/>
          </a:prstGeom>
          <a:noFill/>
          <a:ln w="38100" cap="flat" cmpd="sng">
            <a:solidFill>
              <a:srgbClr val="000000"/>
            </a:solidFill>
            <a:prstDash val="solid"/>
            <a:round/>
            <a:headEnd type="none" w="sm" len="sm"/>
            <a:tailEnd type="none" w="sm" len="sm"/>
          </a:ln>
        </p:spPr>
      </p:pic>
      <p:sp>
        <p:nvSpPr>
          <p:cNvPr id="178" name="Google Shape;178;p30"/>
          <p:cNvSpPr txBox="1">
            <a:spLocks noGrp="1"/>
          </p:cNvSpPr>
          <p:nvPr>
            <p:ph idx="1"/>
          </p:nvPr>
        </p:nvSpPr>
        <p:spPr>
          <a:xfrm>
            <a:off x="4079929" y="1684101"/>
            <a:ext cx="7692971" cy="4210150"/>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Clr>
                <a:srgbClr val="000000"/>
              </a:buClr>
              <a:buSzPts val="1700"/>
              <a:buChar char="•"/>
            </a:pPr>
            <a:r>
              <a:rPr lang="en-US" sz="2200">
                <a:solidFill>
                  <a:srgbClr val="000000"/>
                </a:solidFill>
                <a:latin typeface="Calibri"/>
                <a:ea typeface="Calibri"/>
                <a:cs typeface="Calibri"/>
                <a:sym typeface="Calibri"/>
              </a:rPr>
              <a:t>Effective use of touch to gather information goes beyond matching textures, recognizing shapes, and tracking </a:t>
            </a:r>
            <a:endParaRPr lang="en-US" sz="2200">
              <a:cs typeface="Helvetica" pitchFamily="2" charset="0"/>
            </a:endParaRPr>
          </a:p>
          <a:p>
            <a:pPr marL="457200" indent="-457200">
              <a:spcBef>
                <a:spcPts val="800"/>
              </a:spcBef>
              <a:buClr>
                <a:srgbClr val="000000"/>
              </a:buClr>
              <a:buSzPts val="1700"/>
              <a:buChar char="•"/>
            </a:pPr>
            <a:r>
              <a:rPr lang="en-US" sz="2200" b="1">
                <a:solidFill>
                  <a:srgbClr val="000000"/>
                </a:solidFill>
                <a:latin typeface="Calibri"/>
                <a:ea typeface="Calibri"/>
                <a:cs typeface="Calibri"/>
                <a:sym typeface="Calibri"/>
              </a:rPr>
              <a:t>Tactile inefficiency is a common difficulty for students with visual impairments</a:t>
            </a:r>
            <a:endParaRPr lang="en-US" sz="2200" b="1">
              <a:solidFill>
                <a:srgbClr val="000000"/>
              </a:solidFill>
              <a:latin typeface="Calibri"/>
              <a:ea typeface="Calibri"/>
              <a:cs typeface="Calibri"/>
            </a:endParaRPr>
          </a:p>
          <a:p>
            <a:pPr marL="457200" indent="-457200">
              <a:spcBef>
                <a:spcPts val="800"/>
              </a:spcBef>
              <a:buClr>
                <a:srgbClr val="000000"/>
              </a:buClr>
              <a:buSzPts val="1700"/>
              <a:buChar char="•"/>
            </a:pPr>
            <a:r>
              <a:rPr lang="en-US" sz="2200">
                <a:solidFill>
                  <a:srgbClr val="000000"/>
                </a:solidFill>
                <a:latin typeface="Calibri"/>
                <a:ea typeface="Calibri"/>
                <a:cs typeface="Calibri"/>
                <a:sym typeface="Calibri"/>
              </a:rPr>
              <a:t>Even accomplished braille readers may have limited knowledge of the tactile features of an object</a:t>
            </a:r>
            <a:endParaRPr lang="en-US" sz="2200">
              <a:solidFill>
                <a:srgbClr val="000000"/>
              </a:solidFill>
              <a:latin typeface="Calibri"/>
              <a:ea typeface="Calibri"/>
              <a:cs typeface="Calibri"/>
            </a:endParaRPr>
          </a:p>
          <a:p>
            <a:pPr marL="457200" indent="-457200">
              <a:spcBef>
                <a:spcPts val="800"/>
              </a:spcBef>
              <a:buClr>
                <a:srgbClr val="000000"/>
              </a:buClr>
              <a:buSzPts val="1700"/>
              <a:buChar char="•"/>
            </a:pPr>
            <a:r>
              <a:rPr lang="en-US" sz="2200">
                <a:solidFill>
                  <a:srgbClr val="000000"/>
                </a:solidFill>
                <a:latin typeface="Calibri"/>
                <a:ea typeface="Calibri"/>
                <a:cs typeface="Calibri"/>
                <a:sym typeface="Calibri"/>
              </a:rPr>
              <a:t>Need to evaluate at every stage of development: </a:t>
            </a:r>
            <a:endParaRPr lang="en-US" sz="2200">
              <a:solidFill>
                <a:srgbClr val="000000"/>
              </a:solidFill>
              <a:latin typeface="Calibri"/>
              <a:ea typeface="Calibri"/>
              <a:cs typeface="Calibri"/>
            </a:endParaRPr>
          </a:p>
          <a:p>
            <a:pPr marL="914400" lvl="1" indent="-457200">
              <a:spcBef>
                <a:spcPts val="800"/>
              </a:spcBef>
              <a:buClr>
                <a:srgbClr val="000000"/>
              </a:buClr>
              <a:buSzPts val="1500"/>
              <a:buChar char="•"/>
            </a:pPr>
            <a:r>
              <a:rPr lang="en" sz="2000">
                <a:solidFill>
                  <a:srgbClr val="000000"/>
                </a:solidFill>
                <a:latin typeface="Calibri"/>
                <a:ea typeface="Calibri"/>
                <a:cs typeface="Calibri"/>
                <a:sym typeface="Calibri"/>
              </a:rPr>
              <a:t>Exploratory procedures </a:t>
            </a:r>
            <a:endParaRPr lang="en" sz="2000">
              <a:solidFill>
                <a:srgbClr val="000000"/>
              </a:solidFill>
              <a:latin typeface="Calibri"/>
              <a:ea typeface="Calibri"/>
              <a:cs typeface="Calibri"/>
            </a:endParaRPr>
          </a:p>
          <a:p>
            <a:pPr marL="914400" lvl="1" indent="-457200">
              <a:spcBef>
                <a:spcPts val="800"/>
              </a:spcBef>
              <a:buClr>
                <a:srgbClr val="000000"/>
              </a:buClr>
              <a:buSzPts val="1500"/>
              <a:buChar char="•"/>
            </a:pPr>
            <a:r>
              <a:rPr lang="en" sz="2000">
                <a:solidFill>
                  <a:srgbClr val="000000"/>
                </a:solidFill>
                <a:latin typeface="Calibri"/>
                <a:ea typeface="Calibri"/>
                <a:cs typeface="Calibri"/>
                <a:sym typeface="Calibri"/>
              </a:rPr>
              <a:t>The broad spectrum of functional tactile skills as part of the LMA </a:t>
            </a:r>
            <a:endParaRPr lang="en" sz="2000">
              <a:solidFill>
                <a:srgbClr val="000000"/>
              </a:solidFill>
              <a:latin typeface="Calibri"/>
              <a:ea typeface="Calibri"/>
              <a:cs typeface="Calibri"/>
            </a:endParaRPr>
          </a:p>
          <a:p>
            <a:pPr marL="914400" lvl="1" indent="-457200">
              <a:spcBef>
                <a:spcPts val="800"/>
              </a:spcBef>
              <a:buClr>
                <a:srgbClr val="000000"/>
              </a:buClr>
              <a:buSzPts val="1500"/>
              <a:buChar char="•"/>
            </a:pPr>
            <a:r>
              <a:rPr lang="en-US" sz="2000">
                <a:solidFill>
                  <a:srgbClr val="000000"/>
                </a:solidFill>
                <a:latin typeface="Calibri"/>
                <a:ea typeface="Calibri"/>
                <a:cs typeface="Calibri"/>
                <a:sym typeface="Calibri"/>
              </a:rPr>
              <a:t>Collaborate with an OT and other members of the educational team</a:t>
            </a:r>
            <a:endParaRPr lang="en-US" sz="2000">
              <a:solidFill>
                <a:srgbClr val="000000"/>
              </a:solidFill>
              <a:latin typeface="Calibri"/>
              <a:ea typeface="Calibri"/>
              <a:cs typeface="Calibri"/>
            </a:endParaRPr>
          </a:p>
        </p:txBody>
      </p:sp>
      <p:sp>
        <p:nvSpPr>
          <p:cNvPr id="177" name="Google Shape;177;p3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fontScale="90000"/>
          </a:bodyPr>
          <a:lstStyle/>
          <a:p>
            <a:pPr>
              <a:buSzPts val="4500"/>
            </a:pPr>
            <a:r>
              <a:rPr lang="en" sz="5867">
                <a:latin typeface="Calibri"/>
                <a:ea typeface="Calibri"/>
                <a:cs typeface="Calibri"/>
                <a:sym typeface="Calibri"/>
              </a:rPr>
              <a:t>Importance of a Tactile Skills Profile</a:t>
            </a:r>
            <a:endParaRPr sz="5867">
              <a:latin typeface="Calibri"/>
              <a:ea typeface="Calibri"/>
              <a:cs typeface="Calibri"/>
              <a:sym typeface="Calibri"/>
            </a:endParaRPr>
          </a:p>
        </p:txBody>
      </p:sp>
    </p:spTree>
    <p:extLst>
      <p:ext uri="{BB962C8B-B14F-4D97-AF65-F5344CB8AC3E}">
        <p14:creationId xmlns:p14="http://schemas.microsoft.com/office/powerpoint/2010/main" val="229302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29DE4EBE-334F-F638-F68C-02FD20C9BDE5}"/>
            </a:ext>
          </a:extLst>
        </p:cNvPr>
        <p:cNvGrpSpPr/>
        <p:nvPr/>
      </p:nvGrpSpPr>
      <p:grpSpPr>
        <a:xfrm>
          <a:off x="0" y="0"/>
          <a:ext cx="0" cy="0"/>
          <a:chOff x="0" y="0"/>
          <a:chExt cx="0" cy="0"/>
        </a:xfrm>
      </p:grpSpPr>
      <p:sp>
        <p:nvSpPr>
          <p:cNvPr id="154" name="Google Shape;154;p25">
            <a:extLst>
              <a:ext uri="{FF2B5EF4-FFF2-40B4-BE49-F238E27FC236}">
                <a16:creationId xmlns:a16="http://schemas.microsoft.com/office/drawing/2014/main" id="{03FF7209-F77A-D017-B6EA-E997D2F78010}"/>
              </a:ext>
            </a:extLst>
          </p:cNvPr>
          <p:cNvSpPr txBox="1">
            <a:spLocks noGrp="1"/>
          </p:cNvSpPr>
          <p:nvPr>
            <p:ph type="ctrTitle"/>
          </p:nvPr>
        </p:nvSpPr>
        <p:spPr>
          <a:xfrm>
            <a:off x="1688783" y="2513104"/>
            <a:ext cx="8810069" cy="1841681"/>
          </a:xfrm>
        </p:spPr>
        <p:txBody>
          <a:bodyPr spcFirstLastPara="1" vert="horz" lIns="91433" tIns="45700" rIns="91433" bIns="45700" rtlCol="0" anchor="t" anchorCtr="0">
            <a:noAutofit/>
          </a:bodyPr>
          <a:lstStyle/>
          <a:p>
            <a:r>
              <a:rPr lang="en-US" sz="5600">
                <a:latin typeface="Calibri"/>
                <a:ea typeface="Calibri"/>
                <a:cs typeface="Helvetica"/>
              </a:rPr>
              <a:t>Concept development and early literacy</a:t>
            </a:r>
            <a:br>
              <a:rPr lang="en-US" sz="5600">
                <a:latin typeface="Calibri"/>
                <a:cs typeface="Helvetica"/>
              </a:rPr>
            </a:br>
            <a:endParaRPr lang="en-US" sz="5600">
              <a:latin typeface="Calibri"/>
              <a:ea typeface="Calibri"/>
              <a:cs typeface="Helvetica"/>
            </a:endParaRPr>
          </a:p>
        </p:txBody>
      </p:sp>
    </p:spTree>
    <p:extLst>
      <p:ext uri="{BB962C8B-B14F-4D97-AF65-F5344CB8AC3E}">
        <p14:creationId xmlns:p14="http://schemas.microsoft.com/office/powerpoint/2010/main" val="946927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C790BE0-EC0E-E5BF-75FF-0C48564B89DC}"/>
              </a:ext>
            </a:extLst>
          </p:cNvPr>
          <p:cNvSpPr>
            <a:spLocks noGrp="1"/>
          </p:cNvSpPr>
          <p:nvPr>
            <p:ph type="title"/>
          </p:nvPr>
        </p:nvSpPr>
        <p:spPr>
          <a:xfrm>
            <a:off x="838200" y="365125"/>
            <a:ext cx="10515600" cy="1044179"/>
          </a:xfrm>
        </p:spPr>
        <p:txBody>
          <a:bodyPr anchor="ctr">
            <a:normAutofit/>
          </a:bodyPr>
          <a:lstStyle/>
          <a:p>
            <a:r>
              <a:rPr lang="en-US"/>
              <a:t>Emergent Tactile Skills</a:t>
            </a:r>
          </a:p>
        </p:txBody>
      </p:sp>
      <p:pic>
        <p:nvPicPr>
          <p:cNvPr id="5" name="Picture 4" descr="Foundations for Tactile Literacy&#10;Emergent: Spatial awareness, part-whole relationships, symbolic representations&#10;Exploratory skills&#10;Hand/motor skills&#10;Concept development&#10;Surface discrimination&#10;Shape discrimination&#10;Size discrimination&#10;Recognize relationships of parts&#10;Tactile image exploration&#10;Tactile representation&#10;Braille awareness&#10;Book handling skills">
            <a:extLst>
              <a:ext uri="{FF2B5EF4-FFF2-40B4-BE49-F238E27FC236}">
                <a16:creationId xmlns:a16="http://schemas.microsoft.com/office/drawing/2014/main" id="{9F7813C5-77BD-23F8-EA56-10FE54CD28F0}"/>
              </a:ext>
            </a:extLst>
          </p:cNvPr>
          <p:cNvPicPr>
            <a:picLocks noChangeAspect="1"/>
          </p:cNvPicPr>
          <p:nvPr/>
        </p:nvPicPr>
        <p:blipFill>
          <a:blip r:embed="rId3"/>
          <a:stretch>
            <a:fillRect/>
          </a:stretch>
        </p:blipFill>
        <p:spPr>
          <a:xfrm>
            <a:off x="2521807" y="1607040"/>
            <a:ext cx="7148385" cy="3931611"/>
          </a:xfrm>
          <a:prstGeom prst="rect">
            <a:avLst/>
          </a:prstGeom>
          <a:noFill/>
          <a:ln w="57150">
            <a:solidFill>
              <a:schemeClr val="tx1"/>
            </a:solidFill>
          </a:ln>
        </p:spPr>
      </p:pic>
    </p:spTree>
    <p:extLst>
      <p:ext uri="{BB962C8B-B14F-4D97-AF65-F5344CB8AC3E}">
        <p14:creationId xmlns:p14="http://schemas.microsoft.com/office/powerpoint/2010/main" val="2418642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Graphics Learning Begins with Concepts</a:t>
            </a:r>
            <a:endParaRPr lang="en-US" sz="4800">
              <a:latin typeface="Calibri"/>
              <a:ea typeface="Calibri"/>
              <a:cs typeface="Calibri"/>
            </a:endParaRPr>
          </a:p>
        </p:txBody>
      </p:sp>
      <p:pic>
        <p:nvPicPr>
          <p:cNvPr id="330" name="Google Shape;330;p48" descr="A ball-and-stick model of an atomic structure"/>
          <p:cNvPicPr preferRelativeResize="0">
            <a:picLocks noGrp="1"/>
          </p:cNvPicPr>
          <p:nvPr>
            <p:ph idx="1"/>
          </p:nvPr>
        </p:nvPicPr>
        <p:blipFill rotWithShape="1">
          <a:blip r:embed="rId3">
            <a:alphaModFix/>
          </a:blip>
          <a:stretch/>
        </p:blipFill>
        <p:spPr>
          <a:xfrm>
            <a:off x="832065" y="1712119"/>
            <a:ext cx="4204561" cy="3746069"/>
          </a:xfrm>
          <a:prstGeom prst="rect">
            <a:avLst/>
          </a:prstGeom>
          <a:noFill/>
          <a:ln w="57150" cap="flat" cmpd="sng">
            <a:solidFill>
              <a:srgbClr val="000000"/>
            </a:solidFill>
            <a:prstDash val="solid"/>
            <a:round/>
            <a:headEnd type="none" w="sm" len="sm"/>
            <a:tailEnd type="none" w="sm" len="sm"/>
          </a:ln>
        </p:spPr>
      </p:pic>
      <p:sp>
        <p:nvSpPr>
          <p:cNvPr id="331" name="Google Shape;331;p48"/>
          <p:cNvSpPr txBox="1">
            <a:spLocks noGrp="1"/>
          </p:cNvSpPr>
          <p:nvPr>
            <p:ph type="body" idx="4294967295"/>
          </p:nvPr>
        </p:nvSpPr>
        <p:spPr>
          <a:xfrm>
            <a:off x="5313685" y="1709738"/>
            <a:ext cx="6516687" cy="3992562"/>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200"/>
              <a:buFont typeface="Arial"/>
              <a:buChar char="•"/>
            </a:pPr>
            <a:r>
              <a:rPr lang="en-US">
                <a:latin typeface="Calibri"/>
                <a:ea typeface="Calibri"/>
                <a:cs typeface="Calibri"/>
                <a:sym typeface="Calibri"/>
              </a:rPr>
              <a:t>To understand tactile graphics, students with visual impairments first need firm concepts about the objects or ideas they represent</a:t>
            </a:r>
            <a:endParaRPr lang="en-US">
              <a:latin typeface="Calibri"/>
              <a:ea typeface="Calibri"/>
              <a:cs typeface="Calibri"/>
            </a:endParaRPr>
          </a:p>
          <a:p>
            <a:pPr marL="457200" indent="-457200">
              <a:spcBef>
                <a:spcPts val="800"/>
              </a:spcBef>
              <a:buSzPts val="2200"/>
              <a:buFont typeface="Arial"/>
              <a:buChar char="•"/>
            </a:pPr>
            <a:r>
              <a:rPr lang="en-US">
                <a:latin typeface="Calibri"/>
                <a:ea typeface="Calibri"/>
                <a:cs typeface="Calibri"/>
                <a:sym typeface="Calibri"/>
              </a:rPr>
              <a:t>Pictures reinforce our visual concept of an object – this is not the same for a student with a visual impairment</a:t>
            </a:r>
            <a:endParaRPr lang="en-US">
              <a:latin typeface="Calibri"/>
              <a:ea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What is a Concept?</a:t>
            </a:r>
            <a:endParaRPr lang="en-US" sz="4800">
              <a:latin typeface="Calibri"/>
              <a:ea typeface="Calibri"/>
              <a:cs typeface="Calibri"/>
            </a:endParaRPr>
          </a:p>
        </p:txBody>
      </p:sp>
      <p:sp>
        <p:nvSpPr>
          <p:cNvPr id="260" name="Google Shape;260;p39"/>
          <p:cNvSpPr txBox="1">
            <a:spLocks noGrp="1"/>
          </p:cNvSpPr>
          <p:nvPr>
            <p:ph idx="1"/>
          </p:nvPr>
        </p:nvSpPr>
        <p:spPr>
          <a:xfrm>
            <a:off x="838200" y="1516632"/>
            <a:ext cx="6628110" cy="3828290"/>
          </a:xfrm>
          <a:prstGeom prst="rect">
            <a:avLst/>
          </a:prstGeom>
          <a:noFill/>
          <a:ln>
            <a:noFill/>
          </a:ln>
        </p:spPr>
        <p:txBody>
          <a:bodyPr spcFirstLastPara="1" vert="horz" wrap="square" lIns="121900" tIns="60967" rIns="121900" bIns="60967" rtlCol="0" anchor="t" anchorCtr="0">
            <a:noAutofit/>
          </a:bodyPr>
          <a:lstStyle/>
          <a:p>
            <a:pPr marL="457200" indent="-457200">
              <a:spcBef>
                <a:spcPts val="800"/>
              </a:spcBef>
              <a:buSzPts val="1800"/>
              <a:buChar char="•"/>
            </a:pPr>
            <a:r>
              <a:rPr lang="en-US" sz="2600">
                <a:latin typeface="Calibri"/>
                <a:ea typeface="Calibri"/>
                <a:cs typeface="Calibri"/>
                <a:sym typeface="Calibri"/>
              </a:rPr>
              <a:t>An idea formed about something by mentally combining all of its available characteristics and details </a:t>
            </a:r>
            <a:endParaRPr lang="en-US" sz="2600">
              <a:latin typeface="Calibri"/>
              <a:ea typeface="Calibri"/>
              <a:cs typeface="Calibri"/>
            </a:endParaRPr>
          </a:p>
          <a:p>
            <a:pPr marL="457200" indent="-457200">
              <a:spcBef>
                <a:spcPts val="800"/>
              </a:spcBef>
              <a:buSzPts val="1800"/>
              <a:buChar char="•"/>
            </a:pPr>
            <a:r>
              <a:rPr lang="en-US" sz="2600">
                <a:solidFill>
                  <a:srgbClr val="202124"/>
                </a:solidFill>
                <a:latin typeface="Calibri"/>
                <a:ea typeface="Calibri"/>
                <a:cs typeface="Calibri"/>
                <a:sym typeface="Calibri"/>
              </a:rPr>
              <a:t>Conceptual understanding requires knowledge of </a:t>
            </a:r>
            <a:r>
              <a:rPr lang="en-US" sz="2600">
                <a:solidFill>
                  <a:srgbClr val="040C28"/>
                </a:solidFill>
                <a:latin typeface="Calibri"/>
                <a:ea typeface="Calibri"/>
                <a:cs typeface="Calibri"/>
                <a:sym typeface="Calibri"/>
              </a:rPr>
              <a:t>qualities and functions of people, places, and objects</a:t>
            </a:r>
            <a:endParaRPr lang="en-US" sz="2600">
              <a:solidFill>
                <a:srgbClr val="202124"/>
              </a:solidFill>
              <a:latin typeface="Calibri"/>
              <a:ea typeface="Calibri"/>
              <a:cs typeface="Calibri"/>
            </a:endParaRPr>
          </a:p>
          <a:p>
            <a:pPr marL="457200" indent="-457200">
              <a:spcBef>
                <a:spcPts val="800"/>
              </a:spcBef>
              <a:buSzPts val="1800"/>
              <a:buChar char="•"/>
            </a:pPr>
            <a:r>
              <a:rPr lang="en-US" sz="2600">
                <a:solidFill>
                  <a:srgbClr val="202124"/>
                </a:solidFill>
                <a:latin typeface="Calibri"/>
                <a:ea typeface="Calibri"/>
                <a:cs typeface="Calibri"/>
                <a:sym typeface="Calibri"/>
              </a:rPr>
              <a:t>As information is gathered, concepts become clearer</a:t>
            </a:r>
            <a:endParaRPr lang="en-US" sz="2600">
              <a:solidFill>
                <a:srgbClr val="202124"/>
              </a:solidFill>
              <a:latin typeface="Calibri"/>
              <a:ea typeface="Calibri"/>
              <a:cs typeface="Calibri"/>
            </a:endParaRPr>
          </a:p>
          <a:p>
            <a:pPr marL="457200" indent="-457200">
              <a:spcBef>
                <a:spcPts val="800"/>
              </a:spcBef>
              <a:buSzPts val="1800"/>
              <a:buChar char="•"/>
            </a:pPr>
            <a:r>
              <a:rPr lang="en-US" sz="2600">
                <a:solidFill>
                  <a:srgbClr val="202124"/>
                </a:solidFill>
                <a:latin typeface="Calibri"/>
                <a:ea typeface="Calibri"/>
                <a:cs typeface="Calibri"/>
                <a:sym typeface="Calibri"/>
              </a:rPr>
              <a:t>Conceptual structures are formed from social interactions, language development, and experiences</a:t>
            </a:r>
            <a:endParaRPr lang="en-US" sz="2600">
              <a:latin typeface="Calibri"/>
              <a:ea typeface="Calibri"/>
              <a:cs typeface="Calibri"/>
            </a:endParaRPr>
          </a:p>
        </p:txBody>
      </p:sp>
      <p:pic>
        <p:nvPicPr>
          <p:cNvPr id="261" name="Google Shape;261;p39" descr="A girl wearing glasses that are too large for her head puts her hand to her chin. A thought bubble floats above her head."/>
          <p:cNvPicPr preferRelativeResize="0">
            <a:picLocks noGrp="1"/>
          </p:cNvPicPr>
          <p:nvPr>
            <p:ph type="body" idx="2"/>
          </p:nvPr>
        </p:nvPicPr>
        <p:blipFill rotWithShape="1">
          <a:blip r:embed="rId3">
            <a:alphaModFix/>
          </a:blip>
          <a:srcRect l="1845"/>
          <a:stretch/>
        </p:blipFill>
        <p:spPr>
          <a:xfrm>
            <a:off x="7458506" y="1941324"/>
            <a:ext cx="3997325" cy="2963863"/>
          </a:xfrm>
          <a:prstGeom prst="rect">
            <a:avLst/>
          </a:prstGeom>
          <a:noFill/>
          <a:ln w="57150"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64710-561F-4D70-9F43-B22B488EDFB6}"/>
              </a:ext>
            </a:extLst>
          </p:cNvPr>
          <p:cNvSpPr>
            <a:spLocks noGrp="1"/>
          </p:cNvSpPr>
          <p:nvPr>
            <p:ph type="title"/>
          </p:nvPr>
        </p:nvSpPr>
        <p:spPr>
          <a:xfrm>
            <a:off x="925217" y="1095622"/>
            <a:ext cx="3932237" cy="862391"/>
          </a:xfrm>
        </p:spPr>
        <p:txBody>
          <a:bodyPr vert="horz" lIns="91440" tIns="45720" rIns="91440" bIns="45720" rtlCol="0" anchor="b">
            <a:normAutofit/>
          </a:bodyPr>
          <a:lstStyle/>
          <a:p>
            <a:r>
              <a:rPr lang="en-US"/>
              <a:t>Erin Weaver</a:t>
            </a:r>
          </a:p>
        </p:txBody>
      </p:sp>
      <p:sp>
        <p:nvSpPr>
          <p:cNvPr id="4" name="Text Placeholder 3">
            <a:extLst>
              <a:ext uri="{FF2B5EF4-FFF2-40B4-BE49-F238E27FC236}">
                <a16:creationId xmlns:a16="http://schemas.microsoft.com/office/drawing/2014/main" id="{8141138E-4A64-44BF-B512-0FED0DF534C7}"/>
              </a:ext>
            </a:extLst>
          </p:cNvPr>
          <p:cNvSpPr>
            <a:spLocks noGrp="1"/>
          </p:cNvSpPr>
          <p:nvPr>
            <p:ph type="body" sz="half" idx="2"/>
          </p:nvPr>
        </p:nvSpPr>
        <p:spPr>
          <a:xfrm>
            <a:off x="925217" y="2710863"/>
            <a:ext cx="3932237" cy="2801173"/>
          </a:xfrm>
        </p:spPr>
        <p:txBody>
          <a:bodyPr vert="horz" lIns="91440" tIns="45720" rIns="91440" bIns="45720" rtlCol="0" anchor="t">
            <a:normAutofit/>
          </a:bodyPr>
          <a:lstStyle/>
          <a:p>
            <a:r>
              <a:rPr lang="en-US" dirty="0"/>
              <a:t>Outreach Specialist Northeast Region</a:t>
            </a:r>
          </a:p>
          <a:p>
            <a:br>
              <a:rPr lang="en-US" dirty="0"/>
            </a:br>
            <a:r>
              <a:rPr lang="en-US" sz="2400" dirty="0"/>
              <a:t>American Printing House for the Blind</a:t>
            </a:r>
          </a:p>
        </p:txBody>
      </p:sp>
      <p:pic>
        <p:nvPicPr>
          <p:cNvPr id="7" name="Picture Placeholder 6" descr="Erin Weaver">
            <a:extLst>
              <a:ext uri="{FF2B5EF4-FFF2-40B4-BE49-F238E27FC236}">
                <a16:creationId xmlns:a16="http://schemas.microsoft.com/office/drawing/2014/main" id="{6A9BD835-C9CB-63C5-457A-7C10517B5786}"/>
              </a:ext>
            </a:extLst>
          </p:cNvPr>
          <p:cNvPicPr>
            <a:picLocks noGrp="1" noChangeAspect="1"/>
          </p:cNvPicPr>
          <p:nvPr>
            <p:ph type="pic" idx="1"/>
          </p:nvPr>
        </p:nvPicPr>
        <p:blipFill>
          <a:blip r:embed="rId3"/>
          <a:srcRect t="16122" b="6201"/>
          <a:stretch>
            <a:fillRect/>
          </a:stretch>
        </p:blipFill>
        <p:spPr>
          <a:xfrm>
            <a:off x="5858871" y="1005840"/>
            <a:ext cx="5303520" cy="4846320"/>
          </a:xfrm>
          <a:prstGeom prst="rect">
            <a:avLst/>
          </a:prstGeom>
        </p:spPr>
      </p:pic>
    </p:spTree>
    <p:extLst>
      <p:ext uri="{BB962C8B-B14F-4D97-AF65-F5344CB8AC3E}">
        <p14:creationId xmlns:p14="http://schemas.microsoft.com/office/powerpoint/2010/main" val="4281966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Concept Development</a:t>
            </a:r>
            <a:endParaRPr lang="en-US" sz="4800">
              <a:latin typeface="Calibri"/>
              <a:ea typeface="Calibri"/>
              <a:cs typeface="Calibri"/>
            </a:endParaRPr>
          </a:p>
        </p:txBody>
      </p:sp>
      <p:pic>
        <p:nvPicPr>
          <p:cNvPr id="268" name="Google Shape;268;p40" descr="A baby sits on the floor and plays with wooden blocks"/>
          <p:cNvPicPr preferRelativeResize="0">
            <a:picLocks noGrp="1"/>
          </p:cNvPicPr>
          <p:nvPr>
            <p:ph idx="1"/>
          </p:nvPr>
        </p:nvPicPr>
        <p:blipFill rotWithShape="1">
          <a:blip r:embed="rId3">
            <a:alphaModFix/>
          </a:blip>
          <a:stretch/>
        </p:blipFill>
        <p:spPr>
          <a:xfrm>
            <a:off x="834648" y="1715536"/>
            <a:ext cx="4762500" cy="3171825"/>
          </a:xfrm>
          <a:prstGeom prst="rect">
            <a:avLst/>
          </a:prstGeom>
          <a:noFill/>
          <a:ln w="57150" cap="flat" cmpd="sng">
            <a:solidFill>
              <a:srgbClr val="000000"/>
            </a:solidFill>
            <a:prstDash val="solid"/>
            <a:round/>
            <a:headEnd type="none" w="sm" len="sm"/>
            <a:tailEnd type="none" w="sm" len="sm"/>
          </a:ln>
        </p:spPr>
      </p:pic>
      <p:sp>
        <p:nvSpPr>
          <p:cNvPr id="269" name="Google Shape;269;p40"/>
          <p:cNvSpPr txBox="1">
            <a:spLocks noGrp="1"/>
          </p:cNvSpPr>
          <p:nvPr>
            <p:ph type="body" idx="4294967295"/>
          </p:nvPr>
        </p:nvSpPr>
        <p:spPr>
          <a:xfrm>
            <a:off x="5916102" y="1716303"/>
            <a:ext cx="6082169" cy="3722472"/>
          </a:xfrm>
          <a:prstGeom prst="rect">
            <a:avLst/>
          </a:prstGeom>
          <a:noFill/>
          <a:ln>
            <a:noFill/>
          </a:ln>
        </p:spPr>
        <p:txBody>
          <a:bodyPr spcFirstLastPara="1" vert="horz" wrap="square" lIns="121900" tIns="60967" rIns="121900" bIns="60967" rtlCol="0" anchor="t" anchorCtr="0">
            <a:noAutofit/>
          </a:bodyPr>
          <a:lstStyle/>
          <a:p>
            <a:pPr marL="457200" indent="-457200">
              <a:spcBef>
                <a:spcPts val="800"/>
              </a:spcBef>
              <a:buSzPts val="2000"/>
              <a:buChar char="•"/>
            </a:pPr>
            <a:r>
              <a:rPr lang="en" sz="2667">
                <a:latin typeface="Calibri"/>
                <a:ea typeface="Calibri"/>
                <a:cs typeface="Calibri"/>
                <a:sym typeface="Calibri"/>
              </a:rPr>
              <a:t>Through concept development, children begin to understand their relationships to each other, to their environments, and to objects in those environments</a:t>
            </a:r>
            <a:endParaRPr lang="en-US" sz="2667">
              <a:latin typeface="Calibri"/>
              <a:ea typeface="Calibri"/>
              <a:cs typeface="Calibri"/>
            </a:endParaRPr>
          </a:p>
          <a:p>
            <a:pPr marL="457200" indent="-457200">
              <a:spcBef>
                <a:spcPts val="800"/>
              </a:spcBef>
              <a:buSzPts val="2000"/>
              <a:buChar char="•"/>
            </a:pPr>
            <a:r>
              <a:rPr lang="en" sz="2667">
                <a:latin typeface="Calibri"/>
                <a:ea typeface="Calibri"/>
                <a:cs typeface="Calibri"/>
                <a:sym typeface="Calibri"/>
              </a:rPr>
              <a:t>Concept development is often experienced and achieved through play, pretend, imagination, and natural childlike creativity</a:t>
            </a:r>
            <a:endParaRPr lang="en-US" sz="2667">
              <a:latin typeface="Calibri"/>
              <a:ea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7" name="Google Shape;277;p41" descr="A child hold a banana to his ear as he listens to someone speaking on it."/>
          <p:cNvPicPr preferRelativeResize="0"/>
          <p:nvPr/>
        </p:nvPicPr>
        <p:blipFill>
          <a:blip r:embed="rId3">
            <a:alphaModFix/>
          </a:blip>
          <a:stretch>
            <a:fillRect/>
          </a:stretch>
        </p:blipFill>
        <p:spPr>
          <a:xfrm>
            <a:off x="7334106" y="2112664"/>
            <a:ext cx="4688575" cy="2625599"/>
          </a:xfrm>
          <a:prstGeom prst="rect">
            <a:avLst/>
          </a:prstGeom>
          <a:noFill/>
          <a:ln w="57150" cap="flat" cmpd="sng">
            <a:solidFill>
              <a:schemeClr val="tx1"/>
            </a:solidFill>
            <a:prstDash val="solid"/>
            <a:round/>
            <a:headEnd type="none" w="sm" len="sm"/>
            <a:tailEnd type="none" w="sm" len="sm"/>
          </a:ln>
        </p:spPr>
      </p:pic>
      <p:sp>
        <p:nvSpPr>
          <p:cNvPr id="3" name="Google Shape;269;p40">
            <a:extLst>
              <a:ext uri="{FF2B5EF4-FFF2-40B4-BE49-F238E27FC236}">
                <a16:creationId xmlns:a16="http://schemas.microsoft.com/office/drawing/2014/main" id="{DC5E26B9-92FD-61C3-B033-B05579301E88}"/>
              </a:ext>
            </a:extLst>
          </p:cNvPr>
          <p:cNvSpPr txBox="1">
            <a:spLocks/>
          </p:cNvSpPr>
          <p:nvPr/>
        </p:nvSpPr>
        <p:spPr>
          <a:xfrm>
            <a:off x="838200" y="1690003"/>
            <a:ext cx="6248400" cy="4240149"/>
          </a:xfrm>
          <a:prstGeom prst="rect">
            <a:avLst/>
          </a:prstGeom>
          <a:noFill/>
          <a:ln>
            <a:noFill/>
          </a:ln>
        </p:spPr>
        <p:txBody>
          <a:bodyPr spcFirstLastPara="1" vert="horz" wrap="square" lIns="121900" tIns="60967" rIns="121900" bIns="60967" rtlCol="0" anchor="t" anchorCtr="0">
            <a:noAutofit/>
          </a:bodyPr>
          <a:lstStyle>
            <a:lvl1pPr marL="609585" lvl="0" indent="-423323" algn="l" defTabSz="914400" rtl="0" eaLnBrk="1" latinLnBrk="0" hangingPunct="1">
              <a:lnSpc>
                <a:spcPct val="90000"/>
              </a:lnSpc>
              <a:spcBef>
                <a:spcPts val="1067"/>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1pPr>
            <a:lvl2pPr marL="1219170" lvl="1"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2pPr>
            <a:lvl3pPr marL="1828754" lvl="2"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3pPr>
            <a:lvl4pPr marL="2438339" lvl="3"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Helvetica" pitchFamily="2" charset="0"/>
                <a:ea typeface="+mn-ea"/>
                <a:cs typeface="+mn-cs"/>
              </a:defRPr>
            </a:lvl4pPr>
            <a:lvl5pPr marL="3047924" lvl="4"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Helvetica" pitchFamily="2" charset="0"/>
                <a:ea typeface="+mn-ea"/>
                <a:cs typeface="+mn-cs"/>
              </a:defRPr>
            </a:lvl5pPr>
            <a:lvl6pPr marL="3657509" lvl="5"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1600"/>
              </a:spcBef>
              <a:spcAft>
                <a:spcPts val="160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800"/>
              </a:spcBef>
              <a:buSzPts val="2000"/>
              <a:buFont typeface="Arial" panose="020B0604020202020204" pitchFamily="34" charset="0"/>
              <a:buChar char="•"/>
            </a:pPr>
            <a:r>
              <a:rPr lang="en-US" sz="2400">
                <a:latin typeface="Calibri"/>
                <a:ea typeface="Calibri"/>
                <a:cs typeface="Calibri"/>
                <a:sym typeface="Calibri"/>
              </a:rPr>
              <a:t>Age 2 or 3: Children use words and images to represent experiences</a:t>
            </a:r>
            <a:endParaRPr lang="en-US" sz="2400">
              <a:latin typeface="Calibri"/>
              <a:ea typeface="Calibri"/>
              <a:cs typeface="Calibri"/>
            </a:endParaRPr>
          </a:p>
          <a:p>
            <a:pPr marL="457200" indent="-457200">
              <a:spcBef>
                <a:spcPts val="800"/>
              </a:spcBef>
              <a:buSzPts val="2000"/>
              <a:buFont typeface="Arial" panose="020B0604020202020204" pitchFamily="34" charset="0"/>
              <a:buChar char="•"/>
            </a:pPr>
            <a:r>
              <a:rPr lang="en-US" sz="2400">
                <a:latin typeface="Calibri"/>
                <a:ea typeface="Calibri"/>
                <a:cs typeface="Calibri"/>
              </a:rPr>
              <a:t>Then: They begin to reconstruct the past and think about objects that are not present</a:t>
            </a:r>
          </a:p>
          <a:p>
            <a:pPr marL="457200" indent="-457200">
              <a:spcBef>
                <a:spcPts val="800"/>
              </a:spcBef>
              <a:buSzPts val="2000"/>
              <a:buFont typeface="Arial" panose="020B0604020202020204" pitchFamily="34" charset="0"/>
              <a:buChar char="•"/>
            </a:pPr>
            <a:r>
              <a:rPr lang="en-US" sz="2400">
                <a:latin typeface="Calibri"/>
                <a:ea typeface="Calibri"/>
                <a:cs typeface="Calibri"/>
              </a:rPr>
              <a:t>Next: They use objects to represent other objects and to engage in simple pretend play</a:t>
            </a:r>
          </a:p>
          <a:p>
            <a:pPr marL="457200" indent="-457200">
              <a:spcBef>
                <a:spcPts val="800"/>
              </a:spcBef>
              <a:buSzPts val="2000"/>
              <a:buFont typeface="Arial" panose="020B0604020202020204" pitchFamily="34" charset="0"/>
              <a:buChar char="•"/>
            </a:pPr>
            <a:r>
              <a:rPr lang="en-US" sz="2400">
                <a:latin typeface="Calibri"/>
                <a:ea typeface="Calibri"/>
                <a:cs typeface="Calibri"/>
              </a:rPr>
              <a:t>Examples: Children pretend to drink milk from an empty cup, or have conversations with their stuffed animals</a:t>
            </a:r>
          </a:p>
        </p:txBody>
      </p:sp>
      <p:sp>
        <p:nvSpPr>
          <p:cNvPr id="275" name="Google Shape;275;p41"/>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The Role of Creative Play</a:t>
            </a:r>
            <a:endParaRPr lang="en-US" sz="4800">
              <a:latin typeface="Calibri"/>
              <a:ea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42"/>
          <p:cNvSpPr txBox="1">
            <a:spLocks noGrp="1"/>
          </p:cNvSpPr>
          <p:nvPr>
            <p:ph idx="1"/>
          </p:nvPr>
        </p:nvSpPr>
        <p:spPr>
          <a:xfrm>
            <a:off x="5100233" y="1658701"/>
            <a:ext cx="6589363" cy="4422390"/>
          </a:xfrm>
          <a:prstGeom prst="rect">
            <a:avLst/>
          </a:prstGeom>
        </p:spPr>
        <p:txBody>
          <a:bodyPr spcFirstLastPara="1" vert="horz" wrap="square" lIns="121900" tIns="121900" rIns="121900" bIns="121900" rtlCol="0" anchor="t" anchorCtr="0">
            <a:normAutofit lnSpcReduction="10000"/>
          </a:bodyPr>
          <a:lstStyle/>
          <a:p>
            <a:pPr marL="457835" indent="-457200">
              <a:spcBef>
                <a:spcPts val="800"/>
              </a:spcBef>
              <a:buClr>
                <a:schemeClr val="dk1"/>
              </a:buClr>
              <a:buFont typeface="Arial"/>
              <a:buChar char="•"/>
            </a:pPr>
            <a:r>
              <a:rPr lang="en-US" sz="2600">
                <a:solidFill>
                  <a:srgbClr val="4D5156"/>
                </a:solidFill>
                <a:latin typeface="Calibri"/>
                <a:ea typeface="Calibri"/>
                <a:cs typeface="Calibri"/>
                <a:sym typeface="Calibri"/>
              </a:rPr>
              <a:t>The child becomes aware that something (an object) exists</a:t>
            </a:r>
            <a:endParaRPr lang="en-US" sz="2600">
              <a:solidFill>
                <a:srgbClr val="4D5156"/>
              </a:solidFill>
              <a:latin typeface="Calibri"/>
              <a:ea typeface="Calibri"/>
              <a:cs typeface="Calibri"/>
            </a:endParaRPr>
          </a:p>
          <a:p>
            <a:pPr marL="457835" indent="-457200">
              <a:spcBef>
                <a:spcPts val="800"/>
              </a:spcBef>
              <a:buClr>
                <a:schemeClr val="dk1"/>
              </a:buClr>
              <a:buFont typeface="Arial"/>
              <a:buChar char="•"/>
            </a:pPr>
            <a:r>
              <a:rPr lang="en-US" sz="2600">
                <a:solidFill>
                  <a:srgbClr val="4D5156"/>
                </a:solidFill>
                <a:latin typeface="Calibri"/>
                <a:ea typeface="Calibri"/>
                <a:cs typeface="Calibri"/>
                <a:sym typeface="Calibri"/>
              </a:rPr>
              <a:t>The child has both opportunity and motivation to interact with the object</a:t>
            </a:r>
            <a:endParaRPr lang="en-US" sz="2600">
              <a:solidFill>
                <a:srgbClr val="4D5156"/>
              </a:solidFill>
              <a:latin typeface="Calibri"/>
              <a:ea typeface="Calibri"/>
              <a:cs typeface="Calibri"/>
            </a:endParaRPr>
          </a:p>
          <a:p>
            <a:pPr marL="457835" indent="-457200">
              <a:spcBef>
                <a:spcPts val="800"/>
              </a:spcBef>
              <a:buClr>
                <a:schemeClr val="dk1"/>
              </a:buClr>
              <a:buFont typeface="Arial"/>
              <a:buChar char="•"/>
            </a:pPr>
            <a:r>
              <a:rPr lang="en-US" sz="2600">
                <a:solidFill>
                  <a:srgbClr val="4D5156"/>
                </a:solidFill>
                <a:latin typeface="Calibri"/>
                <a:ea typeface="Calibri"/>
                <a:cs typeface="Calibri"/>
                <a:sym typeface="Calibri"/>
              </a:rPr>
              <a:t>Someone provides a label that the child associates with the object</a:t>
            </a:r>
            <a:endParaRPr lang="en-US" sz="2600">
              <a:solidFill>
                <a:srgbClr val="4D5156"/>
              </a:solidFill>
              <a:latin typeface="Calibri"/>
              <a:ea typeface="Calibri"/>
              <a:cs typeface="Calibri"/>
            </a:endParaRPr>
          </a:p>
          <a:p>
            <a:pPr marL="457835" indent="-457200">
              <a:spcBef>
                <a:spcPts val="800"/>
              </a:spcBef>
              <a:buClr>
                <a:schemeClr val="dk1"/>
              </a:buClr>
              <a:buFont typeface="Arial"/>
              <a:buChar char="•"/>
            </a:pPr>
            <a:r>
              <a:rPr lang="en-US" sz="2600">
                <a:solidFill>
                  <a:srgbClr val="4D5156"/>
                </a:solidFill>
                <a:latin typeface="Calibri"/>
                <a:ea typeface="Calibri"/>
                <a:cs typeface="Calibri"/>
                <a:sym typeface="Calibri"/>
              </a:rPr>
              <a:t>The child becomes aware of other similar and different objects</a:t>
            </a:r>
            <a:endParaRPr lang="en-US" sz="2600">
              <a:solidFill>
                <a:srgbClr val="4D5156"/>
              </a:solidFill>
              <a:latin typeface="Calibri"/>
              <a:ea typeface="Calibri"/>
              <a:cs typeface="Calibri"/>
            </a:endParaRPr>
          </a:p>
          <a:p>
            <a:pPr marL="457835" indent="-457200">
              <a:spcBef>
                <a:spcPts val="800"/>
              </a:spcBef>
              <a:buClr>
                <a:schemeClr val="dk1"/>
              </a:buClr>
              <a:buFont typeface="Arial"/>
              <a:buChar char="•"/>
            </a:pPr>
            <a:r>
              <a:rPr lang="en-US" sz="2600">
                <a:solidFill>
                  <a:srgbClr val="4D5156"/>
                </a:solidFill>
                <a:latin typeface="Calibri"/>
                <a:ea typeface="Calibri"/>
                <a:cs typeface="Calibri"/>
                <a:sym typeface="Calibri"/>
              </a:rPr>
              <a:t>The child is able to classify objects with different shapes, sizes, and materials that fit the concept it represents</a:t>
            </a:r>
            <a:endParaRPr lang="en-US" sz="2600">
              <a:solidFill>
                <a:srgbClr val="4D5156"/>
              </a:solidFill>
              <a:latin typeface="Calibri"/>
              <a:ea typeface="Calibri"/>
              <a:cs typeface="Calibri"/>
            </a:endParaRPr>
          </a:p>
        </p:txBody>
      </p:sp>
      <p:pic>
        <p:nvPicPr>
          <p:cNvPr id="285" name="Google Shape;285;p42" descr="A baby lies on her stomach on the floor. She reaches for a ring tower that is just a little too far away to touch."/>
          <p:cNvPicPr preferRelativeResize="0"/>
          <p:nvPr/>
        </p:nvPicPr>
        <p:blipFill>
          <a:blip r:embed="rId3">
            <a:alphaModFix/>
          </a:blip>
          <a:srcRect t="6147"/>
          <a:stretch>
            <a:fillRect/>
          </a:stretch>
        </p:blipFill>
        <p:spPr>
          <a:xfrm>
            <a:off x="833926" y="1896035"/>
            <a:ext cx="3875194" cy="3649092"/>
          </a:xfrm>
          <a:prstGeom prst="rect">
            <a:avLst/>
          </a:prstGeom>
          <a:noFill/>
          <a:ln w="57150" cap="flat" cmpd="sng">
            <a:solidFill>
              <a:schemeClr val="tx1"/>
            </a:solidFill>
            <a:prstDash val="solid"/>
            <a:round/>
            <a:headEnd type="none" w="sm" len="sm"/>
            <a:tailEnd type="none" w="sm" len="sm"/>
          </a:ln>
        </p:spPr>
      </p:pic>
      <p:sp>
        <p:nvSpPr>
          <p:cNvPr id="283" name="Google Shape;283;p42"/>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Clr>
                <a:schemeClr val="dk1"/>
              </a:buClr>
              <a:buSzPts val="3300"/>
            </a:pPr>
            <a:r>
              <a:rPr lang="en" sz="4800">
                <a:latin typeface="Calibri"/>
                <a:ea typeface="Calibri"/>
                <a:cs typeface="Calibri"/>
                <a:sym typeface="Calibri"/>
              </a:rPr>
              <a:t>Developmental Process</a:t>
            </a:r>
            <a:endParaRPr lang="en-US" sz="4800">
              <a:latin typeface="Calibri"/>
              <a:ea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Verbalize the Concrete</a:t>
            </a:r>
            <a:endParaRPr lang="en-US" sz="4800">
              <a:latin typeface="Calibri"/>
              <a:ea typeface="Calibri"/>
              <a:cs typeface="Calibri"/>
            </a:endParaRPr>
          </a:p>
        </p:txBody>
      </p:sp>
      <p:sp>
        <p:nvSpPr>
          <p:cNvPr id="374" name="Google Shape;374;p54"/>
          <p:cNvSpPr txBox="1">
            <a:spLocks noGrp="1"/>
          </p:cNvSpPr>
          <p:nvPr>
            <p:ph idx="1"/>
          </p:nvPr>
        </p:nvSpPr>
        <p:spPr>
          <a:xfrm>
            <a:off x="838200" y="1503717"/>
            <a:ext cx="6486041" cy="3854120"/>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000"/>
              <a:buNone/>
            </a:pPr>
            <a:r>
              <a:rPr lang="en" sz="2600" b="1">
                <a:latin typeface="Calibri"/>
                <a:ea typeface="Calibri"/>
                <a:cs typeface="Calibri"/>
                <a:sym typeface="Calibri"/>
              </a:rPr>
              <a:t>For young children, real objects found in their daily environment are key</a:t>
            </a:r>
            <a:endParaRPr lang="en-US" sz="2600" b="1">
              <a:latin typeface="Calibri"/>
              <a:ea typeface="Calibri"/>
              <a:cs typeface="Calibri"/>
            </a:endParaRPr>
          </a:p>
          <a:p>
            <a:pPr marL="457200" lvl="1" indent="-457200">
              <a:spcBef>
                <a:spcPts val="800"/>
              </a:spcBef>
              <a:buSzPts val="1800"/>
              <a:buChar char="•"/>
            </a:pPr>
            <a:r>
              <a:rPr lang="en" sz="2400" dirty="0">
                <a:latin typeface="Calibri"/>
                <a:ea typeface="Calibri"/>
                <a:cs typeface="Calibri"/>
                <a:sym typeface="Calibri"/>
              </a:rPr>
              <a:t>Which shoelace is longer?</a:t>
            </a:r>
            <a:endParaRPr lang="en-US" sz="2400">
              <a:latin typeface="Calibri"/>
              <a:ea typeface="Calibri"/>
              <a:cs typeface="Calibri"/>
            </a:endParaRPr>
          </a:p>
          <a:p>
            <a:pPr marL="457200" lvl="1" indent="-457200">
              <a:spcBef>
                <a:spcPts val="800"/>
              </a:spcBef>
              <a:buSzPts val="1800"/>
              <a:buChar char="•"/>
            </a:pPr>
            <a:r>
              <a:rPr lang="en" sz="2400" dirty="0">
                <a:latin typeface="Calibri"/>
                <a:ea typeface="Calibri"/>
                <a:cs typeface="Calibri"/>
                <a:sym typeface="Calibri"/>
              </a:rPr>
              <a:t>What shape is this ball? It's square! (just kidding)</a:t>
            </a:r>
            <a:endParaRPr lang="en-US" sz="2400">
              <a:latin typeface="Calibri"/>
              <a:ea typeface="Calibri"/>
              <a:cs typeface="Calibri"/>
            </a:endParaRPr>
          </a:p>
          <a:p>
            <a:pPr marL="457200" lvl="1" indent="-457200">
              <a:spcBef>
                <a:spcPts val="800"/>
              </a:spcBef>
              <a:buSzPts val="1800"/>
              <a:buChar char="•"/>
            </a:pPr>
            <a:r>
              <a:rPr lang="en" sz="2400" dirty="0">
                <a:latin typeface="Calibri"/>
                <a:ea typeface="Calibri"/>
                <a:cs typeface="Calibri"/>
                <a:sym typeface="Calibri"/>
              </a:rPr>
              <a:t>Why does this orange piece look different from the whole orange?</a:t>
            </a:r>
            <a:endParaRPr lang="en-US" sz="2400">
              <a:latin typeface="Calibri"/>
              <a:ea typeface="Calibri"/>
              <a:cs typeface="Calibri"/>
            </a:endParaRPr>
          </a:p>
          <a:p>
            <a:pPr marL="457200" lvl="1" indent="-457200">
              <a:spcBef>
                <a:spcPts val="800"/>
              </a:spcBef>
              <a:buSzPts val="1800"/>
              <a:buChar char="•"/>
            </a:pPr>
            <a:r>
              <a:rPr lang="en" sz="2400" dirty="0">
                <a:latin typeface="Calibri"/>
                <a:ea typeface="Calibri"/>
                <a:cs typeface="Calibri"/>
                <a:sym typeface="Calibri"/>
              </a:rPr>
              <a:t>Does this blanket feel poky, or is it soft and fuzzy?</a:t>
            </a:r>
            <a:endParaRPr lang="en-US" sz="2400">
              <a:latin typeface="Calibri"/>
              <a:ea typeface="Calibri"/>
              <a:cs typeface="Calibri"/>
            </a:endParaRPr>
          </a:p>
          <a:p>
            <a:pPr marL="457200" lvl="1" indent="-457200">
              <a:spcBef>
                <a:spcPts val="800"/>
              </a:spcBef>
              <a:buSzPts val="2000"/>
              <a:buChar char="•"/>
            </a:pPr>
            <a:r>
              <a:rPr lang="en" sz="2400" dirty="0">
                <a:latin typeface="Calibri"/>
                <a:ea typeface="Calibri"/>
                <a:cs typeface="Calibri"/>
                <a:sym typeface="Calibri"/>
              </a:rPr>
              <a:t>This book is big. T</a:t>
            </a:r>
            <a:r>
              <a:rPr lang="en-US" sz="2400" dirty="0">
                <a:latin typeface="Calibri"/>
                <a:ea typeface="Calibri"/>
                <a:cs typeface="Calibri"/>
                <a:sym typeface="Calibri"/>
              </a:rPr>
              <a:t>h</a:t>
            </a:r>
            <a:r>
              <a:rPr lang="en" sz="2400" dirty="0">
                <a:latin typeface="Calibri"/>
                <a:ea typeface="Calibri"/>
                <a:cs typeface="Calibri"/>
                <a:sym typeface="Calibri"/>
              </a:rPr>
              <a:t>is one is little! Which one should we read?</a:t>
            </a:r>
            <a:endParaRPr lang="en-US" sz="2400" dirty="0">
              <a:latin typeface="Calibri"/>
              <a:ea typeface="Calibri"/>
              <a:cs typeface="Calibri"/>
            </a:endParaRPr>
          </a:p>
        </p:txBody>
      </p:sp>
      <p:pic>
        <p:nvPicPr>
          <p:cNvPr id="375" name="Google Shape;375;p54" descr="A whole orange, half of an orange, and two orange quarters"/>
          <p:cNvPicPr preferRelativeResize="0">
            <a:picLocks noGrp="1"/>
          </p:cNvPicPr>
          <p:nvPr>
            <p:ph type="body" idx="2"/>
          </p:nvPr>
        </p:nvPicPr>
        <p:blipFill rotWithShape="1">
          <a:blip r:embed="rId3">
            <a:alphaModFix/>
          </a:blip>
          <a:srcRect/>
          <a:stretch/>
        </p:blipFill>
        <p:spPr>
          <a:xfrm>
            <a:off x="7499377" y="2195352"/>
            <a:ext cx="4408487" cy="2832100"/>
          </a:xfrm>
          <a:prstGeom prst="rect">
            <a:avLst/>
          </a:prstGeom>
          <a:noFill/>
          <a:ln w="57150" cap="flat" cmpd="sng">
            <a:solidFill>
              <a:schemeClr val="tx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3"/>
          <p:cNvSpPr txBox="1">
            <a:spLocks noGrp="1"/>
          </p:cNvSpPr>
          <p:nvPr>
            <p:ph type="title"/>
          </p:nvPr>
        </p:nvSpPr>
        <p:spPr>
          <a:prstGeom prst="rect">
            <a:avLst/>
          </a:prstGeom>
          <a:noFill/>
          <a:ln>
            <a:noFill/>
          </a:ln>
        </p:spPr>
        <p:txBody>
          <a:bodyPr spcFirstLastPara="1" vert="horz" wrap="square" lIns="121900" tIns="60967" rIns="121900" bIns="60967" rtlCol="0" anchor="ctr" anchorCtr="0">
            <a:noAutofit/>
          </a:bodyPr>
          <a:lstStyle/>
          <a:p>
            <a:pPr>
              <a:buSzPts val="3300"/>
            </a:pPr>
            <a:r>
              <a:rPr lang="en" sz="4800" dirty="0">
                <a:latin typeface="Calibri"/>
                <a:ea typeface="Calibri"/>
                <a:cs typeface="Calibri"/>
                <a:sym typeface="Calibri"/>
              </a:rPr>
              <a:t>Concept Development Follows Patterns</a:t>
            </a:r>
            <a:endParaRPr sz="4800" dirty="0">
              <a:latin typeface="Calibri"/>
              <a:ea typeface="Calibri"/>
              <a:cs typeface="Calibri"/>
              <a:sym typeface="Calibri"/>
            </a:endParaRPr>
          </a:p>
        </p:txBody>
      </p:sp>
      <p:sp>
        <p:nvSpPr>
          <p:cNvPr id="292" name="Google Shape;292;p43"/>
          <p:cNvSpPr txBox="1">
            <a:spLocks noGrp="1"/>
          </p:cNvSpPr>
          <p:nvPr>
            <p:ph idx="1"/>
          </p:nvPr>
        </p:nvSpPr>
        <p:spPr>
          <a:xfrm>
            <a:off x="838200" y="1619955"/>
            <a:ext cx="8048787" cy="3918696"/>
          </a:xfrm>
          <a:prstGeom prst="rect">
            <a:avLst/>
          </a:prstGeom>
          <a:noFill/>
          <a:ln>
            <a:noFill/>
          </a:ln>
        </p:spPr>
        <p:txBody>
          <a:bodyPr spcFirstLastPara="1" vert="horz" wrap="square" lIns="121900" tIns="60967" rIns="121900" bIns="60967" rtlCol="0" anchor="t" anchorCtr="0">
            <a:noAutofit/>
          </a:bodyPr>
          <a:lstStyle/>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Simple to complex</a:t>
            </a:r>
            <a:r>
              <a:rPr lang="en-US" sz="2300" dirty="0">
                <a:latin typeface="Calibri"/>
                <a:ea typeface="Calibri"/>
                <a:cs typeface="Calibri"/>
                <a:sym typeface="Calibri"/>
              </a:rPr>
              <a:t>: Leg – knee </a:t>
            </a:r>
            <a:endParaRPr lang="en-US" sz="2300">
              <a:latin typeface="Calibri"/>
              <a:ea typeface="Calibri"/>
              <a:cs typeface="Calibri"/>
            </a:endParaRPr>
          </a:p>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Gross to fine</a:t>
            </a:r>
            <a:r>
              <a:rPr lang="en-US" sz="2300" dirty="0">
                <a:latin typeface="Calibri"/>
                <a:ea typeface="Calibri"/>
                <a:cs typeface="Calibri"/>
                <a:sym typeface="Calibri"/>
              </a:rPr>
              <a:t>: Toes – toenails </a:t>
            </a:r>
            <a:endParaRPr lang="en-US" sz="2300">
              <a:latin typeface="Calibri"/>
              <a:ea typeface="Calibri"/>
              <a:cs typeface="Calibri"/>
            </a:endParaRPr>
          </a:p>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Functional to abstract</a:t>
            </a:r>
            <a:r>
              <a:rPr lang="en-US" sz="2300" dirty="0">
                <a:latin typeface="Calibri"/>
                <a:ea typeface="Calibri"/>
                <a:cs typeface="Calibri"/>
                <a:sym typeface="Calibri"/>
              </a:rPr>
              <a:t>: My foot – my chair's foot</a:t>
            </a:r>
            <a:endParaRPr lang="en-US" sz="2300">
              <a:latin typeface="Calibri"/>
              <a:ea typeface="Calibri"/>
              <a:cs typeface="Calibri"/>
            </a:endParaRPr>
          </a:p>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Egocentric to exocentric</a:t>
            </a:r>
            <a:r>
              <a:rPr lang="en-US" sz="2300" dirty="0">
                <a:latin typeface="Calibri"/>
                <a:ea typeface="Calibri"/>
                <a:cs typeface="Calibri"/>
                <a:sym typeface="Calibri"/>
              </a:rPr>
              <a:t>: Awareness of body parts – relationships between body parts and self – relationships to others – relationships with objects</a:t>
            </a:r>
            <a:endParaRPr lang="en-US" sz="2300">
              <a:latin typeface="Calibri"/>
              <a:ea typeface="Calibri"/>
              <a:cs typeface="Calibri"/>
            </a:endParaRPr>
          </a:p>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Midline to lateral</a:t>
            </a:r>
            <a:r>
              <a:rPr lang="en-US" sz="2300" dirty="0">
                <a:latin typeface="Calibri"/>
                <a:ea typeface="Calibri"/>
                <a:cs typeface="Calibri"/>
                <a:sym typeface="Calibri"/>
              </a:rPr>
              <a:t>: Toys in front – toys to the side or behind</a:t>
            </a:r>
            <a:endParaRPr lang="en-US" sz="2300" dirty="0">
              <a:latin typeface="Calibri"/>
              <a:ea typeface="Calibri"/>
              <a:cs typeface="Calibri"/>
            </a:endParaRPr>
          </a:p>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Proximal to distal</a:t>
            </a:r>
            <a:r>
              <a:rPr lang="en-US" sz="2300" dirty="0">
                <a:latin typeface="Calibri"/>
                <a:ea typeface="Calibri"/>
                <a:cs typeface="Calibri"/>
                <a:sym typeface="Calibri"/>
              </a:rPr>
              <a:t>: Objects closer to the body – objects farther from the body</a:t>
            </a:r>
            <a:endParaRPr lang="en-US" sz="2300">
              <a:latin typeface="Calibri"/>
              <a:ea typeface="Calibri"/>
              <a:cs typeface="Calibri"/>
            </a:endParaRPr>
          </a:p>
          <a:p>
            <a:pPr marL="457200" indent="-457200">
              <a:spcBef>
                <a:spcPts val="800"/>
              </a:spcBef>
              <a:buSzPts val="2400"/>
              <a:buFont typeface="Arial" panose="020B0604020202020204" pitchFamily="34" charset="0"/>
              <a:buChar char="•"/>
            </a:pPr>
            <a:r>
              <a:rPr lang="en-US" sz="2300" b="1" dirty="0">
                <a:latin typeface="Calibri"/>
                <a:ea typeface="Calibri"/>
                <a:cs typeface="Calibri"/>
                <a:sym typeface="Calibri"/>
              </a:rPr>
              <a:t>Horizontal to vertical to diagonal</a:t>
            </a:r>
            <a:r>
              <a:rPr lang="en-US" sz="2300" dirty="0">
                <a:latin typeface="Calibri"/>
                <a:ea typeface="Calibri"/>
                <a:cs typeface="Calibri"/>
                <a:sym typeface="Calibri"/>
              </a:rPr>
              <a:t>: Tracking horizontally – tracking vertically</a:t>
            </a:r>
            <a:endParaRPr lang="en-US" sz="2300" dirty="0">
              <a:latin typeface="Calibri"/>
              <a:ea typeface="Calibri"/>
              <a:cs typeface="Calibri"/>
            </a:endParaRPr>
          </a:p>
        </p:txBody>
      </p:sp>
      <p:pic>
        <p:nvPicPr>
          <p:cNvPr id="293" name="Google Shape;293;p43" descr="A skeleton wearing a red knit cap is tying the shoelaces on its red high-top sneakers"/>
          <p:cNvPicPr preferRelativeResize="0">
            <a:picLocks noGrp="1"/>
          </p:cNvPicPr>
          <p:nvPr>
            <p:ph type="body" idx="2"/>
          </p:nvPr>
        </p:nvPicPr>
        <p:blipFill rotWithShape="1">
          <a:blip r:embed="rId3">
            <a:alphaModFix/>
          </a:blip>
          <a:srcRect/>
          <a:stretch/>
        </p:blipFill>
        <p:spPr>
          <a:xfrm>
            <a:off x="8932405" y="1615860"/>
            <a:ext cx="2755900" cy="4127500"/>
          </a:xfrm>
          <a:prstGeom prst="rect">
            <a:avLst/>
          </a:prstGeom>
          <a:noFill/>
          <a:ln w="57150" cap="flat" cmpd="sng">
            <a:solidFill>
              <a:schemeClr val="tx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5867" dirty="0">
                <a:latin typeface="Calibri"/>
                <a:ea typeface="Calibri"/>
                <a:cs typeface="Calibri"/>
                <a:sym typeface="Calibri"/>
              </a:rPr>
              <a:t>Concepts in Daily Life</a:t>
            </a:r>
            <a:endParaRPr sz="5867" dirty="0">
              <a:latin typeface="Calibri"/>
              <a:ea typeface="Calibri"/>
              <a:cs typeface="Calibri"/>
              <a:sym typeface="Calibri"/>
            </a:endParaRPr>
          </a:p>
        </p:txBody>
      </p:sp>
      <p:pic>
        <p:nvPicPr>
          <p:cNvPr id="300" name="Google Shape;300;p44" descr="Two pieces of bread on a plate - jelly is spread on one piece and peanut butter is spread on the other. A knife covered in peanut butter sits on top of the plate too."/>
          <p:cNvPicPr preferRelativeResize="0">
            <a:picLocks noGrp="1"/>
          </p:cNvPicPr>
          <p:nvPr>
            <p:ph idx="1"/>
          </p:nvPr>
        </p:nvPicPr>
        <p:blipFill rotWithShape="1">
          <a:blip r:embed="rId3">
            <a:alphaModFix/>
          </a:blip>
          <a:stretch/>
        </p:blipFill>
        <p:spPr>
          <a:xfrm>
            <a:off x="836181" y="2062230"/>
            <a:ext cx="4875669" cy="2736742"/>
          </a:xfrm>
          <a:prstGeom prst="rect">
            <a:avLst/>
          </a:prstGeom>
          <a:noFill/>
          <a:ln w="57150" cap="flat" cmpd="sng">
            <a:solidFill>
              <a:schemeClr val="tx1"/>
            </a:solidFill>
            <a:prstDash val="solid"/>
            <a:round/>
            <a:headEnd type="none" w="sm" len="sm"/>
            <a:tailEnd type="none" w="sm" len="sm"/>
          </a:ln>
        </p:spPr>
      </p:pic>
      <p:sp>
        <p:nvSpPr>
          <p:cNvPr id="301" name="Google Shape;301;p44"/>
          <p:cNvSpPr txBox="1">
            <a:spLocks noGrp="1"/>
          </p:cNvSpPr>
          <p:nvPr>
            <p:ph type="body" idx="4294967295"/>
          </p:nvPr>
        </p:nvSpPr>
        <p:spPr>
          <a:xfrm>
            <a:off x="6278750" y="1703603"/>
            <a:ext cx="5293318" cy="3722472"/>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400"/>
              <a:buFont typeface="Arial"/>
              <a:buChar char="•"/>
            </a:pPr>
            <a:r>
              <a:rPr lang="en-US" sz="3200" dirty="0">
                <a:latin typeface="Calibri"/>
                <a:ea typeface="Calibri"/>
                <a:cs typeface="Calibri"/>
                <a:sym typeface="Calibri"/>
              </a:rPr>
              <a:t>"Will you make a peanut butter and jelly sandwich?“</a:t>
            </a:r>
            <a:endParaRPr lang="en-US" sz="3200">
              <a:latin typeface="Calibri"/>
              <a:ea typeface="Calibri"/>
              <a:cs typeface="Calibri"/>
            </a:endParaRPr>
          </a:p>
          <a:p>
            <a:pPr marL="457200" indent="-457200">
              <a:spcBef>
                <a:spcPts val="800"/>
              </a:spcBef>
              <a:buSzPts val="2400"/>
              <a:buFont typeface="Arial"/>
              <a:buChar char="•"/>
            </a:pPr>
            <a:r>
              <a:rPr lang="en-US" sz="3200" dirty="0">
                <a:latin typeface="Calibri"/>
                <a:ea typeface="Calibri"/>
                <a:cs typeface="Calibri"/>
                <a:sym typeface="Calibri"/>
              </a:rPr>
              <a:t>At least 26 basic concepts</a:t>
            </a:r>
            <a:endParaRPr lang="en-US" sz="3200">
              <a:latin typeface="Calibri"/>
              <a:ea typeface="Calibri"/>
              <a:cs typeface="Calibri"/>
            </a:endParaRPr>
          </a:p>
          <a:p>
            <a:pPr marL="457200" indent="-457200">
              <a:spcBef>
                <a:spcPts val="800"/>
              </a:spcBef>
              <a:buSzPts val="2400"/>
              <a:buFont typeface="Arial"/>
              <a:buChar char="•"/>
            </a:pPr>
            <a:r>
              <a:rPr lang="en-US" sz="3200" dirty="0">
                <a:latin typeface="Calibri"/>
                <a:ea typeface="Calibri"/>
                <a:cs typeface="Calibri"/>
                <a:sym typeface="Calibri"/>
              </a:rPr>
              <a:t>We must ensure young learners with visual impairments have a broad concept base!</a:t>
            </a:r>
            <a:endParaRPr lang="en-US" sz="3200" b="1" dirty="0">
              <a:latin typeface="Calibri"/>
              <a:ea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7DCABD89-95A2-628B-F325-7736F7E3CFB8}"/>
            </a:ext>
          </a:extLst>
        </p:cNvPr>
        <p:cNvGrpSpPr/>
        <p:nvPr/>
      </p:nvGrpSpPr>
      <p:grpSpPr>
        <a:xfrm>
          <a:off x="0" y="0"/>
          <a:ext cx="0" cy="0"/>
          <a:chOff x="0" y="0"/>
          <a:chExt cx="0" cy="0"/>
        </a:xfrm>
      </p:grpSpPr>
      <p:sp>
        <p:nvSpPr>
          <p:cNvPr id="223" name="Google Shape;223;p33">
            <a:extLst>
              <a:ext uri="{FF2B5EF4-FFF2-40B4-BE49-F238E27FC236}">
                <a16:creationId xmlns:a16="http://schemas.microsoft.com/office/drawing/2014/main" id="{A60E9FD9-CF0F-E8BD-88DF-2CB1FD032A5C}"/>
              </a:ext>
            </a:extLst>
          </p:cNvPr>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r>
              <a:rPr lang="en" sz="4800" dirty="0">
                <a:latin typeface="Calibri"/>
                <a:ea typeface="Calibri"/>
                <a:cs typeface="Calibri"/>
                <a:sym typeface="Calibri"/>
              </a:rPr>
              <a:t>Let’s Talk …</a:t>
            </a:r>
            <a:endParaRPr lang="en-US" sz="4800" dirty="0">
              <a:latin typeface="Calibri"/>
              <a:ea typeface="Calibri"/>
              <a:cs typeface="Calibri"/>
            </a:endParaRPr>
          </a:p>
        </p:txBody>
      </p:sp>
      <p:sp>
        <p:nvSpPr>
          <p:cNvPr id="224" name="Google Shape;224;p33">
            <a:extLst>
              <a:ext uri="{FF2B5EF4-FFF2-40B4-BE49-F238E27FC236}">
                <a16:creationId xmlns:a16="http://schemas.microsoft.com/office/drawing/2014/main" id="{5D513F53-BF80-B033-FA82-84CE5096A26D}"/>
              </a:ext>
            </a:extLst>
          </p:cNvPr>
          <p:cNvSpPr txBox="1">
            <a:spLocks noGrp="1"/>
          </p:cNvSpPr>
          <p:nvPr>
            <p:ph idx="1"/>
          </p:nvPr>
        </p:nvSpPr>
        <p:spPr>
          <a:xfrm>
            <a:off x="838200" y="2071989"/>
            <a:ext cx="6692685" cy="3221272"/>
          </a:xfrm>
          <a:prstGeom prst="rect">
            <a:avLst/>
          </a:prstGeom>
        </p:spPr>
        <p:txBody>
          <a:bodyPr spcFirstLastPara="1" vert="horz" wrap="square" lIns="91433" tIns="45700" rIns="91433" bIns="45700" rtlCol="0" anchor="t" anchorCtr="0">
            <a:normAutofit/>
          </a:bodyPr>
          <a:lstStyle/>
          <a:p>
            <a:pPr marL="0" indent="0">
              <a:spcAft>
                <a:spcPts val="1600"/>
              </a:spcAft>
              <a:buNone/>
            </a:pPr>
            <a:r>
              <a:rPr lang="en" sz="4200" dirty="0">
                <a:latin typeface="Calibri"/>
                <a:ea typeface="Calibri"/>
                <a:cs typeface="Calibri"/>
                <a:sym typeface="Calibri"/>
              </a:rPr>
              <a:t>What is another example of a seemingly simple task that is loaded with complex concepts?</a:t>
            </a:r>
            <a:endParaRPr lang="en-US" dirty="0"/>
          </a:p>
        </p:txBody>
      </p:sp>
      <p:pic>
        <p:nvPicPr>
          <p:cNvPr id="225" name="Google Shape;225;p33" descr="Discussion">
            <a:extLst>
              <a:ext uri="{FF2B5EF4-FFF2-40B4-BE49-F238E27FC236}">
                <a16:creationId xmlns:a16="http://schemas.microsoft.com/office/drawing/2014/main" id="{4E910A8D-1907-D30C-D063-B8FDCA831F86}"/>
              </a:ext>
            </a:extLst>
          </p:cNvPr>
          <p:cNvPicPr preferRelativeResize="0"/>
          <p:nvPr/>
        </p:nvPicPr>
        <p:blipFill>
          <a:blip r:embed="rId3">
            <a:alphaModFix/>
          </a:blip>
          <a:stretch>
            <a:fillRect/>
          </a:stretch>
        </p:blipFill>
        <p:spPr>
          <a:xfrm>
            <a:off x="7549968" y="1509108"/>
            <a:ext cx="3803833" cy="4368267"/>
          </a:xfrm>
          <a:prstGeom prst="rect">
            <a:avLst/>
          </a:prstGeom>
          <a:noFill/>
          <a:ln>
            <a:noFill/>
          </a:ln>
        </p:spPr>
      </p:pic>
    </p:spTree>
    <p:extLst>
      <p:ext uri="{BB962C8B-B14F-4D97-AF65-F5344CB8AC3E}">
        <p14:creationId xmlns:p14="http://schemas.microsoft.com/office/powerpoint/2010/main" val="125237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1C190-BE55-AFB8-9BD3-EC45BE4B1E49}"/>
            </a:ext>
          </a:extLst>
        </p:cNvPr>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42352D1B-7A82-9022-8795-A6E588A8D1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690688"/>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46449158-F443-BB27-743E-016129394EB0}"/>
              </a:ext>
            </a:extLst>
          </p:cNvPr>
          <p:cNvSpPr>
            <a:spLocks noGrp="1"/>
          </p:cNvSpPr>
          <p:nvPr>
            <p:ph type="title"/>
          </p:nvPr>
        </p:nvSpPr>
        <p:spPr>
          <a:xfrm>
            <a:off x="838199" y="365125"/>
            <a:ext cx="11069549" cy="898899"/>
          </a:xfrm>
        </p:spPr>
        <p:txBody>
          <a:bodyPr anchor="ctr">
            <a:normAutofit/>
          </a:bodyPr>
          <a:lstStyle/>
          <a:p>
            <a:r>
              <a:rPr lang="en-US" b="1" dirty="0">
                <a:latin typeface="+mn-lt"/>
              </a:rPr>
              <a:t>Championship Round</a:t>
            </a:r>
          </a:p>
        </p:txBody>
      </p:sp>
    </p:spTree>
    <p:extLst>
      <p:ext uri="{BB962C8B-B14F-4D97-AF65-F5344CB8AC3E}">
        <p14:creationId xmlns:p14="http://schemas.microsoft.com/office/powerpoint/2010/main" val="1716762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Whole to Part, Part to Whole</a:t>
            </a:r>
            <a:endParaRPr lang="en-US" sz="4800">
              <a:latin typeface="Calibri"/>
              <a:ea typeface="Calibri"/>
              <a:cs typeface="Calibri"/>
            </a:endParaRPr>
          </a:p>
        </p:txBody>
      </p:sp>
      <p:sp>
        <p:nvSpPr>
          <p:cNvPr id="315" name="Google Shape;315;p46"/>
          <p:cNvSpPr txBox="1">
            <a:spLocks noGrp="1"/>
          </p:cNvSpPr>
          <p:nvPr>
            <p:ph idx="1"/>
          </p:nvPr>
        </p:nvSpPr>
        <p:spPr>
          <a:xfrm>
            <a:off x="838200" y="1503717"/>
            <a:ext cx="5943601" cy="3854120"/>
          </a:xfrm>
          <a:prstGeom prst="rect">
            <a:avLst/>
          </a:prstGeom>
          <a:noFill/>
          <a:ln>
            <a:noFill/>
          </a:ln>
        </p:spPr>
        <p:txBody>
          <a:bodyPr spcFirstLastPara="1" vert="horz" wrap="square" lIns="45700" tIns="45700" rIns="45700" bIns="45700" rtlCol="0" anchor="t" anchorCtr="0">
            <a:noAutofit/>
          </a:bodyPr>
          <a:lstStyle/>
          <a:p>
            <a:pPr marL="457200" indent="-457200">
              <a:spcBef>
                <a:spcPts val="0"/>
              </a:spcBef>
              <a:buSzPts val="2200"/>
              <a:buFont typeface="Arial"/>
              <a:buChar char="•"/>
            </a:pPr>
            <a:r>
              <a:rPr lang="en" sz="3100" dirty="0">
                <a:latin typeface="Calibri"/>
                <a:ea typeface="Calibri"/>
                <a:cs typeface="Calibri"/>
                <a:sym typeface="Calibri"/>
              </a:rPr>
              <a:t>The learner with a visual impairment:</a:t>
            </a:r>
            <a:endParaRPr lang="en-US" sz="3100" dirty="0">
              <a:latin typeface="Calibri"/>
              <a:ea typeface="Calibri"/>
              <a:cs typeface="Calibri"/>
            </a:endParaRPr>
          </a:p>
          <a:p>
            <a:pPr marL="914400" lvl="1" indent="-457200">
              <a:spcBef>
                <a:spcPts val="0"/>
              </a:spcBef>
              <a:buSzPts val="2200"/>
              <a:buFont typeface="Arial"/>
              <a:buChar char="•"/>
            </a:pPr>
            <a:r>
              <a:rPr lang="en" sz="2900" dirty="0">
                <a:latin typeface="Calibri"/>
                <a:ea typeface="Calibri"/>
                <a:cs typeface="Calibri"/>
                <a:sym typeface="Calibri"/>
              </a:rPr>
              <a:t>Relies on sequential observations</a:t>
            </a:r>
            <a:endParaRPr lang="en-US" sz="2900" dirty="0">
              <a:latin typeface="Calibri"/>
              <a:ea typeface="Calibri"/>
              <a:cs typeface="Calibri"/>
            </a:endParaRPr>
          </a:p>
          <a:p>
            <a:pPr marL="914400" lvl="1" indent="-457200">
              <a:spcBef>
                <a:spcPts val="0"/>
              </a:spcBef>
              <a:buSzPts val="2200"/>
              <a:buFont typeface="Arial"/>
              <a:buChar char="•"/>
            </a:pPr>
            <a:r>
              <a:rPr lang="en" sz="2900" dirty="0">
                <a:latin typeface="Calibri"/>
                <a:ea typeface="Calibri"/>
                <a:cs typeface="Calibri"/>
                <a:sym typeface="Calibri"/>
              </a:rPr>
              <a:t>Only part of an object can be explored with the hands at a time</a:t>
            </a:r>
            <a:endParaRPr lang="en-US" sz="2900" dirty="0">
              <a:latin typeface="Calibri"/>
              <a:ea typeface="Calibri"/>
              <a:cs typeface="Calibri"/>
            </a:endParaRPr>
          </a:p>
          <a:p>
            <a:pPr marL="914400" lvl="1" indent="-457200">
              <a:spcBef>
                <a:spcPts val="0"/>
              </a:spcBef>
              <a:buSzPts val="2200"/>
              <a:buFont typeface="Arial"/>
              <a:buChar char="•"/>
            </a:pPr>
            <a:r>
              <a:rPr lang="en" sz="2900" dirty="0">
                <a:latin typeface="Calibri"/>
                <a:ea typeface="Calibri"/>
                <a:cs typeface="Calibri"/>
                <a:sym typeface="Calibri"/>
              </a:rPr>
              <a:t>The entire image must be built out of components</a:t>
            </a:r>
            <a:endParaRPr lang="en-US" sz="2900" dirty="0">
              <a:latin typeface="Calibri"/>
              <a:ea typeface="Calibri"/>
              <a:cs typeface="Calibri"/>
            </a:endParaRPr>
          </a:p>
        </p:txBody>
      </p:sp>
      <p:pic>
        <p:nvPicPr>
          <p:cNvPr id="316" name="Google Shape;316;p46" descr="A mother holds her baby on her lap. A large dog rests its head on her leg. She guides the baby's foot so that it is next to the dog's nose."/>
          <p:cNvPicPr preferRelativeResize="0">
            <a:picLocks noGrp="1"/>
          </p:cNvPicPr>
          <p:nvPr>
            <p:ph type="body" idx="2"/>
          </p:nvPr>
        </p:nvPicPr>
        <p:blipFill rotWithShape="1">
          <a:blip r:embed="rId3">
            <a:alphaModFix/>
          </a:blip>
          <a:srcRect l="21958" r="7"/>
          <a:stretch/>
        </p:blipFill>
        <p:spPr>
          <a:xfrm>
            <a:off x="6780831" y="1786153"/>
            <a:ext cx="4972050" cy="3571875"/>
          </a:xfrm>
          <a:prstGeom prst="rect">
            <a:avLst/>
          </a:prstGeom>
          <a:solidFill>
            <a:srgbClr val="FFFFFF"/>
          </a:solidFill>
          <a:ln w="57150"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9"/>
          <p:cNvSpPr txBox="1">
            <a:spLocks noGrp="1"/>
          </p:cNvSpPr>
          <p:nvPr>
            <p:ph type="title"/>
          </p:nvPr>
        </p:nvSpPr>
        <p:spPr>
          <a:prstGeom prst="rect">
            <a:avLst/>
          </a:prstGeom>
          <a:noFill/>
          <a:ln>
            <a:noFill/>
          </a:ln>
        </p:spPr>
        <p:txBody>
          <a:bodyPr spcFirstLastPara="1" vert="horz" wrap="square" lIns="121900" tIns="60967" rIns="121900" bIns="60967" rtlCol="0" anchor="ctr" anchorCtr="0">
            <a:normAutofit/>
          </a:bodyPr>
          <a:lstStyle/>
          <a:p>
            <a:pPr>
              <a:buSzPts val="3300"/>
            </a:pPr>
            <a:r>
              <a:rPr lang="en" sz="4800">
                <a:latin typeface="Calibri"/>
                <a:ea typeface="Calibri"/>
                <a:cs typeface="Calibri"/>
                <a:sym typeface="Calibri"/>
              </a:rPr>
              <a:t>Fill in the Gaps</a:t>
            </a:r>
            <a:endParaRPr lang="en-US" sz="4800">
              <a:latin typeface="Calibri"/>
              <a:ea typeface="Calibri"/>
              <a:cs typeface="Calibri"/>
            </a:endParaRPr>
          </a:p>
        </p:txBody>
      </p:sp>
      <p:pic>
        <p:nvPicPr>
          <p:cNvPr id="338" name="Google Shape;338;p49" descr="A child standing in the grass reaches excitedly for a giant floating soap bubble"/>
          <p:cNvPicPr preferRelativeResize="0">
            <a:picLocks noGrp="1"/>
          </p:cNvPicPr>
          <p:nvPr>
            <p:ph idx="1"/>
          </p:nvPr>
        </p:nvPicPr>
        <p:blipFill rotWithShape="1">
          <a:blip r:embed="rId3">
            <a:alphaModFix/>
          </a:blip>
          <a:stretch/>
        </p:blipFill>
        <p:spPr>
          <a:xfrm>
            <a:off x="874808" y="1606550"/>
            <a:ext cx="4940485" cy="3273561"/>
          </a:xfrm>
          <a:prstGeom prst="rect">
            <a:avLst/>
          </a:prstGeom>
          <a:noFill/>
          <a:ln w="57150" cap="flat" cmpd="sng">
            <a:solidFill>
              <a:srgbClr val="000000"/>
            </a:solidFill>
            <a:prstDash val="solid"/>
            <a:round/>
            <a:headEnd type="none" w="sm" len="sm"/>
            <a:tailEnd type="none" w="sm" len="sm"/>
          </a:ln>
        </p:spPr>
      </p:pic>
      <p:sp>
        <p:nvSpPr>
          <p:cNvPr id="339" name="Google Shape;339;p49"/>
          <p:cNvSpPr txBox="1">
            <a:spLocks noGrp="1"/>
          </p:cNvSpPr>
          <p:nvPr>
            <p:ph type="body" idx="4294967295"/>
          </p:nvPr>
        </p:nvSpPr>
        <p:spPr>
          <a:xfrm>
            <a:off x="6380136" y="1600281"/>
            <a:ext cx="5399275" cy="3799963"/>
          </a:xfrm>
          <a:prstGeom prst="rect">
            <a:avLst/>
          </a:prstGeom>
          <a:noFill/>
          <a:ln>
            <a:noFill/>
          </a:ln>
        </p:spPr>
        <p:txBody>
          <a:bodyPr spcFirstLastPara="1" vert="horz" wrap="square" lIns="121900" tIns="60967" rIns="121900" bIns="60967" rtlCol="0" anchor="t" anchorCtr="0">
            <a:normAutofit fontScale="92500"/>
          </a:bodyPr>
          <a:lstStyle/>
          <a:p>
            <a:pPr marL="457200" indent="-457200">
              <a:spcBef>
                <a:spcPts val="800"/>
              </a:spcBef>
              <a:buSzPts val="2200"/>
              <a:buFont typeface="Arial"/>
              <a:buChar char="•"/>
            </a:pPr>
            <a:r>
              <a:rPr lang="en" sz="2900">
                <a:latin typeface="Calibri"/>
                <a:ea typeface="Calibri"/>
                <a:cs typeface="Calibri"/>
                <a:sym typeface="Calibri"/>
              </a:rPr>
              <a:t>Gaps are more obvious and anticipated with congenitally blind children</a:t>
            </a:r>
            <a:endParaRPr lang="en-US" sz="2900">
              <a:latin typeface="Calibri"/>
              <a:ea typeface="Calibri"/>
              <a:cs typeface="Calibri"/>
            </a:endParaRPr>
          </a:p>
          <a:p>
            <a:pPr marL="457200" indent="-457200">
              <a:spcBef>
                <a:spcPts val="800"/>
              </a:spcBef>
              <a:buSzPts val="2200"/>
              <a:buFont typeface="Arial"/>
              <a:buChar char="•"/>
            </a:pPr>
            <a:r>
              <a:rPr lang="en" sz="2933">
                <a:latin typeface="Calibri"/>
                <a:ea typeface="Calibri"/>
                <a:cs typeface="Calibri"/>
                <a:sym typeface="Calibri"/>
              </a:rPr>
              <a:t>Children with low vision often receive incomplete or inaccurate sensory information</a:t>
            </a:r>
            <a:endParaRPr lang="en-US" sz="2933">
              <a:latin typeface="Calibri"/>
              <a:ea typeface="Calibri"/>
              <a:cs typeface="Calibri"/>
            </a:endParaRPr>
          </a:p>
          <a:p>
            <a:pPr marL="457200" indent="-457200">
              <a:spcBef>
                <a:spcPts val="800"/>
              </a:spcBef>
              <a:buSzPts val="2200"/>
              <a:buFont typeface="Arial"/>
              <a:buChar char="•"/>
            </a:pPr>
            <a:r>
              <a:rPr lang="en-US" sz="2900">
                <a:latin typeface="Calibri"/>
                <a:ea typeface="Calibri"/>
                <a:cs typeface="Calibri"/>
                <a:sym typeface="Calibri"/>
              </a:rPr>
              <a:t>Very important to look for/perceive gaps and correct misconceptions</a:t>
            </a:r>
            <a:endParaRPr lang="en-US" sz="2900">
              <a:latin typeface="Calibri"/>
              <a:ea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642E-1017-4B1D-A838-2B0D9CD02543}"/>
              </a:ext>
            </a:extLst>
          </p:cNvPr>
          <p:cNvSpPr>
            <a:spLocks noGrp="1"/>
          </p:cNvSpPr>
          <p:nvPr>
            <p:ph type="title"/>
          </p:nvPr>
        </p:nvSpPr>
        <p:spPr>
          <a:xfrm>
            <a:off x="925217" y="877908"/>
            <a:ext cx="3932237" cy="1600200"/>
          </a:xfrm>
        </p:spPr>
        <p:txBody>
          <a:bodyPr anchor="ctr">
            <a:normAutofit/>
          </a:bodyPr>
          <a:lstStyle/>
          <a:p>
            <a:r>
              <a:rPr lang="en-US"/>
              <a:t>Jenny Wheeler</a:t>
            </a:r>
          </a:p>
        </p:txBody>
      </p:sp>
      <p:sp>
        <p:nvSpPr>
          <p:cNvPr id="4" name="Text Placeholder 3">
            <a:extLst>
              <a:ext uri="{FF2B5EF4-FFF2-40B4-BE49-F238E27FC236}">
                <a16:creationId xmlns:a16="http://schemas.microsoft.com/office/drawing/2014/main" id="{7ECE9B9C-2F58-4F80-95DE-B4D9B56AD1C5}"/>
              </a:ext>
            </a:extLst>
          </p:cNvPr>
          <p:cNvSpPr>
            <a:spLocks noGrp="1"/>
          </p:cNvSpPr>
          <p:nvPr>
            <p:ph type="body" sz="half" idx="2"/>
          </p:nvPr>
        </p:nvSpPr>
        <p:spPr>
          <a:xfrm>
            <a:off x="925217" y="2710863"/>
            <a:ext cx="3932237" cy="2801173"/>
          </a:xfrm>
        </p:spPr>
        <p:txBody>
          <a:bodyPr vert="horz" lIns="91440" tIns="45720" rIns="91440" bIns="45720" rtlCol="0" anchor="t">
            <a:noAutofit/>
          </a:bodyPr>
          <a:lstStyle/>
          <a:p>
            <a:r>
              <a:rPr lang="en-US" dirty="0"/>
              <a:t>Outreach Specialist Southwest Region</a:t>
            </a:r>
          </a:p>
          <a:p>
            <a:br>
              <a:rPr lang="en-US" dirty="0"/>
            </a:br>
            <a:r>
              <a:rPr lang="en-US" sz="2400" dirty="0"/>
              <a:t>American Printing House for the Blind</a:t>
            </a:r>
          </a:p>
        </p:txBody>
      </p:sp>
      <p:pic>
        <p:nvPicPr>
          <p:cNvPr id="5" name="Picture Placeholder 4" descr="Jenny Wheeler">
            <a:extLst>
              <a:ext uri="{FF2B5EF4-FFF2-40B4-BE49-F238E27FC236}">
                <a16:creationId xmlns:a16="http://schemas.microsoft.com/office/drawing/2014/main" id="{AA45054A-2DE5-97B0-4641-7FF73B194819}"/>
              </a:ext>
            </a:extLst>
          </p:cNvPr>
          <p:cNvPicPr>
            <a:picLocks noGrp="1" noChangeAspect="1"/>
          </p:cNvPicPr>
          <p:nvPr>
            <p:ph type="pic" idx="1"/>
          </p:nvPr>
        </p:nvPicPr>
        <p:blipFill rotWithShape="1">
          <a:blip r:embed="rId3"/>
          <a:srcRect l="15734" r="15734"/>
          <a:stretch/>
        </p:blipFill>
        <p:spPr>
          <a:xfrm rot="5400000">
            <a:off x="6011863" y="777875"/>
            <a:ext cx="4845050" cy="5302250"/>
          </a:xfrm>
          <a:noFill/>
          <a:ln w="57150">
            <a:solidFill>
              <a:schemeClr val="tx1"/>
            </a:solidFill>
          </a:ln>
        </p:spPr>
      </p:pic>
    </p:spTree>
    <p:extLst>
      <p:ext uri="{BB962C8B-B14F-4D97-AF65-F5344CB8AC3E}">
        <p14:creationId xmlns:p14="http://schemas.microsoft.com/office/powerpoint/2010/main" val="2070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Critical Graphics Concepts </a:t>
            </a:r>
            <a:endParaRPr lang="en-US" sz="4800">
              <a:latin typeface="Calibri"/>
              <a:ea typeface="Calibri"/>
              <a:cs typeface="Calibri"/>
            </a:endParaRPr>
          </a:p>
        </p:txBody>
      </p:sp>
      <p:sp>
        <p:nvSpPr>
          <p:cNvPr id="346" name="Google Shape;346;p50"/>
          <p:cNvSpPr txBox="1">
            <a:spLocks noGrp="1"/>
          </p:cNvSpPr>
          <p:nvPr>
            <p:ph idx="1"/>
          </p:nvPr>
        </p:nvSpPr>
        <p:spPr>
          <a:xfrm>
            <a:off x="838200" y="1530840"/>
            <a:ext cx="5194300" cy="3804611"/>
          </a:xfrm>
          <a:prstGeom prst="rect">
            <a:avLst/>
          </a:prstGeom>
          <a:noFill/>
          <a:ln>
            <a:noFill/>
          </a:ln>
        </p:spPr>
        <p:txBody>
          <a:bodyPr spcFirstLastPara="1" vert="horz" wrap="square" lIns="91433" tIns="45700" rIns="91433" bIns="45700" rtlCol="0" anchor="t" anchorCtr="0">
            <a:noAutofit/>
          </a:bodyPr>
          <a:lstStyle/>
          <a:p>
            <a:pPr marL="457200" indent="-457200">
              <a:spcBef>
                <a:spcPts val="600"/>
              </a:spcBef>
              <a:buSzPts val="2400"/>
              <a:buFont typeface="Arial"/>
              <a:buChar char="•"/>
            </a:pPr>
            <a:r>
              <a:rPr lang="en-US" sz="2800">
                <a:latin typeface="Calibri"/>
                <a:ea typeface="Calibri"/>
                <a:cs typeface="Calibri"/>
                <a:sym typeface="Calibri"/>
              </a:rPr>
              <a:t>Body awareness</a:t>
            </a:r>
            <a:endParaRPr lang="en-US" sz="2800">
              <a:latin typeface="Calibri"/>
              <a:ea typeface="Calibri"/>
              <a:cs typeface="Calibri"/>
            </a:endParaRPr>
          </a:p>
          <a:p>
            <a:pPr marL="457200" indent="-457200">
              <a:spcBef>
                <a:spcPts val="600"/>
              </a:spcBef>
              <a:buSzPts val="2400"/>
              <a:buFont typeface="Arial"/>
              <a:buChar char="•"/>
            </a:pPr>
            <a:r>
              <a:rPr lang="en-US" sz="2800">
                <a:latin typeface="Calibri"/>
                <a:ea typeface="Calibri"/>
                <a:cs typeface="Calibri"/>
                <a:sym typeface="Calibri"/>
              </a:rPr>
              <a:t>Shapes</a:t>
            </a:r>
            <a:endParaRPr lang="en-US" sz="2800">
              <a:latin typeface="Calibri"/>
              <a:ea typeface="Calibri"/>
              <a:cs typeface="Calibri"/>
            </a:endParaRPr>
          </a:p>
          <a:p>
            <a:pPr marL="457200" indent="-457200">
              <a:spcBef>
                <a:spcPts val="600"/>
              </a:spcBef>
              <a:buSzPts val="2400"/>
              <a:buFont typeface="Arial"/>
              <a:buChar char="•"/>
            </a:pPr>
            <a:r>
              <a:rPr lang="en-US" sz="2800">
                <a:latin typeface="Calibri"/>
                <a:ea typeface="Calibri"/>
                <a:cs typeface="Calibri"/>
                <a:sym typeface="Calibri"/>
              </a:rPr>
              <a:t>Sizes</a:t>
            </a:r>
            <a:endParaRPr lang="en-US" sz="2800">
              <a:latin typeface="Calibri"/>
              <a:ea typeface="Calibri"/>
              <a:cs typeface="Calibri"/>
            </a:endParaRPr>
          </a:p>
          <a:p>
            <a:pPr marL="457200" indent="-457200">
              <a:spcBef>
                <a:spcPts val="600"/>
              </a:spcBef>
              <a:buSzPts val="2400"/>
              <a:buFont typeface="Arial"/>
              <a:buChar char="•"/>
            </a:pPr>
            <a:r>
              <a:rPr lang="en-US" sz="2800">
                <a:latin typeface="Calibri"/>
                <a:ea typeface="Calibri"/>
                <a:cs typeface="Calibri"/>
              </a:rPr>
              <a:t>Relationships</a:t>
            </a:r>
          </a:p>
          <a:p>
            <a:pPr marL="457200" indent="-457200">
              <a:spcBef>
                <a:spcPts val="600"/>
              </a:spcBef>
              <a:buSzPts val="2400"/>
              <a:buFont typeface="Arial"/>
              <a:buChar char="•"/>
            </a:pPr>
            <a:r>
              <a:rPr lang="en-US" sz="2800">
                <a:latin typeface="Calibri"/>
                <a:ea typeface="Calibri"/>
                <a:cs typeface="Calibri"/>
              </a:rPr>
              <a:t>Comparisons</a:t>
            </a:r>
          </a:p>
          <a:p>
            <a:pPr marL="457200" indent="-457200">
              <a:spcBef>
                <a:spcPts val="600"/>
              </a:spcBef>
              <a:buSzPts val="2400"/>
              <a:buFont typeface="Arial"/>
              <a:buChar char="•"/>
            </a:pPr>
            <a:r>
              <a:rPr lang="en-US" sz="2800">
                <a:latin typeface="Calibri"/>
                <a:ea typeface="Calibri"/>
                <a:cs typeface="Calibri"/>
                <a:sym typeface="Calibri"/>
              </a:rPr>
              <a:t>Textures</a:t>
            </a:r>
            <a:endParaRPr lang="en-US" sz="2800">
              <a:latin typeface="Calibri"/>
              <a:ea typeface="Calibri"/>
              <a:cs typeface="Calibri"/>
            </a:endParaRPr>
          </a:p>
          <a:p>
            <a:pPr marL="457200" indent="-457200">
              <a:spcBef>
                <a:spcPts val="600"/>
              </a:spcBef>
              <a:buSzPts val="2400"/>
              <a:buFont typeface="Arial"/>
              <a:buChar char="•"/>
            </a:pPr>
            <a:r>
              <a:rPr lang="en-US" sz="2800">
                <a:latin typeface="Calibri"/>
                <a:ea typeface="Calibri"/>
                <a:cs typeface="Calibri"/>
                <a:sym typeface="Calibri"/>
              </a:rPr>
              <a:t>Positional Concepts</a:t>
            </a:r>
            <a:endParaRPr lang="en-US" sz="2800">
              <a:latin typeface="Calibri"/>
              <a:ea typeface="Calibri"/>
              <a:cs typeface="Calibri"/>
            </a:endParaRPr>
          </a:p>
          <a:p>
            <a:pPr marL="457200" indent="-457200">
              <a:spcBef>
                <a:spcPts val="600"/>
              </a:spcBef>
              <a:buSzPts val="2400"/>
              <a:buFont typeface="Arial"/>
              <a:buChar char="•"/>
            </a:pPr>
            <a:r>
              <a:rPr lang="en-US" sz="2800">
                <a:latin typeface="Calibri"/>
                <a:ea typeface="Calibri"/>
                <a:cs typeface="Calibri"/>
                <a:sym typeface="Calibri"/>
              </a:rPr>
              <a:t>Spatial Concepts</a:t>
            </a:r>
            <a:endParaRPr lang="en-US" sz="2800">
              <a:latin typeface="Calibri"/>
              <a:ea typeface="Calibri"/>
              <a:cs typeface="Calibri"/>
            </a:endParaRPr>
          </a:p>
          <a:p>
            <a:pPr marL="457200" indent="-457200">
              <a:spcBef>
                <a:spcPts val="600"/>
              </a:spcBef>
              <a:buSzPts val="2400"/>
              <a:buFont typeface="Arial"/>
              <a:buChar char="•"/>
            </a:pPr>
            <a:r>
              <a:rPr lang="en-US" sz="2800">
                <a:latin typeface="Calibri"/>
                <a:ea typeface="Calibri"/>
                <a:cs typeface="Calibri"/>
                <a:sym typeface="Calibri"/>
              </a:rPr>
              <a:t>Object Concepts</a:t>
            </a:r>
            <a:endParaRPr lang="en-US" sz="2800">
              <a:latin typeface="Calibri"/>
              <a:ea typeface="Calibri"/>
              <a:cs typeface="Calibri"/>
            </a:endParaRPr>
          </a:p>
        </p:txBody>
      </p:sp>
      <p:pic>
        <p:nvPicPr>
          <p:cNvPr id="347" name="Google Shape;347;p50" descr="A child wearing glasses holding his hand to his head and looking perplexed is surrounded in the background by question marks"/>
          <p:cNvPicPr preferRelativeResize="0">
            <a:picLocks noGrp="1"/>
          </p:cNvPicPr>
          <p:nvPr>
            <p:ph type="body" idx="2"/>
          </p:nvPr>
        </p:nvPicPr>
        <p:blipFill rotWithShape="1">
          <a:blip r:embed="rId3">
            <a:alphaModFix/>
          </a:blip>
          <a:srcRect l="7223" r="166"/>
          <a:stretch/>
        </p:blipFill>
        <p:spPr>
          <a:xfrm>
            <a:off x="6426200" y="1716088"/>
            <a:ext cx="5181600" cy="3735387"/>
          </a:xfrm>
          <a:prstGeom prst="rect">
            <a:avLst/>
          </a:prstGeom>
          <a:solidFill>
            <a:srgbClr val="FFFFFF"/>
          </a:solidFill>
          <a:ln w="57150"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3" name="Google Shape;413;p59"/>
          <p:cNvSpPr txBox="1">
            <a:spLocks noGrp="1"/>
          </p:cNvSpPr>
          <p:nvPr>
            <p:ph idx="1"/>
          </p:nvPr>
        </p:nvSpPr>
        <p:spPr>
          <a:xfrm>
            <a:off x="5804806" y="1566218"/>
            <a:ext cx="6079672" cy="4380647"/>
          </a:xfrm>
          <a:prstGeom prst="rect">
            <a:avLst/>
          </a:prstGeom>
          <a:noFill/>
          <a:ln>
            <a:noFill/>
          </a:ln>
        </p:spPr>
        <p:txBody>
          <a:bodyPr spcFirstLastPara="1" vert="horz" wrap="square" lIns="91433" tIns="45700" rIns="91433" bIns="45700" rtlCol="0" anchor="t" anchorCtr="0">
            <a:noAutofit/>
          </a:bodyPr>
          <a:lstStyle/>
          <a:p>
            <a:pPr marL="457200" indent="-457200">
              <a:spcBef>
                <a:spcPts val="600"/>
              </a:spcBef>
              <a:buSzPts val="2000"/>
              <a:buFont typeface="Arial"/>
              <a:buChar char="•"/>
            </a:pPr>
            <a:r>
              <a:rPr lang="en-US" sz="2600">
                <a:latin typeface="Calibri"/>
                <a:ea typeface="Calibri"/>
                <a:cs typeface="Calibri"/>
                <a:sym typeface="Calibri"/>
              </a:rPr>
              <a:t>Everyone can be involved in concept development and emergent literacy!</a:t>
            </a:r>
            <a:endParaRPr lang="en-US" sz="2600">
              <a:latin typeface="Calibri"/>
              <a:ea typeface="Calibri"/>
              <a:cs typeface="Calibri"/>
            </a:endParaRPr>
          </a:p>
          <a:p>
            <a:pPr marL="914400" lvl="1" indent="-457200">
              <a:spcBef>
                <a:spcPts val="600"/>
              </a:spcBef>
              <a:buSzPts val="2000"/>
              <a:buFont typeface="Arial"/>
              <a:buChar char="•"/>
            </a:pPr>
            <a:r>
              <a:rPr lang="en-US" sz="2400">
                <a:latin typeface="Calibri"/>
                <a:ea typeface="Calibri"/>
                <a:cs typeface="Calibri"/>
                <a:sym typeface="Calibri"/>
              </a:rPr>
              <a:t>Family members</a:t>
            </a:r>
            <a:endParaRPr lang="en-US" sz="2400">
              <a:latin typeface="Calibri"/>
              <a:ea typeface="Calibri"/>
              <a:cs typeface="Calibri"/>
            </a:endParaRPr>
          </a:p>
          <a:p>
            <a:pPr marL="914400" lvl="1" indent="-457200">
              <a:spcBef>
                <a:spcPts val="600"/>
              </a:spcBef>
              <a:buSzPts val="2000"/>
              <a:buFont typeface="Arial"/>
              <a:buChar char="•"/>
            </a:pPr>
            <a:r>
              <a:rPr lang="en-US" sz="2400">
                <a:latin typeface="Calibri"/>
                <a:ea typeface="Calibri"/>
                <a:cs typeface="Calibri"/>
                <a:sym typeface="Calibri"/>
              </a:rPr>
              <a:t>Classroom teachers</a:t>
            </a:r>
            <a:endParaRPr lang="en-US" sz="2400">
              <a:latin typeface="Calibri"/>
              <a:ea typeface="Calibri"/>
              <a:cs typeface="Calibri"/>
            </a:endParaRPr>
          </a:p>
          <a:p>
            <a:pPr marL="914400" lvl="1" indent="-457200">
              <a:spcBef>
                <a:spcPts val="600"/>
              </a:spcBef>
              <a:buSzPts val="2000"/>
              <a:buFont typeface="Arial"/>
              <a:buChar char="•"/>
            </a:pPr>
            <a:r>
              <a:rPr lang="en-US" sz="2400">
                <a:latin typeface="Calibri"/>
                <a:ea typeface="Calibri"/>
                <a:cs typeface="Calibri"/>
                <a:sym typeface="Calibri"/>
              </a:rPr>
              <a:t>PE teachers</a:t>
            </a:r>
            <a:endParaRPr lang="en-US" sz="2400">
              <a:latin typeface="Calibri"/>
              <a:ea typeface="Calibri"/>
              <a:cs typeface="Calibri"/>
            </a:endParaRPr>
          </a:p>
          <a:p>
            <a:pPr marL="914400" lvl="1" indent="-457200">
              <a:spcBef>
                <a:spcPts val="600"/>
              </a:spcBef>
              <a:buSzPts val="2000"/>
              <a:buFont typeface="Arial"/>
              <a:buChar char="•"/>
            </a:pPr>
            <a:r>
              <a:rPr lang="en-US" sz="2400">
                <a:latin typeface="Calibri"/>
                <a:ea typeface="Calibri"/>
                <a:cs typeface="Calibri"/>
                <a:sym typeface="Calibri"/>
              </a:rPr>
              <a:t>Therapists and specialists</a:t>
            </a:r>
            <a:endParaRPr lang="en-US" sz="2400">
              <a:latin typeface="Calibri"/>
              <a:ea typeface="Calibri"/>
              <a:cs typeface="Calibri"/>
            </a:endParaRPr>
          </a:p>
          <a:p>
            <a:pPr marL="457200" indent="-457200">
              <a:spcBef>
                <a:spcPts val="600"/>
              </a:spcBef>
              <a:buSzPts val="2000"/>
              <a:buFont typeface="Arial"/>
              <a:buChar char="•"/>
            </a:pPr>
            <a:r>
              <a:rPr lang="en-US" sz="2600">
                <a:latin typeface="Calibri"/>
                <a:ea typeface="Calibri"/>
                <a:cs typeface="Calibri"/>
                <a:sym typeface="Calibri"/>
              </a:rPr>
              <a:t>An approach to teaching and common vocabulary can be developed together</a:t>
            </a:r>
            <a:endParaRPr lang="en-US" sz="2600">
              <a:latin typeface="Calibri"/>
              <a:ea typeface="Calibri"/>
              <a:cs typeface="Calibri"/>
            </a:endParaRPr>
          </a:p>
          <a:p>
            <a:pPr marL="457200" indent="-457200">
              <a:spcBef>
                <a:spcPts val="600"/>
              </a:spcBef>
              <a:buSzPts val="2000"/>
              <a:buFont typeface="Arial"/>
              <a:buChar char="•"/>
            </a:pPr>
            <a:r>
              <a:rPr lang="en-US" sz="2600">
                <a:latin typeface="Calibri"/>
                <a:ea typeface="Calibri"/>
                <a:cs typeface="Calibri"/>
                <a:sym typeface="Calibri"/>
              </a:rPr>
              <a:t>Emphasis should be on meaningful, individualized, experiential learning opportunities </a:t>
            </a:r>
            <a:endParaRPr lang="en-US" sz="2600">
              <a:latin typeface="Calibri"/>
              <a:ea typeface="Calibri"/>
              <a:cs typeface="Calibri"/>
            </a:endParaRPr>
          </a:p>
        </p:txBody>
      </p:sp>
      <p:pic>
        <p:nvPicPr>
          <p:cNvPr id="414" name="Google Shape;414;p59" descr="A father offers a small treat to a toddler who is in a supported sitting device"/>
          <p:cNvPicPr preferRelativeResize="0">
            <a:picLocks noGrp="1"/>
          </p:cNvPicPr>
          <p:nvPr>
            <p:ph type="body" idx="2"/>
          </p:nvPr>
        </p:nvPicPr>
        <p:blipFill rotWithShape="1">
          <a:blip r:embed="rId3">
            <a:alphaModFix/>
          </a:blip>
          <a:srcRect l="19414" t="6489" r="2551"/>
          <a:stretch/>
        </p:blipFill>
        <p:spPr>
          <a:xfrm>
            <a:off x="843643" y="1712685"/>
            <a:ext cx="4522788" cy="3117850"/>
          </a:xfrm>
          <a:prstGeom prst="rect">
            <a:avLst/>
          </a:prstGeom>
          <a:noFill/>
          <a:ln w="57150" cap="flat" cmpd="sng">
            <a:solidFill>
              <a:srgbClr val="000000"/>
            </a:solidFill>
            <a:prstDash val="solid"/>
            <a:round/>
            <a:headEnd type="none" w="sm" len="sm"/>
            <a:tailEnd type="none" w="sm" len="sm"/>
          </a:ln>
        </p:spPr>
      </p:pic>
      <p:sp>
        <p:nvSpPr>
          <p:cNvPr id="412" name="Google Shape;412;p5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The Role of the Educational Team</a:t>
            </a:r>
            <a:endParaRPr lang="en-US" sz="4800">
              <a:latin typeface="Calibri"/>
              <a:ea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8" name="Google Shape;438;p62"/>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Parents and Caregivers</a:t>
            </a:r>
            <a:endParaRPr sz="4800">
              <a:latin typeface="Calibri"/>
              <a:ea typeface="Calibri"/>
              <a:cs typeface="Calibri"/>
              <a:sym typeface="Calibri"/>
            </a:endParaRPr>
          </a:p>
        </p:txBody>
      </p:sp>
      <p:sp>
        <p:nvSpPr>
          <p:cNvPr id="436" name="Google Shape;436;p62"/>
          <p:cNvSpPr txBox="1">
            <a:spLocks noGrp="1"/>
          </p:cNvSpPr>
          <p:nvPr>
            <p:ph idx="1"/>
          </p:nvPr>
        </p:nvSpPr>
        <p:spPr>
          <a:xfrm>
            <a:off x="838200" y="1507176"/>
            <a:ext cx="5856193" cy="3837746"/>
          </a:xfrm>
          <a:prstGeom prst="rect">
            <a:avLst/>
          </a:prstGeom>
          <a:noFill/>
          <a:ln>
            <a:noFill/>
          </a:ln>
        </p:spPr>
        <p:txBody>
          <a:bodyPr spcFirstLastPara="1" vert="horz" wrap="square" lIns="91433" tIns="45700" rIns="91433" bIns="45700" rtlCol="0" anchor="t" anchorCtr="0">
            <a:noAutofit/>
          </a:bodyPr>
          <a:lstStyle/>
          <a:p>
            <a:pPr marL="457200" indent="-457200">
              <a:spcBef>
                <a:spcPts val="600"/>
              </a:spcBef>
              <a:buSzPts val="1800"/>
              <a:buFont typeface="Arial"/>
              <a:buChar char="•"/>
            </a:pPr>
            <a:r>
              <a:rPr lang="en" sz="2600">
                <a:latin typeface="Calibri"/>
                <a:ea typeface="Calibri"/>
                <a:cs typeface="Calibri"/>
                <a:sym typeface="Calibri"/>
              </a:rPr>
              <a:t>Parents often benefit from guidance on how to actively involve children and successfully introduce concepts can't be learned casually and incidentally</a:t>
            </a:r>
            <a:endParaRPr lang="en-US" sz="2600">
              <a:latin typeface="Calibri"/>
              <a:ea typeface="Calibri"/>
              <a:cs typeface="Calibri"/>
            </a:endParaRPr>
          </a:p>
          <a:p>
            <a:pPr marL="457200" indent="-457200">
              <a:spcBef>
                <a:spcPts val="600"/>
              </a:spcBef>
              <a:buSzPts val="1800"/>
              <a:buFont typeface="Arial"/>
              <a:buChar char="•"/>
            </a:pPr>
            <a:r>
              <a:rPr lang="en" sz="2600">
                <a:latin typeface="Calibri"/>
                <a:ea typeface="Calibri"/>
                <a:cs typeface="Calibri"/>
                <a:sym typeface="Calibri"/>
              </a:rPr>
              <a:t>Opportunities abound everywhere!</a:t>
            </a:r>
            <a:endParaRPr lang="en" sz="2600">
              <a:latin typeface="Calibri"/>
              <a:ea typeface="Calibri"/>
              <a:cs typeface="Calibri"/>
            </a:endParaRPr>
          </a:p>
          <a:p>
            <a:pPr marL="914400" lvl="1" indent="-457200">
              <a:spcBef>
                <a:spcPts val="600"/>
              </a:spcBef>
              <a:buSzPts val="1800"/>
              <a:buFont typeface="Arial"/>
              <a:buChar char="•"/>
            </a:pPr>
            <a:r>
              <a:rPr lang="en" sz="2400">
                <a:latin typeface="Calibri"/>
                <a:ea typeface="Calibri"/>
                <a:cs typeface="Calibri"/>
                <a:sym typeface="Calibri"/>
              </a:rPr>
              <a:t>Petals</a:t>
            </a:r>
            <a:r>
              <a:rPr lang="en" sz="2400">
                <a:latin typeface="Calibri"/>
                <a:ea typeface="Calibri"/>
                <a:cs typeface="Calibri"/>
              </a:rPr>
              <a:t> on a flower or branches on a tree</a:t>
            </a:r>
            <a:endParaRPr lang="en" sz="2400">
              <a:cs typeface="Helvetica"/>
            </a:endParaRPr>
          </a:p>
          <a:p>
            <a:pPr marL="914400" lvl="1" indent="-457200">
              <a:spcBef>
                <a:spcPts val="600"/>
              </a:spcBef>
              <a:buSzPts val="1800"/>
              <a:buFont typeface="Arial"/>
              <a:buChar char="•"/>
            </a:pPr>
            <a:r>
              <a:rPr lang="en" sz="2400">
                <a:latin typeface="Calibri"/>
                <a:ea typeface="Calibri"/>
                <a:cs typeface="Calibri"/>
              </a:rPr>
              <a:t>Parts of a car or bicycle</a:t>
            </a:r>
          </a:p>
          <a:p>
            <a:pPr marL="914400" lvl="1" indent="-457200">
              <a:spcBef>
                <a:spcPts val="600"/>
              </a:spcBef>
              <a:buSzPts val="1800"/>
              <a:buFont typeface="Arial"/>
              <a:buChar char="•"/>
            </a:pPr>
            <a:r>
              <a:rPr lang="en" sz="2400">
                <a:latin typeface="Calibri"/>
                <a:ea typeface="Calibri"/>
                <a:cs typeface="Calibri"/>
              </a:rPr>
              <a:t>Different kinds of rocks in the garden</a:t>
            </a:r>
          </a:p>
          <a:p>
            <a:pPr marL="914400" lvl="1" indent="-457200">
              <a:spcBef>
                <a:spcPts val="600"/>
              </a:spcBef>
              <a:buSzPts val="1800"/>
              <a:buFont typeface="Arial"/>
              <a:buChar char="•"/>
            </a:pPr>
            <a:r>
              <a:rPr lang="en" sz="2400">
                <a:latin typeface="Calibri"/>
                <a:ea typeface="Calibri"/>
                <a:cs typeface="Calibri"/>
              </a:rPr>
              <a:t>Comparisons of chairs and tables</a:t>
            </a:r>
          </a:p>
        </p:txBody>
      </p:sp>
      <p:pic>
        <p:nvPicPr>
          <p:cNvPr id="437" name="Google Shape;437;p62" descr="A child kneels on the hood of a car and washes the windshield with a soapy rag"/>
          <p:cNvPicPr preferRelativeResize="0">
            <a:picLocks noGrp="1"/>
          </p:cNvPicPr>
          <p:nvPr>
            <p:ph type="body" idx="2"/>
          </p:nvPr>
        </p:nvPicPr>
        <p:blipFill rotWithShape="1">
          <a:blip r:embed="rId3">
            <a:alphaModFix/>
          </a:blip>
          <a:srcRect l="1342" r="6047"/>
          <a:stretch/>
        </p:blipFill>
        <p:spPr>
          <a:xfrm>
            <a:off x="6972274" y="1916167"/>
            <a:ext cx="4741862" cy="3417887"/>
          </a:xfrm>
          <a:prstGeom prst="rect">
            <a:avLst/>
          </a:prstGeom>
          <a:noFill/>
          <a:ln w="57150"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Google Shape;421;p60"/>
          <p:cNvSpPr txBox="1">
            <a:spLocks noGrp="1"/>
          </p:cNvSpPr>
          <p:nvPr>
            <p:ph idx="1"/>
          </p:nvPr>
        </p:nvSpPr>
        <p:spPr>
          <a:xfrm>
            <a:off x="5862234" y="1710361"/>
            <a:ext cx="5904854" cy="4125340"/>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1800"/>
              <a:buFont typeface="Arial"/>
              <a:buChar char="•"/>
            </a:pPr>
            <a:r>
              <a:rPr lang="en-US" sz="2600">
                <a:latin typeface="Calibri"/>
                <a:ea typeface="Calibri"/>
                <a:cs typeface="Calibri"/>
                <a:sym typeface="Calibri"/>
              </a:rPr>
              <a:t>Parents can be encouraged to expand conversations by asking questions AND labeling</a:t>
            </a:r>
            <a:endParaRPr lang="en-US" sz="2600">
              <a:latin typeface="Calibri"/>
              <a:ea typeface="Calibri"/>
              <a:cs typeface="Calibri"/>
            </a:endParaRPr>
          </a:p>
          <a:p>
            <a:pPr marL="914400" lvl="1" indent="-456565">
              <a:spcBef>
                <a:spcPts val="800"/>
              </a:spcBef>
              <a:buSzPts val="1800"/>
              <a:buFont typeface="Arial"/>
              <a:buChar char="•"/>
            </a:pPr>
            <a:r>
              <a:rPr lang="en-US" sz="2400">
                <a:latin typeface="Calibri"/>
                <a:ea typeface="Calibri"/>
                <a:cs typeface="Calibri"/>
                <a:sym typeface="Calibri"/>
              </a:rPr>
              <a:t>Tell me more about elephants. Are they big or small? How do you know?</a:t>
            </a:r>
            <a:endParaRPr lang="en-US" sz="2400">
              <a:latin typeface="Calibri"/>
              <a:ea typeface="Calibri"/>
              <a:cs typeface="Calibri"/>
            </a:endParaRPr>
          </a:p>
          <a:p>
            <a:pPr marL="914400" lvl="1" indent="-456565">
              <a:spcBef>
                <a:spcPts val="800"/>
              </a:spcBef>
              <a:buSzPts val="1800"/>
              <a:buFont typeface="Arial"/>
              <a:buChar char="•"/>
            </a:pPr>
            <a:r>
              <a:rPr lang="en-US" sz="2400">
                <a:latin typeface="Calibri"/>
                <a:ea typeface="Calibri"/>
                <a:cs typeface="Calibri"/>
                <a:sym typeface="Calibri"/>
              </a:rPr>
              <a:t>Look at this rotten banana. What happened here?</a:t>
            </a:r>
            <a:endParaRPr lang="en-US" sz="2400">
              <a:latin typeface="Calibri"/>
              <a:ea typeface="Calibri"/>
              <a:cs typeface="Calibri"/>
            </a:endParaRPr>
          </a:p>
          <a:p>
            <a:pPr marL="457200" indent="-457200">
              <a:spcBef>
                <a:spcPts val="800"/>
              </a:spcBef>
              <a:buSzPts val="1800"/>
              <a:buFont typeface="Arial"/>
              <a:buChar char="•"/>
            </a:pPr>
            <a:r>
              <a:rPr lang="en-US" sz="2600">
                <a:latin typeface="Calibri"/>
                <a:ea typeface="Calibri"/>
                <a:cs typeface="Calibri"/>
                <a:sym typeface="Calibri"/>
              </a:rPr>
              <a:t>Keep the conversation open</a:t>
            </a:r>
            <a:endParaRPr lang="en-US" sz="2600">
              <a:latin typeface="Calibri"/>
              <a:ea typeface="Calibri"/>
              <a:cs typeface="Calibri"/>
            </a:endParaRPr>
          </a:p>
          <a:p>
            <a:pPr marL="914400" lvl="1" indent="-456565">
              <a:spcBef>
                <a:spcPts val="800"/>
              </a:spcBef>
              <a:buSzPts val="1800"/>
              <a:buFont typeface="Arial"/>
              <a:buChar char="•"/>
            </a:pPr>
            <a:r>
              <a:rPr lang="en-US" sz="2400">
                <a:latin typeface="Calibri"/>
                <a:ea typeface="Calibri"/>
                <a:cs typeface="Calibri"/>
                <a:sym typeface="Calibri"/>
              </a:rPr>
              <a:t>How can I help my child understand an elephant?</a:t>
            </a:r>
            <a:endParaRPr lang="en-US" sz="2400">
              <a:latin typeface="Calibri"/>
              <a:ea typeface="Calibri"/>
              <a:cs typeface="Calibri"/>
            </a:endParaRPr>
          </a:p>
        </p:txBody>
      </p:sp>
      <p:pic>
        <p:nvPicPr>
          <p:cNvPr id="422" name="Google Shape;422;p60" descr="A picture of an elephant in the savannah"/>
          <p:cNvPicPr preferRelativeResize="0">
            <a:picLocks noGrp="1"/>
          </p:cNvPicPr>
          <p:nvPr>
            <p:ph type="body" idx="2"/>
          </p:nvPr>
        </p:nvPicPr>
        <p:blipFill rotWithShape="1">
          <a:blip r:embed="rId3">
            <a:alphaModFix/>
          </a:blip>
          <a:srcRect/>
          <a:stretch/>
        </p:blipFill>
        <p:spPr>
          <a:xfrm>
            <a:off x="834864" y="1884443"/>
            <a:ext cx="4679950" cy="3103563"/>
          </a:xfrm>
          <a:prstGeom prst="rect">
            <a:avLst/>
          </a:prstGeom>
          <a:solidFill>
            <a:srgbClr val="FFFFFF"/>
          </a:solidFill>
          <a:ln w="57150" cap="flat" cmpd="sng">
            <a:solidFill>
              <a:srgbClr val="000000"/>
            </a:solidFill>
            <a:prstDash val="solid"/>
            <a:round/>
            <a:headEnd type="none" w="sm" len="sm"/>
            <a:tailEnd type="none" w="sm" len="sm"/>
          </a:ln>
        </p:spPr>
      </p:pic>
      <p:sp>
        <p:nvSpPr>
          <p:cNvPr id="420" name="Google Shape;420;p6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Parents and Caregivers (2 of 3)</a:t>
            </a:r>
            <a:endParaRPr lang="en-US" sz="4800">
              <a:latin typeface="Calibri"/>
              <a:ea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9" name="Google Shape;429;p61" descr="A child in a wheelchair sits in front of a large sensory table filled with sand. She mixes sand and water using a stirring stick and cup."/>
          <p:cNvPicPr preferRelativeResize="0">
            <a:picLocks noGrp="1"/>
          </p:cNvPicPr>
          <p:nvPr>
            <p:ph idx="1"/>
          </p:nvPr>
        </p:nvPicPr>
        <p:blipFill rotWithShape="1">
          <a:blip r:embed="rId3">
            <a:alphaModFix/>
          </a:blip>
          <a:stretch/>
        </p:blipFill>
        <p:spPr>
          <a:xfrm>
            <a:off x="6265321" y="2032753"/>
            <a:ext cx="5331153" cy="2795696"/>
          </a:xfrm>
          <a:prstGeom prst="rect">
            <a:avLst/>
          </a:prstGeom>
          <a:solidFill>
            <a:srgbClr val="FFFFFF"/>
          </a:solidFill>
          <a:ln w="57150" cap="flat" cmpd="sng">
            <a:solidFill>
              <a:srgbClr val="000000"/>
            </a:solidFill>
            <a:prstDash val="solid"/>
            <a:round/>
            <a:headEnd type="none" w="sm" len="sm"/>
            <a:tailEnd type="none" w="sm" len="sm"/>
          </a:ln>
        </p:spPr>
      </p:pic>
      <p:sp>
        <p:nvSpPr>
          <p:cNvPr id="430" name="Google Shape;430;p61"/>
          <p:cNvSpPr txBox="1">
            <a:spLocks noGrp="1"/>
          </p:cNvSpPr>
          <p:nvPr>
            <p:ph type="body" idx="4294967295"/>
          </p:nvPr>
        </p:nvSpPr>
        <p:spPr>
          <a:xfrm>
            <a:off x="832523" y="1412473"/>
            <a:ext cx="5263477" cy="3966352"/>
          </a:xfrm>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2600"/>
              <a:buFont typeface="Arial"/>
              <a:buChar char="•"/>
            </a:pPr>
            <a:r>
              <a:rPr lang="en-US" sz="2800" dirty="0">
                <a:latin typeface="Calibri"/>
                <a:ea typeface="Calibri"/>
                <a:cs typeface="Calibri"/>
                <a:sym typeface="Calibri"/>
              </a:rPr>
              <a:t>Parents and other team members can work together to:</a:t>
            </a:r>
            <a:endParaRPr lang="en-US" sz="2800" dirty="0">
              <a:latin typeface="Calibri"/>
              <a:ea typeface="Calibri"/>
              <a:cs typeface="Calibri"/>
            </a:endParaRPr>
          </a:p>
          <a:p>
            <a:pPr marL="914400" lvl="1" indent="-457200">
              <a:spcBef>
                <a:spcPts val="800"/>
              </a:spcBef>
              <a:buSzPts val="2600"/>
              <a:buFont typeface="Arial"/>
              <a:buChar char="•"/>
            </a:pPr>
            <a:r>
              <a:rPr lang="en-US" sz="2600" dirty="0">
                <a:latin typeface="Calibri"/>
                <a:ea typeface="Calibri"/>
                <a:cs typeface="Calibri"/>
                <a:sym typeface="Calibri"/>
              </a:rPr>
              <a:t>Design and create fun, accessible, and active play environments</a:t>
            </a:r>
            <a:endParaRPr lang="en-US" sz="2600" dirty="0">
              <a:latin typeface="Calibri"/>
              <a:ea typeface="Calibri"/>
              <a:cs typeface="Calibri"/>
            </a:endParaRPr>
          </a:p>
          <a:p>
            <a:pPr marL="914400" lvl="1" indent="-457200">
              <a:spcBef>
                <a:spcPts val="800"/>
              </a:spcBef>
              <a:buSzPts val="2600"/>
              <a:buFont typeface="Arial"/>
              <a:buChar char="•"/>
            </a:pPr>
            <a:r>
              <a:rPr lang="en-US" sz="2600" dirty="0">
                <a:latin typeface="Calibri"/>
                <a:ea typeface="Calibri"/>
                <a:cs typeface="Calibri"/>
                <a:sym typeface="Calibri"/>
              </a:rPr>
              <a:t>Describe details, properties, meaning, purposes, and functions</a:t>
            </a:r>
            <a:endParaRPr lang="en-US" sz="2600" dirty="0">
              <a:latin typeface="Calibri"/>
              <a:ea typeface="Calibri"/>
              <a:cs typeface="Calibri"/>
            </a:endParaRPr>
          </a:p>
          <a:p>
            <a:pPr marL="914400" lvl="1" indent="-457200">
              <a:spcBef>
                <a:spcPts val="800"/>
              </a:spcBef>
              <a:buSzPts val="2600"/>
              <a:buFont typeface="Arial"/>
              <a:buChar char="•"/>
            </a:pPr>
            <a:r>
              <a:rPr lang="en-US" sz="2600" dirty="0">
                <a:latin typeface="Calibri"/>
                <a:ea typeface="Calibri"/>
                <a:cs typeface="Calibri"/>
                <a:sym typeface="Calibri"/>
              </a:rPr>
              <a:t>Use consistent terminology</a:t>
            </a:r>
            <a:endParaRPr lang="en-US" sz="2600" dirty="0">
              <a:latin typeface="Calibri"/>
              <a:ea typeface="Calibri"/>
              <a:cs typeface="Calibri"/>
            </a:endParaRPr>
          </a:p>
        </p:txBody>
      </p:sp>
      <p:sp>
        <p:nvSpPr>
          <p:cNvPr id="428" name="Google Shape;428;p61"/>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Parents and Caregivers (3 of 3)</a:t>
            </a:r>
            <a:endParaRPr sz="48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Foster Enthusiasm and Curiosity</a:t>
            </a:r>
            <a:endParaRPr lang="en-US" sz="4800">
              <a:latin typeface="Calibri"/>
              <a:ea typeface="Calibri"/>
              <a:cs typeface="Calibri"/>
            </a:endParaRPr>
          </a:p>
        </p:txBody>
      </p:sp>
      <p:pic>
        <p:nvPicPr>
          <p:cNvPr id="446" name="Google Shape;446;p63" descr="A child smiles joyfully as he places a lego on top of a lego car"/>
          <p:cNvPicPr preferRelativeResize="0">
            <a:picLocks noGrp="1"/>
          </p:cNvPicPr>
          <p:nvPr>
            <p:ph idx="1"/>
          </p:nvPr>
        </p:nvPicPr>
        <p:blipFill rotWithShape="1">
          <a:blip r:embed="rId3">
            <a:alphaModFix/>
          </a:blip>
          <a:stretch/>
        </p:blipFill>
        <p:spPr>
          <a:xfrm>
            <a:off x="836431" y="1774448"/>
            <a:ext cx="5017240" cy="3299391"/>
          </a:xfrm>
          <a:prstGeom prst="rect">
            <a:avLst/>
          </a:prstGeom>
          <a:noFill/>
          <a:ln w="57150" cap="flat" cmpd="sng">
            <a:solidFill>
              <a:srgbClr val="000000"/>
            </a:solidFill>
            <a:prstDash val="solid"/>
            <a:round/>
            <a:headEnd type="none" w="sm" len="sm"/>
            <a:tailEnd type="none" w="sm" len="sm"/>
          </a:ln>
        </p:spPr>
      </p:pic>
      <p:sp>
        <p:nvSpPr>
          <p:cNvPr id="445" name="Google Shape;445;p63"/>
          <p:cNvSpPr txBox="1">
            <a:spLocks noGrp="1"/>
          </p:cNvSpPr>
          <p:nvPr>
            <p:ph type="body" idx="4294967295"/>
          </p:nvPr>
        </p:nvSpPr>
        <p:spPr>
          <a:xfrm>
            <a:off x="6270814" y="1709387"/>
            <a:ext cx="5921186" cy="3709558"/>
          </a:xfrm>
          <a:prstGeom prst="rect">
            <a:avLst/>
          </a:prstGeom>
          <a:noFill/>
          <a:ln>
            <a:noFill/>
          </a:ln>
        </p:spPr>
        <p:txBody>
          <a:bodyPr spcFirstLastPara="1" vert="horz" wrap="square" lIns="91433" tIns="45700" rIns="91433" bIns="45700" rtlCol="0" anchor="t" anchorCtr="0">
            <a:noAutofit/>
          </a:bodyPr>
          <a:lstStyle/>
          <a:p>
            <a:pPr marL="457200" indent="-457200">
              <a:spcBef>
                <a:spcPts val="0"/>
              </a:spcBef>
              <a:buSzPts val="2400"/>
              <a:buFont typeface="Arial"/>
              <a:buChar char="•"/>
            </a:pPr>
            <a:r>
              <a:rPr lang="en" sz="3200">
                <a:latin typeface="Calibri"/>
                <a:ea typeface="Calibri"/>
                <a:cs typeface="Calibri"/>
                <a:sym typeface="Calibri"/>
              </a:rPr>
              <a:t>Enthusiasm is built through success at finding information independently</a:t>
            </a:r>
            <a:endParaRPr lang="en-US" sz="3200">
              <a:latin typeface="Calibri"/>
              <a:ea typeface="Calibri"/>
              <a:cs typeface="Calibri"/>
            </a:endParaRPr>
          </a:p>
          <a:p>
            <a:pPr marL="457200" indent="-457200">
              <a:spcBef>
                <a:spcPts val="0"/>
              </a:spcBef>
              <a:buSzPts val="2400"/>
              <a:buFont typeface="Arial"/>
              <a:buChar char="•"/>
            </a:pPr>
            <a:r>
              <a:rPr lang="en" sz="3200" dirty="0">
                <a:latin typeface="Calibri"/>
                <a:ea typeface="Calibri"/>
                <a:cs typeface="Calibri"/>
                <a:sym typeface="Calibri"/>
              </a:rPr>
              <a:t>Curiosity and willingness increase</a:t>
            </a:r>
            <a:endParaRPr lang="en-US" sz="3200" dirty="0">
              <a:latin typeface="Calibri"/>
              <a:ea typeface="Calibri"/>
              <a:cs typeface="Calibri"/>
            </a:endParaRPr>
          </a:p>
          <a:p>
            <a:pPr marL="457200" indent="-457200">
              <a:spcBef>
                <a:spcPts val="0"/>
              </a:spcBef>
              <a:buSzPts val="2400"/>
              <a:buFont typeface="Arial"/>
              <a:buChar char="•"/>
            </a:pPr>
            <a:r>
              <a:rPr lang="en" sz="3200" dirty="0">
                <a:latin typeface="Calibri"/>
                <a:ea typeface="Calibri"/>
                <a:cs typeface="Calibri"/>
                <a:sym typeface="Calibri"/>
              </a:rPr>
              <a:t>A child becomes a "do-er" as opposed to being "done to"</a:t>
            </a:r>
            <a:endParaRPr lang="en-US" sz="3200" dirty="0">
              <a:latin typeface="Calibri"/>
              <a:ea typeface="Calibri"/>
              <a:cs typeface="Calibri"/>
            </a:endParaRPr>
          </a:p>
          <a:p>
            <a:pPr marL="457200" indent="-457200">
              <a:spcBef>
                <a:spcPts val="0"/>
              </a:spcBef>
              <a:buSzPts val="2400"/>
              <a:buFont typeface="Arial"/>
              <a:buChar char="•"/>
            </a:pPr>
            <a:r>
              <a:rPr lang="en" sz="3200" dirty="0">
                <a:latin typeface="Calibri"/>
                <a:ea typeface="Calibri"/>
                <a:cs typeface="Calibri"/>
                <a:sym typeface="Calibri"/>
              </a:rPr>
              <a:t>Positive self-concept</a:t>
            </a:r>
            <a:endParaRPr lang="en-US" sz="3200" dirty="0">
              <a:latin typeface="Calibri"/>
              <a:ea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7A733F45-773E-848E-FFA9-04889CB04A45}"/>
            </a:ext>
          </a:extLst>
        </p:cNvPr>
        <p:cNvGrpSpPr/>
        <p:nvPr/>
      </p:nvGrpSpPr>
      <p:grpSpPr>
        <a:xfrm>
          <a:off x="0" y="0"/>
          <a:ext cx="0" cy="0"/>
          <a:chOff x="0" y="0"/>
          <a:chExt cx="0" cy="0"/>
        </a:xfrm>
      </p:grpSpPr>
      <p:sp>
        <p:nvSpPr>
          <p:cNvPr id="223" name="Google Shape;223;p33">
            <a:extLst>
              <a:ext uri="{FF2B5EF4-FFF2-40B4-BE49-F238E27FC236}">
                <a16:creationId xmlns:a16="http://schemas.microsoft.com/office/drawing/2014/main" id="{372E7E5A-B1C4-EB35-8C21-092ABC18E090}"/>
              </a:ext>
            </a:extLst>
          </p:cNvPr>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r>
              <a:rPr lang="en" sz="4800" dirty="0">
                <a:latin typeface="Calibri"/>
                <a:ea typeface="Calibri"/>
                <a:cs typeface="Calibri"/>
                <a:sym typeface="Calibri"/>
              </a:rPr>
              <a:t>Let’s Talk …cont.</a:t>
            </a:r>
            <a:endParaRPr lang="en-US" sz="4800" dirty="0">
              <a:latin typeface="Calibri"/>
              <a:ea typeface="Calibri"/>
              <a:cs typeface="Calibri"/>
            </a:endParaRPr>
          </a:p>
        </p:txBody>
      </p:sp>
      <p:sp>
        <p:nvSpPr>
          <p:cNvPr id="224" name="Google Shape;224;p33">
            <a:extLst>
              <a:ext uri="{FF2B5EF4-FFF2-40B4-BE49-F238E27FC236}">
                <a16:creationId xmlns:a16="http://schemas.microsoft.com/office/drawing/2014/main" id="{AFB55194-60DF-C7E1-D263-2B27D7ABBB71}"/>
              </a:ext>
            </a:extLst>
          </p:cNvPr>
          <p:cNvSpPr txBox="1">
            <a:spLocks noGrp="1"/>
          </p:cNvSpPr>
          <p:nvPr>
            <p:ph idx="1"/>
          </p:nvPr>
        </p:nvSpPr>
        <p:spPr>
          <a:xfrm>
            <a:off x="838200" y="2071989"/>
            <a:ext cx="6705600" cy="3802458"/>
          </a:xfrm>
          <a:prstGeom prst="rect">
            <a:avLst/>
          </a:prstGeom>
        </p:spPr>
        <p:txBody>
          <a:bodyPr spcFirstLastPara="1" vert="horz" wrap="square" lIns="91433" tIns="45700" rIns="91433" bIns="45700" rtlCol="0" anchor="t" anchorCtr="0">
            <a:normAutofit/>
          </a:bodyPr>
          <a:lstStyle/>
          <a:p>
            <a:pPr>
              <a:spcAft>
                <a:spcPts val="1600"/>
              </a:spcAft>
            </a:pPr>
            <a:r>
              <a:rPr lang="en" sz="3600" dirty="0">
                <a:latin typeface="Calibri"/>
                <a:ea typeface="Calibri"/>
                <a:cs typeface="Calibri"/>
                <a:sym typeface="Calibri"/>
              </a:rPr>
              <a:t>What unique aspect about your role in the field provides opportunities to engage with and encourage parents (directly or indirectly) as they teach early literacy concepts to their children?</a:t>
            </a:r>
            <a:endParaRPr lang="en" sz="3600" dirty="0">
              <a:latin typeface="Calibri"/>
              <a:ea typeface="Calibri"/>
              <a:cs typeface="Calibri"/>
            </a:endParaRPr>
          </a:p>
        </p:txBody>
      </p:sp>
      <p:pic>
        <p:nvPicPr>
          <p:cNvPr id="225" name="Google Shape;225;p33" descr="Discussion">
            <a:extLst>
              <a:ext uri="{FF2B5EF4-FFF2-40B4-BE49-F238E27FC236}">
                <a16:creationId xmlns:a16="http://schemas.microsoft.com/office/drawing/2014/main" id="{FCB08190-2DE4-2602-96F7-152C5E3A38B5}"/>
              </a:ext>
            </a:extLst>
          </p:cNvPr>
          <p:cNvPicPr preferRelativeResize="0"/>
          <p:nvPr/>
        </p:nvPicPr>
        <p:blipFill>
          <a:blip r:embed="rId3">
            <a:alphaModFix/>
          </a:blip>
          <a:stretch>
            <a:fillRect/>
          </a:stretch>
        </p:blipFill>
        <p:spPr>
          <a:xfrm>
            <a:off x="7549968" y="1509108"/>
            <a:ext cx="3803833" cy="4368267"/>
          </a:xfrm>
          <a:prstGeom prst="rect">
            <a:avLst/>
          </a:prstGeom>
          <a:noFill/>
          <a:ln>
            <a:noFill/>
          </a:ln>
        </p:spPr>
      </p:pic>
    </p:spTree>
    <p:extLst>
      <p:ext uri="{BB962C8B-B14F-4D97-AF65-F5344CB8AC3E}">
        <p14:creationId xmlns:p14="http://schemas.microsoft.com/office/powerpoint/2010/main" val="1783022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a:extLst>
            <a:ext uri="{FF2B5EF4-FFF2-40B4-BE49-F238E27FC236}">
              <a16:creationId xmlns:a16="http://schemas.microsoft.com/office/drawing/2014/main" id="{274C4E22-753D-365A-C9A8-D89C33F723D2}"/>
            </a:ext>
          </a:extLst>
        </p:cNvPr>
        <p:cNvGrpSpPr/>
        <p:nvPr/>
      </p:nvGrpSpPr>
      <p:grpSpPr>
        <a:xfrm>
          <a:off x="0" y="0"/>
          <a:ext cx="0" cy="0"/>
          <a:chOff x="0" y="0"/>
          <a:chExt cx="0" cy="0"/>
        </a:xfrm>
      </p:grpSpPr>
      <p:sp>
        <p:nvSpPr>
          <p:cNvPr id="535" name="Google Shape;535;p76">
            <a:extLst>
              <a:ext uri="{FF2B5EF4-FFF2-40B4-BE49-F238E27FC236}">
                <a16:creationId xmlns:a16="http://schemas.microsoft.com/office/drawing/2014/main" id="{FD27A7D2-643C-2E22-5E6D-006FACE89605}"/>
              </a:ext>
            </a:extLst>
          </p:cNvPr>
          <p:cNvSpPr txBox="1">
            <a:spLocks noGrp="1"/>
          </p:cNvSpPr>
          <p:nvPr>
            <p:ph type="title"/>
          </p:nvPr>
        </p:nvSpPr>
        <p:spPr>
          <a:xfrm>
            <a:off x="838200" y="339294"/>
            <a:ext cx="10786820" cy="1044179"/>
          </a:xfrm>
          <a:prstGeom prst="rect">
            <a:avLst/>
          </a:prstGeom>
          <a:noFill/>
          <a:ln>
            <a:noFill/>
          </a:ln>
        </p:spPr>
        <p:txBody>
          <a:bodyPr spcFirstLastPara="1" vert="horz" wrap="square" lIns="91433" tIns="45700" rIns="91433" bIns="45700" rtlCol="0" anchor="b" anchorCtr="0">
            <a:noAutofit/>
          </a:bodyPr>
          <a:lstStyle/>
          <a:p>
            <a:r>
              <a:rPr lang="en" sz="4800">
                <a:latin typeface="Calibri"/>
                <a:ea typeface="Calibri"/>
                <a:cs typeface="Calibri"/>
                <a:sym typeface="Calibri"/>
              </a:rPr>
              <a:t>Concepts Activity</a:t>
            </a:r>
            <a:endParaRPr lang="en-US" sz="4800">
              <a:latin typeface="Calibri"/>
              <a:ea typeface="Calibri"/>
              <a:cs typeface="Calibri"/>
            </a:endParaRPr>
          </a:p>
        </p:txBody>
      </p:sp>
      <p:pic>
        <p:nvPicPr>
          <p:cNvPr id="2" name="Picture 1" descr="The hand of a young child is playing with a Monarch butterfly manipulative included in On the Way to Literacy: The Caterpillar. The book is opened to a page with bright and colorful illustrations of a butterfly flying over a field.">
            <a:extLst>
              <a:ext uri="{FF2B5EF4-FFF2-40B4-BE49-F238E27FC236}">
                <a16:creationId xmlns:a16="http://schemas.microsoft.com/office/drawing/2014/main" id="{9B805DE0-8C6B-2A5D-85B7-7EBF4F1F7403}"/>
              </a:ext>
            </a:extLst>
          </p:cNvPr>
          <p:cNvPicPr>
            <a:picLocks noChangeAspect="1"/>
          </p:cNvPicPr>
          <p:nvPr/>
        </p:nvPicPr>
        <p:blipFill>
          <a:blip r:embed="rId3"/>
          <a:stretch>
            <a:fillRect/>
          </a:stretch>
        </p:blipFill>
        <p:spPr>
          <a:xfrm>
            <a:off x="4226703" y="1712136"/>
            <a:ext cx="5410198" cy="3612464"/>
          </a:xfrm>
          <a:prstGeom prst="rect">
            <a:avLst/>
          </a:prstGeom>
          <a:ln w="57150">
            <a:solidFill>
              <a:schemeClr val="tx1"/>
            </a:solidFill>
          </a:ln>
        </p:spPr>
      </p:pic>
      <p:pic>
        <p:nvPicPr>
          <p:cNvPr id="4" name="Picture 3" descr="Activity">
            <a:extLst>
              <a:ext uri="{FF2B5EF4-FFF2-40B4-BE49-F238E27FC236}">
                <a16:creationId xmlns:a16="http://schemas.microsoft.com/office/drawing/2014/main" id="{552F011C-8152-77FD-40FE-F0EFBA8401F1}"/>
              </a:ext>
            </a:extLst>
          </p:cNvPr>
          <p:cNvPicPr>
            <a:picLocks noChangeAspect="1"/>
          </p:cNvPicPr>
          <p:nvPr/>
        </p:nvPicPr>
        <p:blipFill>
          <a:blip r:embed="rId4"/>
          <a:stretch>
            <a:fillRect/>
          </a:stretch>
        </p:blipFill>
        <p:spPr>
          <a:xfrm>
            <a:off x="836504" y="2224894"/>
            <a:ext cx="2369464" cy="2395295"/>
          </a:xfrm>
          <a:prstGeom prst="rect">
            <a:avLst/>
          </a:prstGeom>
        </p:spPr>
      </p:pic>
    </p:spTree>
    <p:extLst>
      <p:ext uri="{BB962C8B-B14F-4D97-AF65-F5344CB8AC3E}">
        <p14:creationId xmlns:p14="http://schemas.microsoft.com/office/powerpoint/2010/main" val="1368005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1E86A4D8-17EE-413F-DA89-0D3B0205B9E5}"/>
            </a:ext>
          </a:extLst>
        </p:cNvPr>
        <p:cNvGrpSpPr/>
        <p:nvPr/>
      </p:nvGrpSpPr>
      <p:grpSpPr>
        <a:xfrm>
          <a:off x="0" y="0"/>
          <a:ext cx="0" cy="0"/>
          <a:chOff x="0" y="0"/>
          <a:chExt cx="0" cy="0"/>
        </a:xfrm>
      </p:grpSpPr>
      <p:sp>
        <p:nvSpPr>
          <p:cNvPr id="223" name="Google Shape;223;p33">
            <a:extLst>
              <a:ext uri="{FF2B5EF4-FFF2-40B4-BE49-F238E27FC236}">
                <a16:creationId xmlns:a16="http://schemas.microsoft.com/office/drawing/2014/main" id="{3122A977-56CB-7BCF-8D39-00C775DC60EF}"/>
              </a:ext>
            </a:extLst>
          </p:cNvPr>
          <p:cNvSpPr txBox="1">
            <a:spLocks noGrp="1"/>
          </p:cNvSpPr>
          <p:nvPr>
            <p:ph type="title"/>
          </p:nvPr>
        </p:nvSpPr>
        <p:spPr>
          <a:xfrm>
            <a:off x="838200" y="365125"/>
            <a:ext cx="10769600" cy="1044179"/>
          </a:xfrm>
          <a:prstGeom prst="rect">
            <a:avLst/>
          </a:prstGeom>
        </p:spPr>
        <p:txBody>
          <a:bodyPr spcFirstLastPara="1" vert="horz" wrap="square" lIns="91433" tIns="45700" rIns="91433" bIns="45700" rtlCol="0" anchor="ctr" anchorCtr="0">
            <a:normAutofit/>
          </a:bodyPr>
          <a:lstStyle/>
          <a:p>
            <a:r>
              <a:rPr lang="en" sz="4800">
                <a:latin typeface="Calibri"/>
                <a:ea typeface="Calibri"/>
                <a:cs typeface="Calibri"/>
                <a:sym typeface="Calibri"/>
              </a:rPr>
              <a:t>Concepts Activity: On the Way to Literacy</a:t>
            </a:r>
            <a:endParaRPr lang="en-US" sz="4800">
              <a:latin typeface="Calibri"/>
              <a:ea typeface="Calibri"/>
              <a:cs typeface="Calibri"/>
            </a:endParaRPr>
          </a:p>
        </p:txBody>
      </p:sp>
      <p:sp>
        <p:nvSpPr>
          <p:cNvPr id="224" name="Google Shape;224;p33">
            <a:extLst>
              <a:ext uri="{FF2B5EF4-FFF2-40B4-BE49-F238E27FC236}">
                <a16:creationId xmlns:a16="http://schemas.microsoft.com/office/drawing/2014/main" id="{2EABBC01-01EA-72EC-A55B-6CAD7D185CEF}"/>
              </a:ext>
            </a:extLst>
          </p:cNvPr>
          <p:cNvSpPr txBox="1">
            <a:spLocks noGrp="1"/>
          </p:cNvSpPr>
          <p:nvPr>
            <p:ph idx="1"/>
          </p:nvPr>
        </p:nvSpPr>
        <p:spPr>
          <a:prstGeom prst="rect">
            <a:avLst/>
          </a:prstGeom>
        </p:spPr>
        <p:txBody>
          <a:bodyPr spcFirstLastPara="1" vert="horz" wrap="square" lIns="91433" tIns="45700" rIns="91433" bIns="45700" rtlCol="0" anchor="t" anchorCtr="0">
            <a:normAutofit lnSpcReduction="10000"/>
          </a:bodyPr>
          <a:lstStyle/>
          <a:p>
            <a:pPr marL="457200" indent="-457200">
              <a:spcBef>
                <a:spcPts val="600"/>
              </a:spcBef>
              <a:buChar char="•"/>
            </a:pPr>
            <a:r>
              <a:rPr lang="en" sz="2700" dirty="0">
                <a:latin typeface="Calibri"/>
                <a:ea typeface="Calibri"/>
                <a:cs typeface="Calibri"/>
                <a:sym typeface="Calibri"/>
              </a:rPr>
              <a:t>Form a group and choose</a:t>
            </a:r>
            <a:r>
              <a:rPr lang="en" sz="2700" dirty="0">
                <a:latin typeface="Calibri"/>
                <a:ea typeface="Calibri"/>
                <a:cs typeface="Calibri"/>
              </a:rPr>
              <a:t> an </a:t>
            </a:r>
            <a:r>
              <a:rPr lang="en" sz="2700" b="1" dirty="0">
                <a:latin typeface="Calibri"/>
                <a:ea typeface="Calibri"/>
                <a:cs typeface="Calibri"/>
              </a:rPr>
              <a:t>On the Way to Literacy </a:t>
            </a:r>
            <a:r>
              <a:rPr lang="en" sz="2700" dirty="0">
                <a:latin typeface="Calibri"/>
                <a:ea typeface="Calibri"/>
                <a:cs typeface="Calibri"/>
              </a:rPr>
              <a:t>book!</a:t>
            </a:r>
            <a:endParaRPr lang="en-US" sz="2700" dirty="0">
              <a:ea typeface="Calibri"/>
              <a:cs typeface="Helvetica" pitchFamily="2" charset="0"/>
            </a:endParaRPr>
          </a:p>
          <a:p>
            <a:pPr marL="457200" indent="-457200">
              <a:spcBef>
                <a:spcPts val="600"/>
              </a:spcBef>
              <a:buChar char="•"/>
            </a:pPr>
            <a:r>
              <a:rPr lang="en" sz="2700" dirty="0">
                <a:latin typeface="Calibri"/>
                <a:ea typeface="Calibri"/>
                <a:cs typeface="Calibri"/>
              </a:rPr>
              <a:t>Examine the text and the pictures together</a:t>
            </a:r>
          </a:p>
          <a:p>
            <a:pPr marL="457200" indent="-457200">
              <a:spcBef>
                <a:spcPts val="600"/>
              </a:spcBef>
              <a:buChar char="•"/>
            </a:pPr>
            <a:r>
              <a:rPr lang="en" sz="2700" dirty="0">
                <a:latin typeface="Calibri"/>
                <a:ea typeface="Calibri"/>
                <a:cs typeface="Calibri"/>
              </a:rPr>
              <a:t>Identify one person to briefly summarize the story for the group </a:t>
            </a:r>
          </a:p>
          <a:p>
            <a:pPr marL="457200" indent="-457200">
              <a:spcBef>
                <a:spcPts val="600"/>
              </a:spcBef>
              <a:buChar char="•"/>
            </a:pPr>
            <a:r>
              <a:rPr lang="en" sz="2700" dirty="0">
                <a:latin typeface="Calibri"/>
                <a:ea typeface="Calibri"/>
                <a:cs typeface="Calibri"/>
              </a:rPr>
              <a:t>Choose one picture to explore with more depth</a:t>
            </a:r>
          </a:p>
          <a:p>
            <a:pPr marL="457200" indent="-457200">
              <a:spcBef>
                <a:spcPts val="600"/>
              </a:spcBef>
              <a:buChar char="•"/>
            </a:pPr>
            <a:r>
              <a:rPr lang="en" sz="2700" dirty="0">
                <a:latin typeface="Calibri"/>
                <a:ea typeface="Calibri"/>
                <a:cs typeface="Calibri"/>
              </a:rPr>
              <a:t>Name at least five concepts the picture conveys and five words that are critical to fully accessing and understanding it</a:t>
            </a:r>
          </a:p>
          <a:p>
            <a:pPr marL="457200" indent="-457200">
              <a:spcBef>
                <a:spcPts val="600"/>
              </a:spcBef>
              <a:buChar char="•"/>
            </a:pPr>
            <a:r>
              <a:rPr lang="en" sz="2700" dirty="0">
                <a:latin typeface="Calibri"/>
                <a:ea typeface="Calibri"/>
                <a:cs typeface="Calibri"/>
              </a:rPr>
              <a:t>Choose one of these concepts. How would you explain this concept using 1) this picture, 2) some or all of these words, 4) manipulatives, 3) lived experiences, and 5) a game or creative activity?</a:t>
            </a:r>
          </a:p>
          <a:p>
            <a:pPr marL="457200" indent="-457200">
              <a:spcBef>
                <a:spcPts val="600"/>
              </a:spcBef>
              <a:buChar char="•"/>
            </a:pPr>
            <a:r>
              <a:rPr lang="en" sz="2700" dirty="0">
                <a:latin typeface="Calibri"/>
                <a:ea typeface="Calibri"/>
                <a:cs typeface="Calibri"/>
              </a:rPr>
              <a:t>One takeaway for the whole!</a:t>
            </a:r>
          </a:p>
        </p:txBody>
      </p:sp>
    </p:spTree>
    <p:extLst>
      <p:ext uri="{BB962C8B-B14F-4D97-AF65-F5344CB8AC3E}">
        <p14:creationId xmlns:p14="http://schemas.microsoft.com/office/powerpoint/2010/main" val="257908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8EF1A0F1-8CAB-A620-6A39-A2EE3AE6DB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690688"/>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F4524507-42F3-48F0-36AA-DC8EC98D5EA0}"/>
              </a:ext>
            </a:extLst>
          </p:cNvPr>
          <p:cNvSpPr>
            <a:spLocks noGrp="1"/>
          </p:cNvSpPr>
          <p:nvPr>
            <p:ph type="title"/>
          </p:nvPr>
        </p:nvSpPr>
        <p:spPr>
          <a:xfrm>
            <a:off x="838199" y="365125"/>
            <a:ext cx="11069549" cy="1087157"/>
          </a:xfrm>
        </p:spPr>
        <p:txBody>
          <a:bodyPr anchor="ctr">
            <a:normAutofit/>
          </a:bodyPr>
          <a:lstStyle/>
          <a:p>
            <a:r>
              <a:rPr lang="en-US" b="1" dirty="0">
                <a:latin typeface="+mn-lt"/>
              </a:rPr>
              <a:t>Championship Round, cont.</a:t>
            </a:r>
          </a:p>
        </p:txBody>
      </p:sp>
    </p:spTree>
    <p:extLst>
      <p:ext uri="{BB962C8B-B14F-4D97-AF65-F5344CB8AC3E}">
        <p14:creationId xmlns:p14="http://schemas.microsoft.com/office/powerpoint/2010/main" val="1890487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29E89F-E1C8-E971-168D-64379417A364}"/>
              </a:ext>
            </a:extLst>
          </p:cNvPr>
          <p:cNvSpPr>
            <a:spLocks noGrp="1"/>
          </p:cNvSpPr>
          <p:nvPr>
            <p:ph type="title"/>
          </p:nvPr>
        </p:nvSpPr>
        <p:spPr/>
        <p:txBody>
          <a:bodyPr>
            <a:normAutofit/>
          </a:bodyPr>
          <a:lstStyle/>
          <a:p>
            <a:r>
              <a:rPr lang="en-US" sz="4800">
                <a:latin typeface="Helvetica"/>
                <a:cs typeface="Helvetica"/>
              </a:rPr>
              <a:t>Objectives</a:t>
            </a:r>
          </a:p>
        </p:txBody>
      </p:sp>
      <p:sp>
        <p:nvSpPr>
          <p:cNvPr id="11" name="Content Placeholder 2">
            <a:extLst>
              <a:ext uri="{FF2B5EF4-FFF2-40B4-BE49-F238E27FC236}">
                <a16:creationId xmlns:a16="http://schemas.microsoft.com/office/drawing/2014/main" id="{5D14391E-33F7-04C1-041A-7E54AFCCB91C}"/>
              </a:ext>
            </a:extLst>
          </p:cNvPr>
          <p:cNvSpPr>
            <a:spLocks noGrp="1"/>
          </p:cNvSpPr>
          <p:nvPr>
            <p:ph idx="1"/>
          </p:nvPr>
        </p:nvSpPr>
        <p:spPr>
          <a:xfrm>
            <a:off x="838200" y="1607040"/>
            <a:ext cx="10515600" cy="4206738"/>
          </a:xfrm>
        </p:spPr>
        <p:txBody>
          <a:bodyPr vert="horz" lIns="91440" tIns="45720" rIns="91440" bIns="45720" rtlCol="0" anchor="t">
            <a:noAutofit/>
          </a:bodyPr>
          <a:lstStyle/>
          <a:p>
            <a:pPr marL="457200" indent="-457200">
              <a:lnSpc>
                <a:spcPct val="100000"/>
              </a:lnSpc>
              <a:spcBef>
                <a:spcPts val="800"/>
              </a:spcBef>
              <a:buFont typeface="Arial"/>
              <a:buChar char="•"/>
            </a:pPr>
            <a:r>
              <a:rPr lang="en-US" dirty="0">
                <a:latin typeface="Calibri"/>
                <a:ea typeface="Verdana"/>
                <a:cs typeface="Helvetica"/>
              </a:rPr>
              <a:t>Discuss the connections between braille literacy, tactile literacy, and tactile graphicacy for students with visual impairments</a:t>
            </a:r>
            <a:endParaRPr lang="en-US" dirty="0">
              <a:latin typeface="Helvetica"/>
              <a:ea typeface="Calibri"/>
              <a:cs typeface="Helvetica" pitchFamily="2" charset="0"/>
            </a:endParaRPr>
          </a:p>
          <a:p>
            <a:pPr marL="457200" indent="-457200">
              <a:lnSpc>
                <a:spcPct val="100000"/>
              </a:lnSpc>
              <a:spcBef>
                <a:spcPts val="800"/>
              </a:spcBef>
              <a:buFont typeface="Arial"/>
              <a:buChar char="•"/>
            </a:pPr>
            <a:r>
              <a:rPr lang="en-US" dirty="0">
                <a:latin typeface="Calibri"/>
                <a:ea typeface="Verdana"/>
                <a:cs typeface="Helvetica"/>
              </a:rPr>
              <a:t>Use tactile learning principles and concepts to teach effective graphics reading and perceptual skills</a:t>
            </a:r>
          </a:p>
          <a:p>
            <a:pPr marL="457200" indent="-457200">
              <a:lnSpc>
                <a:spcPct val="100000"/>
              </a:lnSpc>
              <a:spcBef>
                <a:spcPts val="800"/>
              </a:spcBef>
              <a:buFont typeface="Arial"/>
              <a:buChar char="•"/>
            </a:pPr>
            <a:r>
              <a:rPr lang="en" dirty="0">
                <a:latin typeface="Calibri"/>
                <a:ea typeface="Calibri"/>
                <a:cs typeface="Calibri"/>
                <a:sym typeface="Calibri"/>
              </a:rPr>
              <a:t>Given an overview of available resources and tools for tactile graphics learning, consider how to evaluate students' tactile perceptual capability and identify new areas for development and progression</a:t>
            </a:r>
            <a:endParaRPr lang="en-US" dirty="0">
              <a:latin typeface="Calibri"/>
              <a:ea typeface="Verdana"/>
              <a:cs typeface="Helvetica"/>
            </a:endParaRPr>
          </a:p>
          <a:p>
            <a:pPr marL="457200" indent="-457200">
              <a:spcBef>
                <a:spcPts val="800"/>
              </a:spcBef>
            </a:pPr>
            <a:endParaRPr lang="en-US" dirty="0">
              <a:latin typeface="Helvetica"/>
              <a:ea typeface="Calibri"/>
              <a:cs typeface="Helvetica" pitchFamily="2" charset="0"/>
            </a:endParaRPr>
          </a:p>
        </p:txBody>
      </p:sp>
    </p:spTree>
    <p:extLst>
      <p:ext uri="{BB962C8B-B14F-4D97-AF65-F5344CB8AC3E}">
        <p14:creationId xmlns:p14="http://schemas.microsoft.com/office/powerpoint/2010/main" val="1231726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6EB64134-EB4E-58C1-2FFF-DB077239AE01}"/>
            </a:ext>
          </a:extLst>
        </p:cNvPr>
        <p:cNvGrpSpPr/>
        <p:nvPr/>
      </p:nvGrpSpPr>
      <p:grpSpPr>
        <a:xfrm>
          <a:off x="0" y="0"/>
          <a:ext cx="0" cy="0"/>
          <a:chOff x="0" y="0"/>
          <a:chExt cx="0" cy="0"/>
        </a:xfrm>
      </p:grpSpPr>
      <p:sp>
        <p:nvSpPr>
          <p:cNvPr id="253" name="Google Shape;253;p38">
            <a:extLst>
              <a:ext uri="{FF2B5EF4-FFF2-40B4-BE49-F238E27FC236}">
                <a16:creationId xmlns:a16="http://schemas.microsoft.com/office/drawing/2014/main" id="{CFB0EA79-94CE-62C4-15FD-28ACF4923DFA}"/>
              </a:ext>
            </a:extLst>
          </p:cNvPr>
          <p:cNvSpPr txBox="1">
            <a:spLocks noGrp="1"/>
          </p:cNvSpPr>
          <p:nvPr>
            <p:ph type="ctrTitle"/>
          </p:nvPr>
        </p:nvSpPr>
        <p:spPr>
          <a:xfrm>
            <a:off x="1466126" y="1675552"/>
            <a:ext cx="6239934" cy="3511940"/>
          </a:xfrm>
        </p:spPr>
        <p:txBody>
          <a:bodyPr spcFirstLastPara="1" vert="horz" lIns="91433" tIns="45700" rIns="91433" bIns="45700" rtlCol="0" anchor="t" anchorCtr="0">
            <a:noAutofit/>
          </a:bodyPr>
          <a:lstStyle/>
          <a:p>
            <a:pPr>
              <a:buSzPct val="100000"/>
            </a:pPr>
            <a:r>
              <a:rPr lang="en-US" sz="4800">
                <a:latin typeface="Helvetica"/>
                <a:cs typeface="Helvetica"/>
              </a:rPr>
              <a:t>basic Tactile Skills: Exposure, Experience, and Exploration </a:t>
            </a:r>
          </a:p>
        </p:txBody>
      </p:sp>
      <p:pic>
        <p:nvPicPr>
          <p:cNvPr id="2" name="Picture 1" descr="A baby's hand holds a branch of lavender flowers">
            <a:extLst>
              <a:ext uri="{FF2B5EF4-FFF2-40B4-BE49-F238E27FC236}">
                <a16:creationId xmlns:a16="http://schemas.microsoft.com/office/drawing/2014/main" id="{64C81D5C-2D6B-8E91-E480-C93FF2106202}"/>
              </a:ext>
            </a:extLst>
          </p:cNvPr>
          <p:cNvPicPr>
            <a:picLocks noChangeAspect="1"/>
          </p:cNvPicPr>
          <p:nvPr/>
        </p:nvPicPr>
        <p:blipFill>
          <a:blip r:embed="rId3"/>
          <a:stretch>
            <a:fillRect/>
          </a:stretch>
        </p:blipFill>
        <p:spPr>
          <a:xfrm>
            <a:off x="8428494" y="1392828"/>
            <a:ext cx="3058333" cy="4085257"/>
          </a:xfrm>
          <a:prstGeom prst="rect">
            <a:avLst/>
          </a:prstGeom>
        </p:spPr>
      </p:pic>
    </p:spTree>
    <p:extLst>
      <p:ext uri="{BB962C8B-B14F-4D97-AF65-F5344CB8AC3E}">
        <p14:creationId xmlns:p14="http://schemas.microsoft.com/office/powerpoint/2010/main" val="1159203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18619-F857-9724-7188-BA8E07C986BF}"/>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C0E8FD8C-5072-B30F-0202-DD33A31DE819}"/>
              </a:ext>
            </a:extLst>
          </p:cNvPr>
          <p:cNvSpPr>
            <a:spLocks noGrp="1"/>
          </p:cNvSpPr>
          <p:nvPr>
            <p:ph type="title"/>
          </p:nvPr>
        </p:nvSpPr>
        <p:spPr>
          <a:xfrm>
            <a:off x="838200" y="365125"/>
            <a:ext cx="10515600" cy="1044179"/>
          </a:xfrm>
        </p:spPr>
        <p:txBody>
          <a:bodyPr/>
          <a:lstStyle/>
          <a:p>
            <a:r>
              <a:rPr lang="en-US"/>
              <a:t>Basic Tactile Skills</a:t>
            </a:r>
          </a:p>
        </p:txBody>
      </p:sp>
      <p:pic>
        <p:nvPicPr>
          <p:cNvPr id="6" name="Picture 5" descr="Foundations for Tactile Literacy&#10;Basic: Part-Whole Relationships, Symbolic Representation&#10;Line tracking&#10;Systematic page scanning&#10;Recognition of braille symbols&#10;Systematic graphic scanning&#10;Creating graphics&#10;Refreshable braille">
            <a:extLst>
              <a:ext uri="{FF2B5EF4-FFF2-40B4-BE49-F238E27FC236}">
                <a16:creationId xmlns:a16="http://schemas.microsoft.com/office/drawing/2014/main" id="{EC42F811-1E66-8BB5-F413-7DF3D93F3301}"/>
              </a:ext>
            </a:extLst>
          </p:cNvPr>
          <p:cNvPicPr>
            <a:picLocks noChangeAspect="1"/>
          </p:cNvPicPr>
          <p:nvPr/>
        </p:nvPicPr>
        <p:blipFill>
          <a:blip r:embed="rId3"/>
          <a:stretch>
            <a:fillRect/>
          </a:stretch>
        </p:blipFill>
        <p:spPr>
          <a:xfrm>
            <a:off x="838200" y="1864060"/>
            <a:ext cx="10515600" cy="3417570"/>
          </a:xfrm>
          <a:prstGeom prst="rect">
            <a:avLst/>
          </a:prstGeom>
          <a:noFill/>
          <a:ln w="57150">
            <a:solidFill>
              <a:schemeClr val="tx1"/>
            </a:solidFill>
          </a:ln>
        </p:spPr>
      </p:pic>
    </p:spTree>
    <p:extLst>
      <p:ext uri="{BB962C8B-B14F-4D97-AF65-F5344CB8AC3E}">
        <p14:creationId xmlns:p14="http://schemas.microsoft.com/office/powerpoint/2010/main" val="3760717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838200" y="365125"/>
            <a:ext cx="10896600" cy="1044179"/>
          </a:xfrm>
          <a:prstGeom prst="rect">
            <a:avLst/>
          </a:prstGeom>
          <a:noFill/>
          <a:ln>
            <a:noFill/>
          </a:ln>
        </p:spPr>
        <p:txBody>
          <a:bodyPr spcFirstLastPara="1" vert="horz" wrap="square" lIns="91433" tIns="45700" rIns="91433" bIns="45700" rtlCol="0" anchor="ctr" anchorCtr="0">
            <a:normAutofit/>
          </a:bodyPr>
          <a:lstStyle/>
          <a:p>
            <a:pPr>
              <a:buSzPct val="102272"/>
            </a:pPr>
            <a:r>
              <a:rPr lang="en" sz="4800">
                <a:latin typeface="Calibri"/>
                <a:ea typeface="Calibri"/>
                <a:cs typeface="Calibri"/>
                <a:sym typeface="Calibri"/>
              </a:rPr>
              <a:t>Exposure, Experience, and Exploration</a:t>
            </a:r>
            <a:endParaRPr lang="en-US" sz="4800">
              <a:latin typeface="Calibri"/>
              <a:ea typeface="Calibri"/>
              <a:cs typeface="Calibri"/>
            </a:endParaRPr>
          </a:p>
        </p:txBody>
      </p:sp>
      <p:sp>
        <p:nvSpPr>
          <p:cNvPr id="155" name="Google Shape;155;p27"/>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200"/>
              <a:buFont typeface="Arial"/>
              <a:buChar char="•"/>
            </a:pPr>
            <a:r>
              <a:rPr lang="en" sz="2900">
                <a:solidFill>
                  <a:srgbClr val="000000"/>
                </a:solidFill>
                <a:latin typeface="Calibri"/>
                <a:ea typeface="Calibri"/>
                <a:cs typeface="Calibri"/>
                <a:sym typeface="Calibri"/>
              </a:rPr>
              <a:t>Three keys to teaching our students the literate touch skills they will need: </a:t>
            </a:r>
            <a:r>
              <a:rPr lang="en" sz="2900" b="1">
                <a:solidFill>
                  <a:srgbClr val="000000"/>
                </a:solidFill>
                <a:latin typeface="Calibri"/>
                <a:ea typeface="Calibri"/>
                <a:cs typeface="Calibri"/>
                <a:sym typeface="Calibri"/>
              </a:rPr>
              <a:t>Exposure, Experience, and Exploration </a:t>
            </a:r>
            <a:endParaRPr lang="en-US" sz="2900" b="1">
              <a:solidFill>
                <a:srgbClr val="000000"/>
              </a:solidFill>
              <a:latin typeface="Calibri"/>
              <a:ea typeface="Calibri"/>
              <a:cs typeface="Calibri"/>
            </a:endParaRPr>
          </a:p>
          <a:p>
            <a:pPr marL="457200" indent="-457200">
              <a:spcBef>
                <a:spcPts val="800"/>
              </a:spcBef>
              <a:buSzPts val="2200"/>
              <a:buFont typeface="Arial"/>
              <a:buChar char="•"/>
            </a:pPr>
            <a:r>
              <a:rPr lang="en" sz="2933">
                <a:solidFill>
                  <a:srgbClr val="000000"/>
                </a:solidFill>
                <a:latin typeface="Calibri"/>
                <a:ea typeface="Calibri"/>
                <a:cs typeface="Calibri"/>
                <a:sym typeface="Calibri"/>
              </a:rPr>
              <a:t>These help to build a child's motivation, enthusiasm, and curiosity to further explore the world</a:t>
            </a:r>
            <a:endParaRPr lang="en-US" sz="2933">
              <a:solidFill>
                <a:srgbClr val="000000"/>
              </a:solidFill>
              <a:latin typeface="Calibri"/>
              <a:ea typeface="Calibri"/>
              <a:cs typeface="Calibri"/>
            </a:endParaRPr>
          </a:p>
          <a:p>
            <a:pPr marL="457200" indent="-457200">
              <a:spcBef>
                <a:spcPts val="800"/>
              </a:spcBef>
              <a:buSzPts val="2200"/>
              <a:buFont typeface="Arial"/>
              <a:buChar char="•"/>
            </a:pPr>
            <a:r>
              <a:rPr lang="en" sz="2933">
                <a:solidFill>
                  <a:srgbClr val="000000"/>
                </a:solidFill>
                <a:latin typeface="Calibri"/>
                <a:ea typeface="Calibri"/>
                <a:cs typeface="Calibri"/>
                <a:sym typeface="Calibri"/>
              </a:rPr>
              <a:t>Sometimes students may have gaps in their learning and understanding </a:t>
            </a:r>
            <a:endParaRPr lang="en-US" sz="2933">
              <a:solidFill>
                <a:srgbClr val="000000"/>
              </a:solidFill>
              <a:latin typeface="Calibri"/>
              <a:ea typeface="Calibri"/>
              <a:cs typeface="Calibri"/>
            </a:endParaRPr>
          </a:p>
          <a:p>
            <a:pPr marL="457200" indent="-457200">
              <a:spcBef>
                <a:spcPts val="800"/>
              </a:spcBef>
              <a:buSzPts val="2200"/>
              <a:buFont typeface="Arial"/>
              <a:buChar char="•"/>
            </a:pPr>
            <a:r>
              <a:rPr lang="en" sz="2933">
                <a:solidFill>
                  <a:srgbClr val="000000"/>
                </a:solidFill>
                <a:latin typeface="Calibri"/>
                <a:ea typeface="Calibri"/>
                <a:cs typeface="Calibri"/>
                <a:sym typeface="Calibri"/>
              </a:rPr>
              <a:t>Bringing our learners back to these early foundational skills is the key to moving them toward independence with more complex skills</a:t>
            </a:r>
            <a:endParaRPr lang="en-US" sz="2933">
              <a:latin typeface="Calibri"/>
              <a:ea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ctrTitle"/>
          </p:nvPr>
        </p:nvSpPr>
        <p:spPr>
          <a:xfrm>
            <a:off x="651070" y="2588916"/>
            <a:ext cx="4801644" cy="1279662"/>
          </a:xfrm>
          <a:prstGeom prst="rect">
            <a:avLst/>
          </a:prstGeom>
          <a:noFill/>
          <a:ln>
            <a:noFill/>
          </a:ln>
        </p:spPr>
        <p:txBody>
          <a:bodyPr spcFirstLastPara="1" vert="horz" wrap="square" lIns="91433" tIns="45700" rIns="91433" bIns="45700" rtlCol="0" anchor="b" anchorCtr="0">
            <a:normAutofit/>
          </a:bodyPr>
          <a:lstStyle/>
          <a:p>
            <a:pPr>
              <a:buSzPts val="5400"/>
            </a:pPr>
            <a:r>
              <a:rPr lang="en" sz="7200">
                <a:latin typeface="Calibri"/>
                <a:ea typeface="Calibri"/>
                <a:cs typeface="Calibri"/>
                <a:sym typeface="Calibri"/>
              </a:rPr>
              <a:t>Exposure</a:t>
            </a:r>
            <a:endParaRPr>
              <a:latin typeface="Calibri"/>
              <a:ea typeface="Calibri"/>
              <a:cs typeface="Calibri"/>
              <a:sym typeface="Calibri"/>
            </a:endParaRPr>
          </a:p>
        </p:txBody>
      </p:sp>
      <p:pic>
        <p:nvPicPr>
          <p:cNvPr id="2" name="Google Shape;201;p33" descr="A baby's hand holds a branch of lavender flowers">
            <a:extLst>
              <a:ext uri="{FF2B5EF4-FFF2-40B4-BE49-F238E27FC236}">
                <a16:creationId xmlns:a16="http://schemas.microsoft.com/office/drawing/2014/main" id="{6A053875-69F4-80C5-35D6-2AA317A5935A}"/>
              </a:ext>
            </a:extLst>
          </p:cNvPr>
          <p:cNvPicPr preferRelativeResize="0">
            <a:picLocks/>
          </p:cNvPicPr>
          <p:nvPr/>
        </p:nvPicPr>
        <p:blipFill rotWithShape="1">
          <a:blip r:embed="rId3">
            <a:alphaModFix/>
          </a:blip>
          <a:srcRect/>
          <a:stretch/>
        </p:blipFill>
        <p:spPr>
          <a:xfrm>
            <a:off x="7786280" y="598236"/>
            <a:ext cx="3958800" cy="527880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7"/>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5867">
                <a:latin typeface="Calibri"/>
                <a:ea typeface="Calibri"/>
                <a:cs typeface="Calibri"/>
                <a:sym typeface="Calibri"/>
              </a:rPr>
              <a:t>Allow Exposure</a:t>
            </a:r>
            <a:endParaRPr sz="5867">
              <a:latin typeface="Calibri"/>
              <a:ea typeface="Calibri"/>
              <a:cs typeface="Calibri"/>
              <a:sym typeface="Calibri"/>
            </a:endParaRPr>
          </a:p>
        </p:txBody>
      </p:sp>
      <p:pic>
        <p:nvPicPr>
          <p:cNvPr id="398" name="Google Shape;398;p57" descr="An outline of a tilted chair"/>
          <p:cNvPicPr preferRelativeResize="0">
            <a:picLocks noGrp="1"/>
          </p:cNvPicPr>
          <p:nvPr>
            <p:ph idx="1"/>
          </p:nvPr>
        </p:nvPicPr>
        <p:blipFill rotWithShape="1">
          <a:blip r:embed="rId3">
            <a:alphaModFix/>
          </a:blip>
          <a:stretch/>
        </p:blipFill>
        <p:spPr>
          <a:xfrm>
            <a:off x="841636" y="1813193"/>
            <a:ext cx="4671034" cy="3221901"/>
          </a:xfrm>
          <a:prstGeom prst="rect">
            <a:avLst/>
          </a:prstGeom>
          <a:noFill/>
          <a:ln w="57150" cap="flat" cmpd="sng">
            <a:solidFill>
              <a:srgbClr val="000000"/>
            </a:solidFill>
            <a:prstDash val="solid"/>
            <a:round/>
            <a:headEnd type="none" w="sm" len="sm"/>
            <a:tailEnd type="none" w="sm" len="sm"/>
          </a:ln>
        </p:spPr>
      </p:pic>
      <p:sp>
        <p:nvSpPr>
          <p:cNvPr id="399" name="Google Shape;399;p57"/>
          <p:cNvSpPr txBox="1">
            <a:spLocks noGrp="1"/>
          </p:cNvSpPr>
          <p:nvPr>
            <p:ph type="body" idx="4294967295"/>
          </p:nvPr>
        </p:nvSpPr>
        <p:spPr>
          <a:xfrm>
            <a:off x="5787434" y="1709388"/>
            <a:ext cx="5862126" cy="3860504"/>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200"/>
              <a:buFont typeface="Arial"/>
              <a:buChar char="•"/>
            </a:pPr>
            <a:r>
              <a:rPr lang="en" sz="2933">
                <a:latin typeface="Calibri"/>
                <a:ea typeface="Calibri"/>
                <a:cs typeface="Calibri"/>
                <a:sym typeface="Calibri"/>
              </a:rPr>
              <a:t>Active involvement with others</a:t>
            </a:r>
            <a:endParaRPr lang="en-US" sz="2933">
              <a:latin typeface="Calibri"/>
              <a:ea typeface="Calibri"/>
              <a:cs typeface="Calibri"/>
            </a:endParaRPr>
          </a:p>
          <a:p>
            <a:pPr marL="457200" indent="-457200">
              <a:spcBef>
                <a:spcPts val="800"/>
              </a:spcBef>
              <a:buSzPts val="2200"/>
              <a:buFont typeface="Arial"/>
              <a:buChar char="•"/>
            </a:pPr>
            <a:r>
              <a:rPr lang="en" sz="2933">
                <a:latin typeface="Calibri"/>
                <a:ea typeface="Calibri"/>
                <a:cs typeface="Calibri"/>
                <a:sym typeface="Calibri"/>
              </a:rPr>
              <a:t>Experience, play, and engagement, not just vocabulary and language</a:t>
            </a:r>
            <a:endParaRPr lang="en-US" sz="2933">
              <a:latin typeface="Calibri"/>
              <a:ea typeface="Calibri"/>
              <a:cs typeface="Calibri"/>
            </a:endParaRPr>
          </a:p>
          <a:p>
            <a:pPr marL="457200" indent="-457200">
              <a:spcBef>
                <a:spcPts val="800"/>
              </a:spcBef>
              <a:buSzPts val="2200"/>
              <a:buFont typeface="Arial"/>
              <a:buChar char="•"/>
            </a:pPr>
            <a:r>
              <a:rPr lang="en" sz="2933">
                <a:latin typeface="Calibri"/>
                <a:ea typeface="Calibri"/>
                <a:cs typeface="Calibri"/>
                <a:sym typeface="Calibri"/>
              </a:rPr>
              <a:t>Developing concepts of "chair-ness", “truck-ness"</a:t>
            </a:r>
            <a:endParaRPr lang="en-US" sz="2933">
              <a:latin typeface="Calibri"/>
              <a:ea typeface="Calibri"/>
              <a:cs typeface="Calibri"/>
            </a:endParaRPr>
          </a:p>
          <a:p>
            <a:pPr marL="457200" indent="-457200">
              <a:spcBef>
                <a:spcPts val="800"/>
              </a:spcBef>
              <a:buSzPts val="2200"/>
              <a:buFont typeface="Arial"/>
              <a:buChar char="•"/>
            </a:pPr>
            <a:r>
              <a:rPr lang="en" sz="2933">
                <a:latin typeface="Calibri"/>
                <a:ea typeface="Calibri"/>
                <a:cs typeface="Calibri"/>
                <a:sym typeface="Calibri"/>
              </a:rPr>
              <a:t>Beginning to identify characteristics and features of things encountered</a:t>
            </a:r>
            <a:endParaRPr lang="en-US" sz="2933">
              <a:latin typeface="Calibri"/>
              <a:ea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Books</a:t>
            </a:r>
            <a:endParaRPr lang="en-US" sz="4800">
              <a:latin typeface="Calibri"/>
              <a:ea typeface="Calibri"/>
              <a:cs typeface="Calibri"/>
            </a:endParaRPr>
          </a:p>
        </p:txBody>
      </p:sp>
      <p:sp>
        <p:nvSpPr>
          <p:cNvPr id="297" name="Google Shape;297;p46"/>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700"/>
              <a:buChar char="•"/>
            </a:pPr>
            <a:r>
              <a:rPr lang="en-US" sz="3200">
                <a:latin typeface="Calibri"/>
                <a:ea typeface="Calibri"/>
                <a:cs typeface="Calibri"/>
                <a:sym typeface="Calibri"/>
              </a:rPr>
              <a:t>Reach out and touch</a:t>
            </a:r>
            <a:endParaRPr lang="en-US" sz="3200">
              <a:latin typeface="Calibri"/>
              <a:ea typeface="Calibri"/>
              <a:cs typeface="Calibri"/>
            </a:endParaRPr>
          </a:p>
          <a:p>
            <a:pPr marL="457200" indent="-457200">
              <a:spcBef>
                <a:spcPts val="800"/>
              </a:spcBef>
              <a:buSzPts val="2700"/>
              <a:buChar char="•"/>
            </a:pPr>
            <a:r>
              <a:rPr lang="en-US" sz="3200">
                <a:latin typeface="Calibri"/>
                <a:ea typeface="Calibri"/>
                <a:cs typeface="Calibri"/>
              </a:rPr>
              <a:t>Actively explore</a:t>
            </a:r>
          </a:p>
          <a:p>
            <a:pPr marL="457200" indent="-457200">
              <a:spcBef>
                <a:spcPts val="800"/>
              </a:spcBef>
              <a:buSzPts val="2700"/>
              <a:buChar char="•"/>
            </a:pPr>
            <a:r>
              <a:rPr lang="en-US" sz="3200">
                <a:latin typeface="Calibri"/>
                <a:ea typeface="Calibri"/>
                <a:cs typeface="Calibri"/>
                <a:sym typeface="Calibri"/>
              </a:rPr>
              <a:t>Orient to the top left of the page </a:t>
            </a:r>
            <a:endParaRPr lang="en-US" sz="3200">
              <a:latin typeface="Calibri"/>
              <a:ea typeface="Calibri"/>
              <a:cs typeface="Calibri"/>
            </a:endParaRPr>
          </a:p>
          <a:p>
            <a:pPr marL="457200" indent="-457200">
              <a:spcBef>
                <a:spcPts val="800"/>
              </a:spcBef>
              <a:buSzPts val="2700"/>
              <a:buChar char="•"/>
            </a:pPr>
            <a:r>
              <a:rPr lang="en-US" sz="3200">
                <a:latin typeface="Calibri"/>
                <a:ea typeface="Calibri"/>
                <a:cs typeface="Calibri"/>
                <a:sym typeface="Calibri"/>
              </a:rPr>
              <a:t>Use both hands</a:t>
            </a:r>
            <a:endParaRPr lang="en-US" sz="3200">
              <a:latin typeface="Calibri"/>
              <a:ea typeface="Calibri"/>
              <a:cs typeface="Calibri"/>
            </a:endParaRPr>
          </a:p>
          <a:p>
            <a:pPr marL="457200" indent="-457200">
              <a:spcBef>
                <a:spcPts val="800"/>
              </a:spcBef>
              <a:buSzPts val="2700"/>
              <a:buChar char="•"/>
            </a:pPr>
            <a:r>
              <a:rPr lang="en-US" sz="3200">
                <a:latin typeface="Calibri"/>
                <a:ea typeface="Calibri"/>
                <a:cs typeface="Calibri"/>
                <a:sym typeface="Calibri"/>
              </a:rPr>
              <a:t>Isolate fingers</a:t>
            </a:r>
            <a:endParaRPr lang="en-US" sz="3200">
              <a:latin typeface="Calibri"/>
              <a:ea typeface="Calibri"/>
              <a:cs typeface="Calibri"/>
            </a:endParaRPr>
          </a:p>
          <a:p>
            <a:pPr marL="457200" indent="-457200">
              <a:spcBef>
                <a:spcPts val="800"/>
              </a:spcBef>
              <a:spcAft>
                <a:spcPts val="1600"/>
              </a:spcAft>
              <a:buSzPts val="2700"/>
              <a:buChar char="•"/>
            </a:pPr>
            <a:r>
              <a:rPr lang="en-US" sz="3200">
                <a:latin typeface="Calibri"/>
                <a:ea typeface="Calibri"/>
                <a:cs typeface="Calibri"/>
                <a:sym typeface="Calibri"/>
              </a:rPr>
              <a:t>Encounter and recognize symbols</a:t>
            </a:r>
            <a:endParaRPr lang="en-US" sz="3200">
              <a:latin typeface="Calibri"/>
              <a:ea typeface="Calibri"/>
              <a:cs typeface="Calibri"/>
            </a:endParaRPr>
          </a:p>
        </p:txBody>
      </p:sp>
      <p:pic>
        <p:nvPicPr>
          <p:cNvPr id="298" name="Google Shape;298;p46" descr="A father reads a book to his baby who sits on his lap and looks at the pictures"/>
          <p:cNvPicPr preferRelativeResize="0"/>
          <p:nvPr/>
        </p:nvPicPr>
        <p:blipFill rotWithShape="1">
          <a:blip r:embed="rId3">
            <a:alphaModFix/>
          </a:blip>
          <a:srcRect t="7362" r="19502" b="11840"/>
          <a:stretch/>
        </p:blipFill>
        <p:spPr>
          <a:xfrm>
            <a:off x="7503936" y="509092"/>
            <a:ext cx="3843812" cy="5321432"/>
          </a:xfrm>
          <a:prstGeom prst="rect">
            <a:avLst/>
          </a:prstGeom>
          <a:noFill/>
          <a:ln w="5715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Graphics</a:t>
            </a:r>
            <a:endParaRPr lang="en-US" sz="4800">
              <a:latin typeface="Calibri"/>
              <a:ea typeface="Calibri"/>
              <a:cs typeface="Calibri"/>
            </a:endParaRPr>
          </a:p>
        </p:txBody>
      </p:sp>
      <p:sp>
        <p:nvSpPr>
          <p:cNvPr id="312" name="Google Shape;312;p48"/>
          <p:cNvSpPr txBox="1">
            <a:spLocks noGrp="1"/>
          </p:cNvSpPr>
          <p:nvPr>
            <p:ph idx="1"/>
          </p:nvPr>
        </p:nvSpPr>
        <p:spPr>
          <a:xfrm>
            <a:off x="838200" y="1684531"/>
            <a:ext cx="6666855" cy="3918696"/>
          </a:xfrm>
          <a:prstGeom prst="rect">
            <a:avLst/>
          </a:prstGeom>
          <a:noFill/>
          <a:ln>
            <a:noFill/>
          </a:ln>
        </p:spPr>
        <p:txBody>
          <a:bodyPr spcFirstLastPara="1" vert="horz" wrap="square" lIns="91433" tIns="45700" rIns="91433" bIns="45700" rtlCol="0" anchor="t" anchorCtr="0">
            <a:noAutofit/>
          </a:bodyPr>
          <a:lstStyle/>
          <a:p>
            <a:pPr marL="0" indent="0">
              <a:lnSpc>
                <a:spcPct val="100000"/>
              </a:lnSpc>
              <a:spcBef>
                <a:spcPts val="0"/>
              </a:spcBef>
              <a:spcAft>
                <a:spcPts val="1600"/>
              </a:spcAft>
              <a:buSzPts val="2100"/>
              <a:buNone/>
            </a:pPr>
            <a:r>
              <a:rPr lang="en" sz="3600">
                <a:latin typeface="Calibri"/>
                <a:ea typeface="Calibri"/>
                <a:cs typeface="Calibri"/>
                <a:sym typeface="Calibri"/>
              </a:rPr>
              <a:t>“It has been found that tactile graphics assist a child to retain information and the more active the searching of the tactual information, the greater the understanding of the text.” (Curtin, 2019)</a:t>
            </a:r>
            <a:endParaRPr lang="en-US" sz="3600">
              <a:cs typeface="Helvetica"/>
            </a:endParaRPr>
          </a:p>
        </p:txBody>
      </p:sp>
      <p:pic>
        <p:nvPicPr>
          <p:cNvPr id="313" name="Google Shape;313;p48" descr="A child holds a tactile graphic of a butterfly to the side of his face. Two more butterflies are spread across his legs as he sits on the floor and look at a page of the APH Laptime and Lullabies book &quot;Butterflies.&quot; "/>
          <p:cNvPicPr preferRelativeResize="0"/>
          <p:nvPr/>
        </p:nvPicPr>
        <p:blipFill rotWithShape="1">
          <a:blip r:embed="rId3">
            <a:alphaModFix/>
          </a:blip>
          <a:srcRect l="32423" t="11535" r="37640" b="32963"/>
          <a:stretch/>
        </p:blipFill>
        <p:spPr>
          <a:xfrm>
            <a:off x="7879436" y="1407663"/>
            <a:ext cx="3228975" cy="4428007"/>
          </a:xfrm>
          <a:prstGeom prst="rect">
            <a:avLst/>
          </a:prstGeom>
          <a:noFill/>
          <a:ln w="5715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2B99B0E4-9D61-80B9-1979-8ACBE7B7D29B}"/>
            </a:ext>
          </a:extLst>
        </p:cNvPr>
        <p:cNvGrpSpPr/>
        <p:nvPr/>
      </p:nvGrpSpPr>
      <p:grpSpPr>
        <a:xfrm>
          <a:off x="0" y="0"/>
          <a:ext cx="0" cy="0"/>
          <a:chOff x="0" y="0"/>
          <a:chExt cx="0" cy="0"/>
        </a:xfrm>
      </p:grpSpPr>
      <p:sp>
        <p:nvSpPr>
          <p:cNvPr id="311" name="Google Shape;311;p48">
            <a:extLst>
              <a:ext uri="{FF2B5EF4-FFF2-40B4-BE49-F238E27FC236}">
                <a16:creationId xmlns:a16="http://schemas.microsoft.com/office/drawing/2014/main" id="{E93983D8-66A0-54D2-F7BF-50823013C2FF}"/>
              </a:ext>
            </a:extLst>
          </p:cNvPr>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Graphics (continued)</a:t>
            </a:r>
            <a:endParaRPr lang="en-US" sz="4800">
              <a:latin typeface="Calibri"/>
              <a:ea typeface="Calibri"/>
              <a:cs typeface="Calibri"/>
            </a:endParaRPr>
          </a:p>
        </p:txBody>
      </p:sp>
      <p:sp>
        <p:nvSpPr>
          <p:cNvPr id="312" name="Google Shape;312;p48">
            <a:extLst>
              <a:ext uri="{FF2B5EF4-FFF2-40B4-BE49-F238E27FC236}">
                <a16:creationId xmlns:a16="http://schemas.microsoft.com/office/drawing/2014/main" id="{6045F8F6-F394-6E63-FDD3-A0271C14963D}"/>
              </a:ext>
            </a:extLst>
          </p:cNvPr>
          <p:cNvSpPr txBox="1">
            <a:spLocks noGrp="1"/>
          </p:cNvSpPr>
          <p:nvPr>
            <p:ph idx="1"/>
          </p:nvPr>
        </p:nvSpPr>
        <p:spPr>
          <a:xfrm>
            <a:off x="838200" y="1407747"/>
            <a:ext cx="10761784" cy="4646718"/>
          </a:xfrm>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1900"/>
              <a:buChar char="•"/>
            </a:pPr>
            <a:r>
              <a:rPr lang="en-US" sz="2500" dirty="0">
                <a:solidFill>
                  <a:srgbClr val="000000"/>
                </a:solidFill>
                <a:latin typeface="Calibri"/>
                <a:ea typeface="Calibri"/>
                <a:cs typeface="Calibri"/>
                <a:sym typeface="Calibri"/>
              </a:rPr>
              <a:t>When parents, teachers, and others reinforce ideas about the story through the tactile pictures, children: </a:t>
            </a:r>
            <a:endParaRPr lang="en-US" sz="2500">
              <a:latin typeface="Calibri"/>
              <a:ea typeface="Calibri"/>
              <a:cs typeface="Helvetica" pitchFamily="2" charset="0"/>
            </a:endParaRPr>
          </a:p>
          <a:p>
            <a:pPr marL="989965" lvl="1" indent="-380365">
              <a:spcBef>
                <a:spcPts val="800"/>
              </a:spcBef>
              <a:buSzPts val="1900"/>
              <a:buChar char="•"/>
            </a:pPr>
            <a:r>
              <a:rPr lang="en-US" sz="2400" dirty="0">
                <a:solidFill>
                  <a:srgbClr val="000000"/>
                </a:solidFill>
                <a:latin typeface="Calibri"/>
                <a:ea typeface="Calibri"/>
                <a:cs typeface="Calibri"/>
                <a:sym typeface="Calibri"/>
              </a:rPr>
              <a:t>Are more attracted to the book</a:t>
            </a:r>
            <a:endParaRPr lang="en-US" sz="2400" dirty="0">
              <a:solidFill>
                <a:srgbClr val="000000"/>
              </a:solidFill>
              <a:latin typeface="Calibri"/>
              <a:ea typeface="Calibri"/>
              <a:cs typeface="Calibri"/>
            </a:endParaRPr>
          </a:p>
          <a:p>
            <a:pPr marL="989965" lvl="1" indent="-380365">
              <a:spcBef>
                <a:spcPts val="800"/>
              </a:spcBef>
              <a:buSzPts val="1900"/>
              <a:buChar char="•"/>
            </a:pPr>
            <a:r>
              <a:rPr lang="en-US" sz="2400" dirty="0">
                <a:solidFill>
                  <a:srgbClr val="000000"/>
                </a:solidFill>
                <a:latin typeface="Calibri"/>
                <a:ea typeface="Calibri"/>
                <a:cs typeface="Calibri"/>
                <a:sym typeface="Calibri"/>
              </a:rPr>
              <a:t>Remain focused on the storytelling </a:t>
            </a:r>
            <a:endParaRPr lang="en-US" sz="2400" dirty="0">
              <a:solidFill>
                <a:srgbClr val="000000"/>
              </a:solidFill>
              <a:latin typeface="Calibri"/>
              <a:ea typeface="Calibri"/>
              <a:cs typeface="Calibri"/>
            </a:endParaRPr>
          </a:p>
          <a:p>
            <a:pPr marL="989965" lvl="1" indent="-380365">
              <a:spcBef>
                <a:spcPts val="800"/>
              </a:spcBef>
              <a:buSzPts val="1900"/>
              <a:buChar char="•"/>
            </a:pPr>
            <a:r>
              <a:rPr lang="en-US" sz="2400" dirty="0">
                <a:solidFill>
                  <a:srgbClr val="000000"/>
                </a:solidFill>
                <a:latin typeface="Calibri"/>
                <a:ea typeface="Calibri"/>
                <a:cs typeface="Calibri"/>
                <a:sym typeface="Calibri"/>
              </a:rPr>
              <a:t>Better retain memory of the story or rhyme</a:t>
            </a:r>
            <a:endParaRPr lang="en-US" sz="2400" dirty="0">
              <a:solidFill>
                <a:srgbClr val="000000"/>
              </a:solidFill>
              <a:latin typeface="Calibri"/>
              <a:ea typeface="Calibri"/>
              <a:cs typeface="Calibri"/>
            </a:endParaRPr>
          </a:p>
          <a:p>
            <a:pPr marL="457200" indent="-457200">
              <a:spcBef>
                <a:spcPts val="800"/>
              </a:spcBef>
              <a:buSzPts val="1900"/>
              <a:buChar char="•"/>
            </a:pPr>
            <a:r>
              <a:rPr lang="en-US" sz="2600" dirty="0">
                <a:solidFill>
                  <a:srgbClr val="000000"/>
                </a:solidFill>
                <a:latin typeface="Calibri"/>
                <a:ea typeface="Calibri"/>
                <a:cs typeface="Calibri"/>
                <a:sym typeface="Calibri"/>
              </a:rPr>
              <a:t>Pictures begin to represent parts of the story  </a:t>
            </a:r>
            <a:endParaRPr lang="en-US" sz="2600" dirty="0">
              <a:solidFill>
                <a:srgbClr val="000000"/>
              </a:solidFill>
              <a:latin typeface="Calibri"/>
              <a:ea typeface="Calibri"/>
              <a:cs typeface="Calibri"/>
            </a:endParaRPr>
          </a:p>
          <a:p>
            <a:pPr marL="457200" indent="-457200">
              <a:spcBef>
                <a:spcPts val="800"/>
              </a:spcBef>
              <a:buSzPts val="1900"/>
              <a:buChar char="•"/>
            </a:pPr>
            <a:r>
              <a:rPr lang="en-US" sz="2600" b="1" dirty="0">
                <a:solidFill>
                  <a:srgbClr val="000000"/>
                </a:solidFill>
                <a:latin typeface="Calibri"/>
                <a:ea typeface="Calibri"/>
                <a:cs typeface="Calibri"/>
                <a:sym typeface="Calibri"/>
              </a:rPr>
              <a:t>This is the beginning of a knowledge of symbolic representation</a:t>
            </a:r>
            <a:endParaRPr lang="en-US" sz="2600" b="1" dirty="0">
              <a:solidFill>
                <a:srgbClr val="000000"/>
              </a:solidFill>
              <a:latin typeface="Calibri"/>
              <a:ea typeface="Calibri"/>
              <a:cs typeface="Calibri"/>
            </a:endParaRPr>
          </a:p>
          <a:p>
            <a:pPr marL="457200" indent="-457200">
              <a:spcBef>
                <a:spcPts val="800"/>
              </a:spcBef>
              <a:buSzPts val="1900"/>
              <a:buChar char="•"/>
            </a:pPr>
            <a:r>
              <a:rPr lang="en-US" sz="2600" dirty="0">
                <a:solidFill>
                  <a:srgbClr val="000000"/>
                </a:solidFill>
                <a:latin typeface="Calibri"/>
                <a:ea typeface="Calibri"/>
                <a:cs typeface="Calibri"/>
                <a:sym typeface="Calibri"/>
              </a:rPr>
              <a:t>Children can make choices for their preferred books just by looking at graphics on the cover</a:t>
            </a:r>
            <a:endParaRPr lang="en-US" sz="2600" dirty="0">
              <a:solidFill>
                <a:srgbClr val="000000"/>
              </a:solidFill>
              <a:latin typeface="Calibri"/>
              <a:ea typeface="Calibri"/>
              <a:cs typeface="Calibri"/>
            </a:endParaRPr>
          </a:p>
          <a:p>
            <a:pPr marL="457200" indent="-457200">
              <a:spcBef>
                <a:spcPts val="800"/>
              </a:spcBef>
              <a:buSzPts val="1900"/>
              <a:buChar char="•"/>
            </a:pPr>
            <a:r>
              <a:rPr lang="en-US" sz="2600" dirty="0">
                <a:solidFill>
                  <a:srgbClr val="000000"/>
                </a:solidFill>
                <a:latin typeface="Calibri"/>
                <a:ea typeface="Calibri"/>
                <a:cs typeface="Calibri"/>
                <a:sym typeface="Calibri"/>
              </a:rPr>
              <a:t>This is only possible with repetitive exposure and experience!</a:t>
            </a:r>
            <a:endParaRPr lang="en-US" sz="2600" dirty="0">
              <a:solidFill>
                <a:srgbClr val="000000"/>
              </a:solidFill>
              <a:latin typeface="Calibri"/>
              <a:ea typeface="Calibri"/>
              <a:cs typeface="Calibri"/>
            </a:endParaRPr>
          </a:p>
          <a:p>
            <a:pPr marL="457200" indent="-457200">
              <a:lnSpc>
                <a:spcPct val="100000"/>
              </a:lnSpc>
              <a:spcBef>
                <a:spcPts val="0"/>
              </a:spcBef>
              <a:spcAft>
                <a:spcPts val="1600"/>
              </a:spcAft>
              <a:buSzPts val="2100"/>
              <a:buChar char="•"/>
            </a:pPr>
            <a:endParaRPr sz="2600" dirty="0">
              <a:latin typeface="Calibri"/>
              <a:ea typeface="Calibri"/>
              <a:cs typeface="Calibri"/>
            </a:endParaRPr>
          </a:p>
        </p:txBody>
      </p:sp>
    </p:spTree>
    <p:extLst>
      <p:ext uri="{BB962C8B-B14F-4D97-AF65-F5344CB8AC3E}">
        <p14:creationId xmlns:p14="http://schemas.microsoft.com/office/powerpoint/2010/main" val="2357572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a:spLocks noGrp="1"/>
          </p:cNvSpPr>
          <p:nvPr>
            <p:ph type="ctrTitle"/>
          </p:nvPr>
        </p:nvSpPr>
        <p:spPr>
          <a:xfrm>
            <a:off x="6096000" y="1489955"/>
            <a:ext cx="4279183" cy="1939045"/>
          </a:xfrm>
          <a:prstGeom prst="rect">
            <a:avLst/>
          </a:prstGeom>
          <a:noFill/>
          <a:ln>
            <a:noFill/>
          </a:ln>
        </p:spPr>
        <p:txBody>
          <a:bodyPr spcFirstLastPara="1" vert="horz" wrap="square" lIns="91433" tIns="45700" rIns="91433" bIns="45700" rtlCol="0" anchor="b" anchorCtr="0">
            <a:normAutofit fontScale="90000"/>
          </a:bodyPr>
          <a:lstStyle/>
          <a:p>
            <a:pPr>
              <a:buSzPts val="5400"/>
            </a:pPr>
            <a:r>
              <a:rPr lang="en" sz="7200">
                <a:latin typeface="Calibri"/>
                <a:ea typeface="Calibri"/>
                <a:cs typeface="Calibri"/>
                <a:sym typeface="Calibri"/>
              </a:rPr>
              <a:t>Experience</a:t>
            </a:r>
            <a:endParaRPr>
              <a:latin typeface="Calibri"/>
              <a:ea typeface="Calibri"/>
              <a:cs typeface="Calibri"/>
              <a:sym typeface="Calibri"/>
            </a:endParaRPr>
          </a:p>
        </p:txBody>
      </p:sp>
      <p:pic>
        <p:nvPicPr>
          <p:cNvPr id="223" name="Google Shape;223;p36" descr="A mother sits behind her child and guides his hands to form small dough balls as they make cookies together"/>
          <p:cNvPicPr preferRelativeResize="0"/>
          <p:nvPr/>
        </p:nvPicPr>
        <p:blipFill rotWithShape="1">
          <a:blip r:embed="rId3">
            <a:alphaModFix/>
          </a:blip>
          <a:srcRect/>
          <a:stretch/>
        </p:blipFill>
        <p:spPr>
          <a:xfrm>
            <a:off x="429904" y="254623"/>
            <a:ext cx="4279182" cy="62854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Constantly Provide Experiences</a:t>
            </a:r>
            <a:endParaRPr lang="en-US" sz="4800">
              <a:latin typeface="Calibri"/>
              <a:ea typeface="Calibri"/>
              <a:cs typeface="Calibri"/>
            </a:endParaRPr>
          </a:p>
        </p:txBody>
      </p:sp>
      <p:sp>
        <p:nvSpPr>
          <p:cNvPr id="382" name="Google Shape;382;p55"/>
          <p:cNvSpPr txBox="1">
            <a:spLocks noGrp="1"/>
          </p:cNvSpPr>
          <p:nvPr>
            <p:ph idx="1"/>
          </p:nvPr>
        </p:nvSpPr>
        <p:spPr>
          <a:xfrm>
            <a:off x="4854844" y="1710361"/>
            <a:ext cx="7067227" cy="5455610"/>
          </a:xfrm>
          <a:prstGeom prst="rect">
            <a:avLst/>
          </a:prstGeom>
          <a:noFill/>
          <a:ln>
            <a:noFill/>
          </a:ln>
        </p:spPr>
        <p:txBody>
          <a:bodyPr spcFirstLastPara="1" vert="horz" wrap="square" lIns="91433" tIns="45700" rIns="91433" bIns="45700" rtlCol="0" anchor="t" anchorCtr="0">
            <a:normAutofit/>
          </a:bodyPr>
          <a:lstStyle/>
          <a:p>
            <a:pPr marL="457200" indent="-457200">
              <a:spcBef>
                <a:spcPts val="600"/>
              </a:spcBef>
              <a:buSzPts val="2000"/>
              <a:buFont typeface="Arial"/>
              <a:buChar char="•"/>
            </a:pPr>
            <a:r>
              <a:rPr lang="en-US" sz="2700" dirty="0">
                <a:latin typeface="Calibri"/>
                <a:ea typeface="Calibri"/>
                <a:cs typeface="Calibri"/>
                <a:sym typeface="Calibri"/>
              </a:rPr>
              <a:t>Children need opportunities to: </a:t>
            </a:r>
            <a:endParaRPr lang="en-US" sz="2700" dirty="0">
              <a:latin typeface="Calibri"/>
              <a:ea typeface="Calibri"/>
              <a:cs typeface="Calibri"/>
            </a:endParaRPr>
          </a:p>
          <a:p>
            <a:pPr marL="914400" lvl="1" indent="-457200">
              <a:spcBef>
                <a:spcPts val="600"/>
              </a:spcBef>
              <a:buSzPts val="2000"/>
              <a:buFont typeface="Arial"/>
              <a:buChar char="•"/>
            </a:pPr>
            <a:r>
              <a:rPr lang="en-US" sz="2500" dirty="0">
                <a:latin typeface="Calibri"/>
                <a:ea typeface="Calibri"/>
                <a:cs typeface="Calibri"/>
                <a:sym typeface="Calibri"/>
              </a:rPr>
              <a:t>Have common experiences that people around them discuss</a:t>
            </a:r>
            <a:endParaRPr lang="en-US" sz="2500" dirty="0">
              <a:latin typeface="Calibri"/>
              <a:ea typeface="Calibri"/>
              <a:cs typeface="Calibri"/>
            </a:endParaRPr>
          </a:p>
          <a:p>
            <a:pPr marL="914400" lvl="1" indent="-457200">
              <a:spcBef>
                <a:spcPts val="600"/>
              </a:spcBef>
              <a:buSzPts val="2000"/>
              <a:buFont typeface="Arial"/>
              <a:buChar char="•"/>
            </a:pPr>
            <a:r>
              <a:rPr lang="en-US" sz="2500" dirty="0">
                <a:latin typeface="Calibri"/>
                <a:ea typeface="Calibri"/>
                <a:cs typeface="Calibri"/>
                <a:sym typeface="Calibri"/>
              </a:rPr>
              <a:t>Establish how things are related and connected</a:t>
            </a:r>
            <a:endParaRPr lang="en-US" sz="2500" dirty="0">
              <a:latin typeface="Calibri"/>
              <a:ea typeface="Calibri"/>
              <a:cs typeface="Calibri"/>
            </a:endParaRPr>
          </a:p>
          <a:p>
            <a:pPr marL="914400" lvl="1" indent="-457200">
              <a:spcBef>
                <a:spcPts val="600"/>
              </a:spcBef>
              <a:buSzPts val="2000"/>
              <a:buFont typeface="Arial"/>
              <a:buChar char="•"/>
            </a:pPr>
            <a:r>
              <a:rPr lang="en-US" sz="2500" dirty="0">
                <a:latin typeface="Calibri"/>
                <a:ea typeface="Calibri"/>
                <a:cs typeface="Calibri"/>
                <a:sym typeface="Calibri"/>
              </a:rPr>
              <a:t>Manipulate objects within the environment </a:t>
            </a:r>
            <a:endParaRPr lang="en-US" sz="2500" dirty="0">
              <a:latin typeface="Calibri"/>
              <a:ea typeface="Calibri"/>
              <a:cs typeface="Calibri"/>
            </a:endParaRPr>
          </a:p>
          <a:p>
            <a:pPr marL="914400" lvl="1" indent="-457200">
              <a:spcBef>
                <a:spcPts val="600"/>
              </a:spcBef>
              <a:buSzPts val="2000"/>
              <a:buFont typeface="Arial"/>
              <a:buChar char="•"/>
            </a:pPr>
            <a:r>
              <a:rPr lang="en-US" sz="2500" dirty="0">
                <a:latin typeface="Calibri"/>
                <a:ea typeface="Calibri"/>
                <a:cs typeface="Calibri"/>
                <a:sym typeface="Calibri"/>
              </a:rPr>
              <a:t>Match language with experience</a:t>
            </a:r>
            <a:endParaRPr lang="en-US" sz="2500" dirty="0">
              <a:latin typeface="Calibri"/>
              <a:ea typeface="Calibri"/>
              <a:cs typeface="Calibri"/>
            </a:endParaRPr>
          </a:p>
          <a:p>
            <a:pPr marL="457200" indent="-457200">
              <a:spcBef>
                <a:spcPts val="600"/>
              </a:spcBef>
              <a:buSzPts val="2000"/>
              <a:buFont typeface="Arial"/>
              <a:buChar char="•"/>
            </a:pPr>
            <a:r>
              <a:rPr lang="en-US" sz="2700" b="1" dirty="0">
                <a:latin typeface="Calibri"/>
                <a:ea typeface="Calibri"/>
                <a:cs typeface="Calibri"/>
                <a:sym typeface="Calibri"/>
              </a:rPr>
              <a:t>True fact</a:t>
            </a:r>
            <a:r>
              <a:rPr lang="en-US" sz="2700" dirty="0">
                <a:latin typeface="Calibri"/>
                <a:ea typeface="Calibri"/>
                <a:cs typeface="Calibri"/>
                <a:sym typeface="Calibri"/>
              </a:rPr>
              <a:t>: It is possible for a child to feed a kitten, eat an egg, or watch television without actually touching, experiencing, or understanding  its physical qualities</a:t>
            </a:r>
            <a:endParaRPr lang="en-US" sz="2700" dirty="0">
              <a:latin typeface="Calibri"/>
              <a:ea typeface="Calibri"/>
              <a:cs typeface="Calibri"/>
            </a:endParaRPr>
          </a:p>
        </p:txBody>
      </p:sp>
      <p:pic>
        <p:nvPicPr>
          <p:cNvPr id="383" name="Google Shape;383;p55" descr="An open, empty cardboard egg carton"/>
          <p:cNvPicPr preferRelativeResize="0">
            <a:picLocks noGrp="1"/>
          </p:cNvPicPr>
          <p:nvPr>
            <p:ph type="body" idx="2"/>
          </p:nvPr>
        </p:nvPicPr>
        <p:blipFill rotWithShape="1">
          <a:blip r:embed="rId3">
            <a:alphaModFix/>
          </a:blip>
          <a:srcRect t="3892"/>
          <a:stretch/>
        </p:blipFill>
        <p:spPr>
          <a:xfrm>
            <a:off x="839492" y="2078818"/>
            <a:ext cx="3281229" cy="2369332"/>
          </a:xfrm>
          <a:prstGeom prst="rect">
            <a:avLst/>
          </a:prstGeom>
          <a:noFill/>
          <a:ln w="5715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15C96CA-325F-32E0-9AE4-60F26019220F}"/>
              </a:ext>
            </a:extLst>
          </p:cNvPr>
          <p:cNvSpPr txBox="1"/>
          <p:nvPr/>
        </p:nvSpPr>
        <p:spPr>
          <a:xfrm>
            <a:off x="2096771" y="3668943"/>
            <a:ext cx="5272217" cy="707886"/>
          </a:xfrm>
          <a:prstGeom prst="rect">
            <a:avLst/>
          </a:prstGeom>
          <a:noFill/>
        </p:spPr>
        <p:txBody>
          <a:bodyPr wrap="square" rtlCol="0">
            <a:spAutoFit/>
          </a:bodyPr>
          <a:lstStyle/>
          <a:p>
            <a:r>
              <a:rPr lang="en-US" sz="4000" dirty="0"/>
              <a:t>Championship Round</a:t>
            </a:r>
          </a:p>
        </p:txBody>
      </p:sp>
      <p:pic>
        <p:nvPicPr>
          <p:cNvPr id="4" name="Picture 3" descr="An illustration shows hands holding a trophy and &quot;Winner&quot; certificate, This icon is identified in alt-text throughout the slides as &quot;Championship Round.&quot; ">
            <a:extLst>
              <a:ext uri="{FF2B5EF4-FFF2-40B4-BE49-F238E27FC236}">
                <a16:creationId xmlns:a16="http://schemas.microsoft.com/office/drawing/2014/main" id="{34D4EEFD-6A28-9618-4BCE-45F6090E861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9239" y="3778415"/>
            <a:ext cx="710840" cy="514773"/>
          </a:xfrm>
          <a:prstGeom prst="rect">
            <a:avLst/>
          </a:prstGeom>
          <a:ln w="57150">
            <a:solidFill>
              <a:schemeClr val="tx1"/>
            </a:solidFill>
          </a:ln>
        </p:spPr>
      </p:pic>
      <p:sp>
        <p:nvSpPr>
          <p:cNvPr id="16" name="TextBox 15">
            <a:extLst>
              <a:ext uri="{FF2B5EF4-FFF2-40B4-BE49-F238E27FC236}">
                <a16:creationId xmlns:a16="http://schemas.microsoft.com/office/drawing/2014/main" id="{B7986492-0808-A835-4433-940809E4351A}"/>
              </a:ext>
            </a:extLst>
          </p:cNvPr>
          <p:cNvSpPr txBox="1"/>
          <p:nvPr/>
        </p:nvSpPr>
        <p:spPr>
          <a:xfrm>
            <a:off x="2096771" y="2689278"/>
            <a:ext cx="2717276" cy="707886"/>
          </a:xfrm>
          <a:prstGeom prst="rect">
            <a:avLst/>
          </a:prstGeom>
          <a:noFill/>
        </p:spPr>
        <p:txBody>
          <a:bodyPr wrap="square" lIns="91440" tIns="45720" rIns="91440" bIns="45720" rtlCol="0" anchor="t">
            <a:spAutoFit/>
          </a:bodyPr>
          <a:lstStyle/>
          <a:p>
            <a:r>
              <a:rPr lang="en-US" sz="4000" dirty="0"/>
              <a:t>Discussion</a:t>
            </a:r>
            <a:endParaRPr lang="en-US" dirty="0"/>
          </a:p>
        </p:txBody>
      </p:sp>
      <p:pic>
        <p:nvPicPr>
          <p:cNvPr id="6" name="Google Shape;225;p33" descr="An illustration shows a colorful question mark. This icon is identified in alt-text throughout the slides as &quot;Discussion.&quot; ">
            <a:extLst>
              <a:ext uri="{FF2B5EF4-FFF2-40B4-BE49-F238E27FC236}">
                <a16:creationId xmlns:a16="http://schemas.microsoft.com/office/drawing/2014/main" id="{6B1D5E7E-F05A-F41D-EE1B-6B809FAA328D}"/>
              </a:ext>
            </a:extLst>
          </p:cNvPr>
          <p:cNvPicPr preferRelativeResize="0"/>
          <p:nvPr/>
        </p:nvPicPr>
        <p:blipFill>
          <a:blip r:embed="rId5">
            <a:alphaModFix/>
          </a:blip>
          <a:stretch>
            <a:fillRect/>
          </a:stretch>
        </p:blipFill>
        <p:spPr>
          <a:xfrm>
            <a:off x="976102" y="2684396"/>
            <a:ext cx="717088" cy="751996"/>
          </a:xfrm>
          <a:prstGeom prst="rect">
            <a:avLst/>
          </a:prstGeom>
          <a:noFill/>
          <a:ln>
            <a:noFill/>
          </a:ln>
        </p:spPr>
      </p:pic>
      <p:sp>
        <p:nvSpPr>
          <p:cNvPr id="15" name="TextBox 14">
            <a:extLst>
              <a:ext uri="{FF2B5EF4-FFF2-40B4-BE49-F238E27FC236}">
                <a16:creationId xmlns:a16="http://schemas.microsoft.com/office/drawing/2014/main" id="{218DDDEF-2F81-D96D-0A62-683136BFD659}"/>
              </a:ext>
            </a:extLst>
          </p:cNvPr>
          <p:cNvSpPr txBox="1"/>
          <p:nvPr/>
        </p:nvSpPr>
        <p:spPr>
          <a:xfrm>
            <a:off x="2096771" y="1712275"/>
            <a:ext cx="2192841" cy="707886"/>
          </a:xfrm>
          <a:prstGeom prst="rect">
            <a:avLst/>
          </a:prstGeom>
          <a:noFill/>
        </p:spPr>
        <p:txBody>
          <a:bodyPr wrap="square" lIns="91440" tIns="45720" rIns="91440" bIns="45720" rtlCol="0" anchor="t">
            <a:spAutoFit/>
          </a:bodyPr>
          <a:lstStyle/>
          <a:p>
            <a:r>
              <a:rPr lang="en-US" sz="4000" dirty="0"/>
              <a:t>Activity</a:t>
            </a:r>
          </a:p>
        </p:txBody>
      </p:sp>
      <p:pic>
        <p:nvPicPr>
          <p:cNvPr id="3" name="Picture 2" descr="An illustration shows a cartoon turtle playing a banjo. This icon is identified in alt-text throughout the slides as &quot;Activity.&quot; ">
            <a:extLst>
              <a:ext uri="{FF2B5EF4-FFF2-40B4-BE49-F238E27FC236}">
                <a16:creationId xmlns:a16="http://schemas.microsoft.com/office/drawing/2014/main" id="{D1445935-9BA1-CEC2-CF4C-F0D42476C9A1}"/>
              </a:ext>
            </a:extLst>
          </p:cNvPr>
          <p:cNvPicPr>
            <a:picLocks noChangeAspect="1"/>
          </p:cNvPicPr>
          <p:nvPr/>
        </p:nvPicPr>
        <p:blipFill>
          <a:blip r:embed="rId6"/>
          <a:stretch>
            <a:fillRect/>
          </a:stretch>
        </p:blipFill>
        <p:spPr>
          <a:xfrm>
            <a:off x="972045" y="1690688"/>
            <a:ext cx="712314" cy="699400"/>
          </a:xfrm>
          <a:prstGeom prst="rect">
            <a:avLst/>
          </a:prstGeom>
        </p:spPr>
      </p:pic>
      <p:sp>
        <p:nvSpPr>
          <p:cNvPr id="2" name="Title 1">
            <a:extLst>
              <a:ext uri="{FF2B5EF4-FFF2-40B4-BE49-F238E27FC236}">
                <a16:creationId xmlns:a16="http://schemas.microsoft.com/office/drawing/2014/main" id="{BBB7642E-1017-4B1D-A838-2B0D9CD02543}"/>
              </a:ext>
            </a:extLst>
          </p:cNvPr>
          <p:cNvSpPr>
            <a:spLocks noGrp="1"/>
          </p:cNvSpPr>
          <p:nvPr>
            <p:ph type="title"/>
          </p:nvPr>
        </p:nvSpPr>
        <p:spPr/>
        <p:txBody>
          <a:bodyPr anchor="ctr">
            <a:normAutofit/>
          </a:bodyPr>
          <a:lstStyle/>
          <a:p>
            <a:r>
              <a:rPr lang="en-US" b="1">
                <a:latin typeface="+mn-lt"/>
              </a:rPr>
              <a:t>Your Icon Guide to the PowerPoint</a:t>
            </a:r>
          </a:p>
        </p:txBody>
      </p:sp>
    </p:spTree>
    <p:extLst>
      <p:ext uri="{BB962C8B-B14F-4D97-AF65-F5344CB8AC3E}">
        <p14:creationId xmlns:p14="http://schemas.microsoft.com/office/powerpoint/2010/main" val="1305232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Connect Tactual Skills to Experience</a:t>
            </a:r>
            <a:endParaRPr lang="en-US" sz="4800">
              <a:latin typeface="Calibri"/>
              <a:ea typeface="Calibri"/>
              <a:cs typeface="Calibri"/>
            </a:endParaRPr>
          </a:p>
        </p:txBody>
      </p:sp>
      <p:sp>
        <p:nvSpPr>
          <p:cNvPr id="327" name="Google Shape;327;p50"/>
          <p:cNvSpPr txBox="1">
            <a:spLocks noGrp="1"/>
          </p:cNvSpPr>
          <p:nvPr>
            <p:ph idx="1"/>
          </p:nvPr>
        </p:nvSpPr>
        <p:spPr>
          <a:xfrm>
            <a:off x="838200" y="1697446"/>
            <a:ext cx="5491567" cy="3789544"/>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400"/>
              <a:buFont typeface="Arial"/>
              <a:buChar char="•"/>
            </a:pPr>
            <a:r>
              <a:rPr lang="en" sz="3200">
                <a:latin typeface="Calibri"/>
                <a:ea typeface="Calibri"/>
                <a:cs typeface="Calibri"/>
                <a:sym typeface="Calibri"/>
              </a:rPr>
              <a:t>Using both hands</a:t>
            </a:r>
            <a:endParaRPr lang="en-US" sz="3200">
              <a:latin typeface="Calibri"/>
              <a:ea typeface="Calibri"/>
              <a:cs typeface="Calibri"/>
            </a:endParaRPr>
          </a:p>
          <a:p>
            <a:pPr marL="457200" indent="-457200">
              <a:spcBef>
                <a:spcPts val="800"/>
              </a:spcBef>
              <a:buSzPts val="2400"/>
              <a:buFont typeface="Arial"/>
              <a:buChar char="•"/>
            </a:pPr>
            <a:r>
              <a:rPr lang="en" sz="3200">
                <a:latin typeface="Calibri"/>
                <a:ea typeface="Calibri"/>
                <a:cs typeface="Calibri"/>
                <a:sym typeface="Calibri"/>
              </a:rPr>
              <a:t>Using individual fingers</a:t>
            </a:r>
            <a:endParaRPr lang="en-US" sz="3200">
              <a:latin typeface="Calibri"/>
              <a:ea typeface="Calibri"/>
              <a:cs typeface="Calibri"/>
            </a:endParaRPr>
          </a:p>
          <a:p>
            <a:pPr marL="457200" indent="-457200">
              <a:spcBef>
                <a:spcPts val="800"/>
              </a:spcBef>
              <a:buSzPts val="2400"/>
              <a:buFont typeface="Arial"/>
              <a:buChar char="•"/>
            </a:pPr>
            <a:r>
              <a:rPr lang="en-US" sz="3200">
                <a:latin typeface="Calibri"/>
                <a:ea typeface="Calibri"/>
                <a:cs typeface="Calibri"/>
                <a:sym typeface="Calibri"/>
              </a:rPr>
              <a:t>With attention </a:t>
            </a:r>
            <a:r>
              <a:rPr lang="en" sz="3200">
                <a:latin typeface="Calibri"/>
                <a:ea typeface="Calibri"/>
                <a:cs typeface="Calibri"/>
                <a:sym typeface="Calibri"/>
              </a:rPr>
              <a:t>to </a:t>
            </a:r>
            <a:r>
              <a:rPr lang="en-US" sz="3200">
                <a:latin typeface="Calibri"/>
                <a:ea typeface="Calibri"/>
                <a:cs typeface="Calibri"/>
                <a:sym typeface="Calibri"/>
              </a:rPr>
              <a:t>details</a:t>
            </a:r>
            <a:endParaRPr lang="en-US" sz="3200">
              <a:latin typeface="Calibri"/>
              <a:ea typeface="Calibri"/>
              <a:cs typeface="Calibri"/>
            </a:endParaRPr>
          </a:p>
          <a:p>
            <a:pPr marL="457200" indent="-457200">
              <a:spcBef>
                <a:spcPts val="800"/>
              </a:spcBef>
              <a:buSzPts val="2400"/>
              <a:buFont typeface="Arial"/>
              <a:buChar char="•"/>
            </a:pPr>
            <a:r>
              <a:rPr lang="en-US" sz="3200">
                <a:latin typeface="Calibri"/>
                <a:ea typeface="Calibri"/>
                <a:cs typeface="Calibri"/>
                <a:sym typeface="Calibri"/>
              </a:rPr>
              <a:t>Emerging search</a:t>
            </a:r>
            <a:r>
              <a:rPr lang="en" sz="3200">
                <a:latin typeface="Calibri"/>
                <a:ea typeface="Calibri"/>
                <a:cs typeface="Calibri"/>
                <a:sym typeface="Calibri"/>
              </a:rPr>
              <a:t> strategies</a:t>
            </a:r>
            <a:endParaRPr lang="en-US" sz="3200">
              <a:latin typeface="Calibri"/>
              <a:ea typeface="Calibri"/>
              <a:cs typeface="Calibri"/>
            </a:endParaRPr>
          </a:p>
          <a:p>
            <a:pPr marL="457200" indent="-457200">
              <a:spcBef>
                <a:spcPts val="800"/>
              </a:spcBef>
              <a:buSzPts val="2400"/>
              <a:buFont typeface="Arial"/>
              <a:buChar char="•"/>
            </a:pPr>
            <a:r>
              <a:rPr lang="en" sz="3200" u="sng">
                <a:solidFill>
                  <a:srgbClr val="2200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https://www.youtube.com/watch?v=eBVqcTEC3zQ</a:t>
            </a:r>
            <a:endParaRPr lang="en-US" sz="3200">
              <a:latin typeface="Calibri"/>
              <a:ea typeface="Calibri"/>
              <a:cs typeface="Calibri"/>
            </a:endParaRPr>
          </a:p>
        </p:txBody>
      </p:sp>
      <p:pic>
        <p:nvPicPr>
          <p:cNvPr id="328" name="Google Shape;328;p50" descr="A toddler's hands positioned neatly on top of an adult's hands while they track a line of braille symbols. From: Building on Patterns Prekindergarten"/>
          <p:cNvPicPr preferRelativeResize="0">
            <a:picLocks noGrp="1"/>
          </p:cNvPicPr>
          <p:nvPr>
            <p:ph type="body" idx="2"/>
          </p:nvPr>
        </p:nvPicPr>
        <p:blipFill rotWithShape="1">
          <a:blip r:embed="rId4">
            <a:alphaModFix/>
          </a:blip>
          <a:srcRect/>
          <a:stretch/>
        </p:blipFill>
        <p:spPr>
          <a:xfrm>
            <a:off x="6914962" y="1733039"/>
            <a:ext cx="4979987" cy="3733800"/>
          </a:xfrm>
          <a:prstGeom prst="rect">
            <a:avLst/>
          </a:prstGeom>
          <a:noFill/>
          <a:ln w="57150" cap="flat" cmpd="sng">
            <a:solidFill>
              <a:srgbClr val="000000"/>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a:spLocks noGrp="1"/>
          </p:cNvSpPr>
          <p:nvPr>
            <p:ph type="title"/>
          </p:nvPr>
        </p:nvSpPr>
        <p:spPr>
          <a:prstGeom prst="rect">
            <a:avLst/>
          </a:prstGeom>
          <a:noFill/>
          <a:ln>
            <a:noFill/>
          </a:ln>
        </p:spPr>
        <p:txBody>
          <a:bodyPr spcFirstLastPara="1" vert="horz" wrap="square" lIns="91433" tIns="45700" rIns="91433" bIns="45700" rtlCol="0" anchor="b" anchorCtr="0">
            <a:normAutofit/>
          </a:bodyPr>
          <a:lstStyle/>
          <a:p>
            <a:pPr>
              <a:buSzPts val="4500"/>
            </a:pPr>
            <a:r>
              <a:rPr lang="en" sz="4800">
                <a:latin typeface="Calibri"/>
                <a:ea typeface="Calibri"/>
                <a:cs typeface="Calibri"/>
                <a:sym typeface="Calibri"/>
              </a:rPr>
              <a:t>Fingers Now Have Jobs</a:t>
            </a:r>
            <a:endParaRPr lang="en-US" sz="4800">
              <a:latin typeface="Calibri"/>
              <a:ea typeface="Calibri"/>
              <a:cs typeface="Calibri"/>
            </a:endParaRPr>
          </a:p>
        </p:txBody>
      </p:sp>
      <p:sp>
        <p:nvSpPr>
          <p:cNvPr id="335" name="Google Shape;335;p51"/>
          <p:cNvSpPr txBox="1">
            <a:spLocks noGrp="1"/>
          </p:cNvSpPr>
          <p:nvPr>
            <p:ph idx="1"/>
          </p:nvPr>
        </p:nvSpPr>
        <p:spPr>
          <a:xfrm>
            <a:off x="838200" y="1710361"/>
            <a:ext cx="6550618" cy="3828290"/>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1600"/>
              <a:buFont typeface="Arial"/>
              <a:buChar char="•"/>
            </a:pPr>
            <a:r>
              <a:rPr lang="en-US" sz="2600">
                <a:latin typeface="Calibri"/>
                <a:ea typeface="Calibri"/>
                <a:cs typeface="Calibri"/>
                <a:sym typeface="Calibri"/>
              </a:rPr>
              <a:t>The index finger is the "leader finger"</a:t>
            </a:r>
            <a:endParaRPr lang="en-US" sz="2600">
              <a:latin typeface="Calibri"/>
              <a:ea typeface="Calibri"/>
              <a:cs typeface="Calibri"/>
            </a:endParaRPr>
          </a:p>
          <a:p>
            <a:pPr marL="457200" indent="-457200">
              <a:spcBef>
                <a:spcPts val="800"/>
              </a:spcBef>
              <a:buSzPts val="1600"/>
              <a:buFont typeface="Arial"/>
              <a:buChar char="•"/>
            </a:pPr>
            <a:r>
              <a:rPr lang="en-US" sz="2600">
                <a:latin typeface="Calibri"/>
                <a:ea typeface="Calibri"/>
                <a:cs typeface="Calibri"/>
                <a:sym typeface="Calibri"/>
              </a:rPr>
              <a:t>The middle and ring fingers of the right hand are the "detective fingers" - identify what is coming </a:t>
            </a:r>
            <a:endParaRPr lang="en-US" sz="2600">
              <a:latin typeface="Calibri"/>
              <a:ea typeface="Calibri"/>
              <a:cs typeface="Calibri"/>
            </a:endParaRPr>
          </a:p>
          <a:p>
            <a:pPr marL="457200" indent="-457200">
              <a:spcBef>
                <a:spcPts val="800"/>
              </a:spcBef>
              <a:buSzPts val="1600"/>
              <a:buFont typeface="Arial"/>
              <a:buChar char="•"/>
            </a:pPr>
            <a:r>
              <a:rPr lang="en-US" sz="2600">
                <a:latin typeface="Calibri"/>
                <a:ea typeface="Calibri"/>
                <a:cs typeface="Calibri"/>
                <a:sym typeface="Calibri"/>
              </a:rPr>
              <a:t>The pinky finger of the right hand detects the end of the line and signals that it is time to look for the next line</a:t>
            </a:r>
            <a:endParaRPr lang="en-US" sz="2600">
              <a:latin typeface="Calibri"/>
              <a:ea typeface="Calibri"/>
              <a:cs typeface="Calibri"/>
            </a:endParaRPr>
          </a:p>
          <a:p>
            <a:pPr marL="457200" indent="-457200">
              <a:spcBef>
                <a:spcPts val="800"/>
              </a:spcBef>
              <a:buSzPts val="1600"/>
              <a:buFont typeface="Arial"/>
              <a:buChar char="•"/>
            </a:pPr>
            <a:r>
              <a:rPr lang="en-US" sz="2600">
                <a:latin typeface="Calibri"/>
                <a:ea typeface="Calibri"/>
                <a:cs typeface="Calibri"/>
                <a:sym typeface="Calibri"/>
              </a:rPr>
              <a:t>The middle and index fingers on the left hand are the "reference fingers“ - if the right hand gets lost or confused, it comes back to the left hand to find its place</a:t>
            </a:r>
            <a:endParaRPr lang="en-US" sz="2600">
              <a:latin typeface="Calibri"/>
              <a:ea typeface="Calibri"/>
              <a:cs typeface="Calibri"/>
            </a:endParaRPr>
          </a:p>
        </p:txBody>
      </p:sp>
      <p:pic>
        <p:nvPicPr>
          <p:cNvPr id="336" name="Google Shape;336;p51" descr="A child smiling with her eyes closed and holding her hands out"/>
          <p:cNvPicPr preferRelativeResize="0">
            <a:picLocks noGrp="1"/>
          </p:cNvPicPr>
          <p:nvPr>
            <p:ph type="body" idx="2"/>
          </p:nvPr>
        </p:nvPicPr>
        <p:blipFill rotWithShape="1">
          <a:blip r:embed="rId3">
            <a:alphaModFix/>
          </a:blip>
          <a:srcRect r="24772"/>
          <a:stretch/>
        </p:blipFill>
        <p:spPr>
          <a:xfrm>
            <a:off x="7669536" y="1089025"/>
            <a:ext cx="4160837" cy="4679950"/>
          </a:xfrm>
          <a:prstGeom prst="rect">
            <a:avLst/>
          </a:prstGeom>
          <a:noFill/>
          <a:ln w="57150" cap="flat" cmpd="sng">
            <a:solidFill>
              <a:srgbClr val="000000"/>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ctrTitle"/>
          </p:nvPr>
        </p:nvSpPr>
        <p:spPr>
          <a:xfrm>
            <a:off x="652709" y="2066373"/>
            <a:ext cx="4608400" cy="1864000"/>
          </a:xfrm>
          <a:prstGeom prst="rect">
            <a:avLst/>
          </a:prstGeom>
          <a:noFill/>
          <a:ln>
            <a:noFill/>
          </a:ln>
        </p:spPr>
        <p:txBody>
          <a:bodyPr spcFirstLastPara="1" vert="horz" wrap="square" lIns="91433" tIns="45700" rIns="91433" bIns="45700" rtlCol="0" anchor="b" anchorCtr="0">
            <a:noAutofit/>
          </a:bodyPr>
          <a:lstStyle/>
          <a:p>
            <a:pPr>
              <a:buSzPts val="5400"/>
            </a:pPr>
            <a:r>
              <a:rPr lang="en" sz="7200">
                <a:latin typeface="Calibri"/>
                <a:ea typeface="Calibri"/>
                <a:cs typeface="Calibri"/>
                <a:sym typeface="Calibri"/>
              </a:rPr>
              <a:t>Exploration</a:t>
            </a:r>
            <a:endParaRPr>
              <a:latin typeface="Calibri"/>
              <a:ea typeface="Calibri"/>
              <a:cs typeface="Calibri"/>
              <a:sym typeface="Calibri"/>
            </a:endParaRPr>
          </a:p>
        </p:txBody>
      </p:sp>
      <p:pic>
        <p:nvPicPr>
          <p:cNvPr id="254" name="Google Shape;254;p40" descr="A child closes his eyes and smiles as he hugs a tree trunk"/>
          <p:cNvPicPr preferRelativeResize="0"/>
          <p:nvPr/>
        </p:nvPicPr>
        <p:blipFill rotWithShape="1">
          <a:blip r:embed="rId3">
            <a:alphaModFix/>
          </a:blip>
          <a:srcRect/>
          <a:stretch/>
        </p:blipFill>
        <p:spPr>
          <a:xfrm>
            <a:off x="6096000" y="1468399"/>
            <a:ext cx="5703033" cy="38019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US" sz="5850">
                <a:latin typeface="Calibri"/>
                <a:ea typeface="Calibri"/>
                <a:cs typeface="Calibri"/>
                <a:sym typeface="Calibri"/>
              </a:rPr>
              <a:t>Active Exploration is Vital</a:t>
            </a:r>
          </a:p>
        </p:txBody>
      </p:sp>
      <p:sp>
        <p:nvSpPr>
          <p:cNvPr id="390" name="Google Shape;390;p56"/>
          <p:cNvSpPr txBox="1">
            <a:spLocks noGrp="1"/>
          </p:cNvSpPr>
          <p:nvPr>
            <p:ph idx="1"/>
          </p:nvPr>
        </p:nvSpPr>
        <p:spPr>
          <a:xfrm>
            <a:off x="838200" y="1511789"/>
            <a:ext cx="6161315" cy="3836362"/>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000"/>
              <a:buFont typeface="Arial"/>
              <a:buChar char="•"/>
            </a:pPr>
            <a:r>
              <a:rPr lang="en" sz="2667">
                <a:latin typeface="Calibri"/>
                <a:ea typeface="Calibri"/>
                <a:cs typeface="Calibri"/>
                <a:sym typeface="Calibri"/>
              </a:rPr>
              <a:t>Exploration follows experience, given chances to independently gather information</a:t>
            </a:r>
            <a:endParaRPr lang="en-US" sz="2667">
              <a:latin typeface="Calibri"/>
              <a:ea typeface="Calibri"/>
              <a:cs typeface="Calibri"/>
            </a:endParaRPr>
          </a:p>
          <a:p>
            <a:pPr marL="457200" indent="-457200">
              <a:spcBef>
                <a:spcPts val="800"/>
              </a:spcBef>
              <a:buSzPts val="2000"/>
              <a:buFont typeface="Arial"/>
              <a:buChar char="•"/>
            </a:pPr>
            <a:r>
              <a:rPr lang="en" sz="2667">
                <a:latin typeface="Calibri"/>
                <a:ea typeface="Calibri"/>
                <a:cs typeface="Calibri"/>
                <a:sym typeface="Calibri"/>
              </a:rPr>
              <a:t>Requires (but also enhances):</a:t>
            </a:r>
            <a:endParaRPr lang="en-US" sz="2667">
              <a:latin typeface="Calibri"/>
              <a:ea typeface="Calibri"/>
              <a:cs typeface="Calibri"/>
            </a:endParaRPr>
          </a:p>
          <a:p>
            <a:pPr marL="914400" lvl="1" indent="-457200">
              <a:spcBef>
                <a:spcPts val="800"/>
              </a:spcBef>
              <a:buSzPts val="2000"/>
              <a:buFont typeface="Arial"/>
              <a:buChar char="•"/>
            </a:pPr>
            <a:r>
              <a:rPr lang="en" sz="2667">
                <a:latin typeface="Calibri"/>
                <a:ea typeface="Calibri"/>
                <a:cs typeface="Calibri"/>
                <a:sym typeface="Calibri"/>
              </a:rPr>
              <a:t>Spatial awareness</a:t>
            </a:r>
            <a:endParaRPr lang="en-US" sz="2667">
              <a:latin typeface="Calibri"/>
              <a:ea typeface="Calibri"/>
              <a:cs typeface="Calibri"/>
            </a:endParaRPr>
          </a:p>
          <a:p>
            <a:pPr marL="914400" lvl="1" indent="-457200">
              <a:spcBef>
                <a:spcPts val="800"/>
              </a:spcBef>
              <a:buSzPts val="2000"/>
              <a:buFont typeface="Arial"/>
              <a:buChar char="•"/>
            </a:pPr>
            <a:r>
              <a:rPr lang="en" sz="2667">
                <a:latin typeface="Calibri"/>
                <a:ea typeface="Calibri"/>
                <a:cs typeface="Calibri"/>
                <a:sym typeface="Calibri"/>
              </a:rPr>
              <a:t>Organized scanning skills</a:t>
            </a:r>
            <a:endParaRPr lang="en-US" sz="2667">
              <a:latin typeface="Calibri"/>
              <a:ea typeface="Calibri"/>
              <a:cs typeface="Calibri"/>
            </a:endParaRPr>
          </a:p>
          <a:p>
            <a:pPr marL="914400" lvl="1" indent="-457200">
              <a:spcBef>
                <a:spcPts val="800"/>
              </a:spcBef>
              <a:buSzPts val="2000"/>
              <a:buFont typeface="Arial"/>
              <a:buChar char="•"/>
            </a:pPr>
            <a:r>
              <a:rPr lang="en" sz="2667">
                <a:latin typeface="Calibri"/>
                <a:ea typeface="Calibri"/>
                <a:cs typeface="Calibri"/>
                <a:sym typeface="Calibri"/>
              </a:rPr>
              <a:t>Part-to-whole assembly</a:t>
            </a:r>
            <a:endParaRPr lang="en-US" sz="2667">
              <a:latin typeface="Calibri"/>
              <a:ea typeface="Calibri"/>
              <a:cs typeface="Calibri"/>
            </a:endParaRPr>
          </a:p>
          <a:p>
            <a:pPr marL="914400" lvl="1" indent="-457200">
              <a:spcBef>
                <a:spcPts val="800"/>
              </a:spcBef>
              <a:buSzPts val="2000"/>
              <a:buFont typeface="Arial"/>
              <a:buChar char="•"/>
            </a:pPr>
            <a:r>
              <a:rPr lang="en" sz="2667">
                <a:latin typeface="Calibri"/>
                <a:ea typeface="Calibri"/>
                <a:cs typeface="Calibri"/>
                <a:sym typeface="Calibri"/>
              </a:rPr>
              <a:t>Tactual discrimination (identifying symbols, selecting landmarks)</a:t>
            </a:r>
            <a:endParaRPr lang="en-US" sz="2667">
              <a:latin typeface="Calibri"/>
              <a:ea typeface="Calibri"/>
              <a:cs typeface="Calibri"/>
            </a:endParaRPr>
          </a:p>
          <a:p>
            <a:pPr marL="914400" lvl="1" indent="-457200">
              <a:spcBef>
                <a:spcPts val="800"/>
              </a:spcBef>
              <a:buSzPts val="2000"/>
              <a:buFont typeface="Arial"/>
              <a:buChar char="•"/>
            </a:pPr>
            <a:r>
              <a:rPr lang="en" sz="2667">
                <a:latin typeface="Calibri"/>
                <a:ea typeface="Calibri"/>
                <a:cs typeface="Calibri"/>
                <a:sym typeface="Calibri"/>
              </a:rPr>
              <a:t>Language skills (labels, etc.)</a:t>
            </a:r>
            <a:endParaRPr lang="en-US" sz="2667">
              <a:latin typeface="Calibri"/>
              <a:ea typeface="Calibri"/>
              <a:cs typeface="Calibri"/>
            </a:endParaRPr>
          </a:p>
        </p:txBody>
      </p:sp>
      <p:pic>
        <p:nvPicPr>
          <p:cNvPr id="391" name="Google Shape;391;p56" descr="A father holds his child into the air so that he can reach out and touch the leaves on a branch of the tree"/>
          <p:cNvPicPr preferRelativeResize="0"/>
          <p:nvPr/>
        </p:nvPicPr>
        <p:blipFill>
          <a:blip r:embed="rId3">
            <a:alphaModFix/>
          </a:blip>
          <a:stretch>
            <a:fillRect/>
          </a:stretch>
        </p:blipFill>
        <p:spPr>
          <a:xfrm>
            <a:off x="7536634" y="1896846"/>
            <a:ext cx="4078591" cy="3064313"/>
          </a:xfrm>
          <a:prstGeom prst="rect">
            <a:avLst/>
          </a:prstGeom>
          <a:noFill/>
          <a:ln w="57150" cap="flat" cmpd="sng">
            <a:solidFill>
              <a:schemeClr val="tx1"/>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E86D17E2-2EAC-FBEF-2932-A298C08428E4}"/>
            </a:ext>
          </a:extLst>
        </p:cNvPr>
        <p:cNvGrpSpPr/>
        <p:nvPr/>
      </p:nvGrpSpPr>
      <p:grpSpPr>
        <a:xfrm>
          <a:off x="0" y="0"/>
          <a:ext cx="0" cy="0"/>
          <a:chOff x="0" y="0"/>
          <a:chExt cx="0" cy="0"/>
        </a:xfrm>
      </p:grpSpPr>
      <p:sp>
        <p:nvSpPr>
          <p:cNvPr id="223" name="Google Shape;223;p33">
            <a:extLst>
              <a:ext uri="{FF2B5EF4-FFF2-40B4-BE49-F238E27FC236}">
                <a16:creationId xmlns:a16="http://schemas.microsoft.com/office/drawing/2014/main" id="{90707A68-B824-1469-DFBD-8969C1078E4A}"/>
              </a:ext>
            </a:extLst>
          </p:cNvPr>
          <p:cNvSpPr txBox="1">
            <a:spLocks noGrp="1"/>
          </p:cNvSpPr>
          <p:nvPr>
            <p:ph type="title"/>
          </p:nvPr>
        </p:nvSpPr>
        <p:spPr>
          <a:xfrm>
            <a:off x="838200" y="468447"/>
            <a:ext cx="10515600" cy="1044179"/>
          </a:xfrm>
          <a:prstGeom prst="rect">
            <a:avLst/>
          </a:prstGeom>
        </p:spPr>
        <p:txBody>
          <a:bodyPr spcFirstLastPara="1" vert="horz" wrap="square" lIns="91433" tIns="45700" rIns="91433" bIns="45700" rtlCol="0" anchor="ctr" anchorCtr="0">
            <a:normAutofit/>
          </a:bodyPr>
          <a:lstStyle/>
          <a:p>
            <a:r>
              <a:rPr lang="en" sz="4800" dirty="0">
                <a:latin typeface="Calibri"/>
                <a:ea typeface="Calibri"/>
                <a:cs typeface="Calibri"/>
                <a:sym typeface="Calibri"/>
              </a:rPr>
              <a:t>Let’s Talk …cont. 2</a:t>
            </a:r>
            <a:endParaRPr lang="en-US" sz="4800" dirty="0">
              <a:latin typeface="Calibri"/>
              <a:ea typeface="Calibri"/>
              <a:cs typeface="Calibri"/>
            </a:endParaRPr>
          </a:p>
        </p:txBody>
      </p:sp>
      <p:sp>
        <p:nvSpPr>
          <p:cNvPr id="224" name="Google Shape;224;p33">
            <a:extLst>
              <a:ext uri="{FF2B5EF4-FFF2-40B4-BE49-F238E27FC236}">
                <a16:creationId xmlns:a16="http://schemas.microsoft.com/office/drawing/2014/main" id="{75505C25-0E97-3C8F-6164-D8D8B8580556}"/>
              </a:ext>
            </a:extLst>
          </p:cNvPr>
          <p:cNvSpPr txBox="1">
            <a:spLocks noGrp="1"/>
          </p:cNvSpPr>
          <p:nvPr>
            <p:ph idx="1"/>
          </p:nvPr>
        </p:nvSpPr>
        <p:spPr>
          <a:xfrm>
            <a:off x="838200" y="2071989"/>
            <a:ext cx="6692685" cy="3221272"/>
          </a:xfrm>
          <a:prstGeom prst="rect">
            <a:avLst/>
          </a:prstGeom>
        </p:spPr>
        <p:txBody>
          <a:bodyPr spcFirstLastPara="1" vert="horz" wrap="square" lIns="91433" tIns="45700" rIns="91433" bIns="45700" rtlCol="0" anchor="t" anchorCtr="0">
            <a:normAutofit/>
          </a:bodyPr>
          <a:lstStyle/>
          <a:p>
            <a:pPr>
              <a:spcAft>
                <a:spcPts val="1600"/>
              </a:spcAft>
            </a:pPr>
            <a:r>
              <a:rPr lang="en" sz="4200" dirty="0">
                <a:latin typeface="Calibri"/>
                <a:ea typeface="Calibri"/>
                <a:cs typeface="Calibri"/>
                <a:sym typeface="Calibri"/>
              </a:rPr>
              <a:t>How do exposure, experience, or exploration affect successful early literacy development?</a:t>
            </a:r>
            <a:endParaRPr lang="en-US" dirty="0"/>
          </a:p>
        </p:txBody>
      </p:sp>
      <p:pic>
        <p:nvPicPr>
          <p:cNvPr id="225" name="Google Shape;225;p33" descr="Discussion">
            <a:extLst>
              <a:ext uri="{FF2B5EF4-FFF2-40B4-BE49-F238E27FC236}">
                <a16:creationId xmlns:a16="http://schemas.microsoft.com/office/drawing/2014/main" id="{6EFD8047-548F-E869-7DE8-26B80C4DACB1}"/>
              </a:ext>
            </a:extLst>
          </p:cNvPr>
          <p:cNvPicPr preferRelativeResize="0"/>
          <p:nvPr/>
        </p:nvPicPr>
        <p:blipFill>
          <a:blip r:embed="rId3">
            <a:alphaModFix/>
          </a:blip>
          <a:stretch>
            <a:fillRect/>
          </a:stretch>
        </p:blipFill>
        <p:spPr>
          <a:xfrm>
            <a:off x="7549968" y="1509108"/>
            <a:ext cx="3803833" cy="4368267"/>
          </a:xfrm>
          <a:prstGeom prst="rect">
            <a:avLst/>
          </a:prstGeom>
          <a:noFill/>
          <a:ln>
            <a:noFill/>
          </a:ln>
        </p:spPr>
      </p:pic>
    </p:spTree>
    <p:extLst>
      <p:ext uri="{BB962C8B-B14F-4D97-AF65-F5344CB8AC3E}">
        <p14:creationId xmlns:p14="http://schemas.microsoft.com/office/powerpoint/2010/main" val="2177668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317E-7F38-3C8F-369B-A0287AB3F7F6}"/>
            </a:ext>
          </a:extLst>
        </p:cNvPr>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4E428931-390E-0058-1EFC-DE949956BF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690688"/>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CCF91F75-F8F8-41BC-06B0-3B5039126F8B}"/>
              </a:ext>
            </a:extLst>
          </p:cNvPr>
          <p:cNvSpPr>
            <a:spLocks noGrp="1"/>
          </p:cNvSpPr>
          <p:nvPr>
            <p:ph type="title"/>
          </p:nvPr>
        </p:nvSpPr>
        <p:spPr/>
        <p:txBody>
          <a:bodyPr anchor="ctr">
            <a:normAutofit/>
          </a:bodyPr>
          <a:lstStyle/>
          <a:p>
            <a:r>
              <a:rPr lang="en-US" b="1" dirty="0">
                <a:latin typeface="+mn-lt"/>
              </a:rPr>
              <a:t>Championship Round, cont. 2</a:t>
            </a:r>
          </a:p>
        </p:txBody>
      </p:sp>
    </p:spTree>
    <p:extLst>
      <p:ext uri="{BB962C8B-B14F-4D97-AF65-F5344CB8AC3E}">
        <p14:creationId xmlns:p14="http://schemas.microsoft.com/office/powerpoint/2010/main" val="546320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B7D65967-F09B-810D-20F3-D6A288C181A1}"/>
            </a:ext>
          </a:extLst>
        </p:cNvPr>
        <p:cNvGrpSpPr/>
        <p:nvPr/>
      </p:nvGrpSpPr>
      <p:grpSpPr>
        <a:xfrm>
          <a:off x="0" y="0"/>
          <a:ext cx="0" cy="0"/>
          <a:chOff x="0" y="0"/>
          <a:chExt cx="0" cy="0"/>
        </a:xfrm>
      </p:grpSpPr>
      <p:sp>
        <p:nvSpPr>
          <p:cNvPr id="154" name="Google Shape;154;p25">
            <a:extLst>
              <a:ext uri="{FF2B5EF4-FFF2-40B4-BE49-F238E27FC236}">
                <a16:creationId xmlns:a16="http://schemas.microsoft.com/office/drawing/2014/main" id="{D96EA662-F89B-4448-2291-EF8EF4B9B290}"/>
              </a:ext>
            </a:extLst>
          </p:cNvPr>
          <p:cNvSpPr txBox="1">
            <a:spLocks noGrp="1"/>
          </p:cNvSpPr>
          <p:nvPr>
            <p:ph type="ctrTitle"/>
          </p:nvPr>
        </p:nvSpPr>
        <p:spPr>
          <a:xfrm>
            <a:off x="1688783" y="1884152"/>
            <a:ext cx="8810069" cy="3087490"/>
          </a:xfrm>
        </p:spPr>
        <p:txBody>
          <a:bodyPr spcFirstLastPara="1" vert="horz" lIns="91433" tIns="45700" rIns="91433" bIns="45700" rtlCol="0" anchor="t" anchorCtr="0">
            <a:noAutofit/>
          </a:bodyPr>
          <a:lstStyle/>
          <a:p>
            <a:pPr>
              <a:buSzPct val="100000"/>
            </a:pPr>
            <a:r>
              <a:rPr lang="en-US" sz="5600">
                <a:latin typeface="Calibri"/>
                <a:ea typeface="Calibri"/>
                <a:cs typeface="Helvetica"/>
              </a:rPr>
              <a:t>Graphics and Written Language: The Connection</a:t>
            </a:r>
            <a:br>
              <a:rPr lang="en-US" sz="5600">
                <a:latin typeface="Calibri"/>
                <a:cs typeface="Helvetica"/>
              </a:rPr>
            </a:br>
            <a:endParaRPr lang="en-US" sz="5600">
              <a:latin typeface="Calibri"/>
              <a:ea typeface="Calibri"/>
              <a:cs typeface="Helvetica"/>
            </a:endParaRPr>
          </a:p>
        </p:txBody>
      </p:sp>
    </p:spTree>
    <p:extLst>
      <p:ext uri="{BB962C8B-B14F-4D97-AF65-F5344CB8AC3E}">
        <p14:creationId xmlns:p14="http://schemas.microsoft.com/office/powerpoint/2010/main" val="2526883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What We Know</a:t>
            </a:r>
            <a:endParaRPr lang="en-US" sz="4800" strike="sngStrike">
              <a:latin typeface="Calibri"/>
              <a:ea typeface="Calibri"/>
              <a:cs typeface="Calibri"/>
            </a:endParaRPr>
          </a:p>
        </p:txBody>
      </p:sp>
      <p:sp>
        <p:nvSpPr>
          <p:cNvPr id="224" name="Google Shape;224;p34"/>
          <p:cNvSpPr txBox="1">
            <a:spLocks noGrp="1"/>
          </p:cNvSpPr>
          <p:nvPr>
            <p:ph idx="1"/>
          </p:nvPr>
        </p:nvSpPr>
        <p:spPr>
          <a:xfrm>
            <a:off x="838200" y="1710361"/>
            <a:ext cx="6008176" cy="3776629"/>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000"/>
              <a:buFont typeface="Arial"/>
              <a:buChar char="•"/>
            </a:pPr>
            <a:r>
              <a:rPr lang="en-US" sz="2800">
                <a:solidFill>
                  <a:srgbClr val="000000"/>
                </a:solidFill>
                <a:latin typeface="Calibri"/>
                <a:ea typeface="Calibri"/>
                <a:cs typeface="Calibri"/>
                <a:sym typeface="Calibri"/>
              </a:rPr>
              <a:t>Braille reading develops as children learn to explore and discern similarities and differences in objects and materials (Dunst, 2011)</a:t>
            </a:r>
            <a:endParaRPr lang="en-US" sz="2800">
              <a:solidFill>
                <a:srgbClr val="000000"/>
              </a:solidFill>
              <a:latin typeface="Calibri"/>
              <a:ea typeface="Calibri"/>
              <a:cs typeface="Calibri"/>
            </a:endParaRPr>
          </a:p>
          <a:p>
            <a:pPr marL="457200" indent="-457200">
              <a:spcBef>
                <a:spcPts val="800"/>
              </a:spcBef>
              <a:buSzPts val="2000"/>
              <a:buFont typeface="Arial"/>
              <a:buChar char="•"/>
            </a:pPr>
            <a:r>
              <a:rPr lang="en-US" sz="2800">
                <a:solidFill>
                  <a:srgbClr val="000000"/>
                </a:solidFill>
                <a:latin typeface="Calibri"/>
                <a:ea typeface="Calibri"/>
                <a:cs typeface="Calibri"/>
                <a:sym typeface="Calibri"/>
              </a:rPr>
              <a:t>Weak tactile foundations lead to gaps in braille readiness and reading skills </a:t>
            </a:r>
            <a:endParaRPr lang="en-US" sz="2800">
              <a:solidFill>
                <a:srgbClr val="000000"/>
              </a:solidFill>
              <a:latin typeface="Calibri"/>
              <a:ea typeface="Calibri"/>
              <a:cs typeface="Calibri"/>
            </a:endParaRPr>
          </a:p>
          <a:p>
            <a:pPr marL="457200" indent="-457200">
              <a:spcBef>
                <a:spcPts val="800"/>
              </a:spcBef>
              <a:buSzPts val="2000"/>
              <a:buFont typeface="Arial"/>
              <a:buChar char="•"/>
            </a:pPr>
            <a:r>
              <a:rPr lang="en-US" sz="2800">
                <a:solidFill>
                  <a:srgbClr val="000000"/>
                </a:solidFill>
                <a:latin typeface="Calibri"/>
                <a:ea typeface="Calibri"/>
                <a:cs typeface="Calibri"/>
                <a:sym typeface="Calibri"/>
              </a:rPr>
              <a:t>Children need active encouragement to explore with their hands</a:t>
            </a:r>
            <a:endParaRPr lang="en-US" sz="2800">
              <a:solidFill>
                <a:srgbClr val="000000"/>
              </a:solidFill>
              <a:latin typeface="Calibri"/>
              <a:ea typeface="Calibri"/>
              <a:cs typeface="Calibri"/>
            </a:endParaRPr>
          </a:p>
        </p:txBody>
      </p:sp>
      <p:pic>
        <p:nvPicPr>
          <p:cNvPr id="2" name="Google Shape;239;p38" descr="An adult holds a child in her lap and helps him to reach out and touch a yellow pom-pom.">
            <a:extLst>
              <a:ext uri="{FF2B5EF4-FFF2-40B4-BE49-F238E27FC236}">
                <a16:creationId xmlns:a16="http://schemas.microsoft.com/office/drawing/2014/main" id="{6C97D213-432D-3574-8668-0C4FF8993400}"/>
              </a:ext>
            </a:extLst>
          </p:cNvPr>
          <p:cNvPicPr preferRelativeResize="0">
            <a:picLocks/>
          </p:cNvPicPr>
          <p:nvPr/>
        </p:nvPicPr>
        <p:blipFill rotWithShape="1">
          <a:blip r:embed="rId3">
            <a:alphaModFix/>
          </a:blip>
          <a:srcRect l="1" r="1468" b="3387"/>
          <a:stretch/>
        </p:blipFill>
        <p:spPr>
          <a:xfrm>
            <a:off x="7311191" y="1911692"/>
            <a:ext cx="4282426" cy="3102118"/>
          </a:xfrm>
          <a:prstGeom prst="rect">
            <a:avLst/>
          </a:prstGeom>
          <a:noFill/>
          <a:ln w="57150" cap="sq" cmpd="sng">
            <a:solidFill>
              <a:schemeClr val="tx1"/>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Google Shape;223;p34">
            <a:extLst>
              <a:ext uri="{FF2B5EF4-FFF2-40B4-BE49-F238E27FC236}">
                <a16:creationId xmlns:a16="http://schemas.microsoft.com/office/drawing/2014/main" id="{29382F78-D916-4CB1-42F9-6D28B6C6D71B}"/>
              </a:ext>
            </a:extLst>
          </p:cNvPr>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Graphics and Written Language</a:t>
            </a:r>
            <a:endParaRPr lang="en-US" sz="4800" strike="sngStrike">
              <a:latin typeface="Calibri"/>
              <a:ea typeface="Calibri"/>
              <a:cs typeface="Calibri"/>
            </a:endParaRPr>
          </a:p>
        </p:txBody>
      </p:sp>
      <p:sp>
        <p:nvSpPr>
          <p:cNvPr id="233" name="Google Shape;233;p35"/>
          <p:cNvSpPr txBox="1">
            <a:spLocks noGrp="1"/>
          </p:cNvSpPr>
          <p:nvPr>
            <p:ph idx="1"/>
          </p:nvPr>
        </p:nvSpPr>
        <p:spPr>
          <a:xfrm>
            <a:off x="6057900" y="1683240"/>
            <a:ext cx="5295900" cy="3855411"/>
          </a:xfrm>
          <a:prstGeom prst="rect">
            <a:avLst/>
          </a:prstGeom>
          <a:noFill/>
          <a:ln>
            <a:noFill/>
          </a:ln>
        </p:spPr>
        <p:txBody>
          <a:bodyPr spcFirstLastPara="1" vert="horz" wrap="square" lIns="45700" tIns="45700" rIns="45700" bIns="45700" rtlCol="0" anchor="t" anchorCtr="0">
            <a:noAutofit/>
          </a:bodyPr>
          <a:lstStyle/>
          <a:p>
            <a:pPr marL="457200" indent="-457200">
              <a:spcBef>
                <a:spcPts val="0"/>
              </a:spcBef>
              <a:spcAft>
                <a:spcPts val="800"/>
              </a:spcAft>
              <a:buSzPts val="2000"/>
              <a:buFont typeface="Calibri"/>
              <a:buChar char="•"/>
            </a:pPr>
            <a:r>
              <a:rPr lang="en-US" sz="2500">
                <a:latin typeface="Calibri"/>
                <a:ea typeface="Calibri"/>
                <a:cs typeface="Calibri"/>
                <a:sym typeface="Calibri"/>
              </a:rPr>
              <a:t>Graphics are symbols that represent connections to written language</a:t>
            </a:r>
            <a:endParaRPr lang="en-US" sz="2500">
              <a:latin typeface="Calibri"/>
              <a:ea typeface="Calibri"/>
              <a:cs typeface="Calibri"/>
            </a:endParaRPr>
          </a:p>
          <a:p>
            <a:pPr marL="457200" indent="-457200">
              <a:spcAft>
                <a:spcPts val="800"/>
              </a:spcAft>
              <a:buSzPts val="2000"/>
              <a:buFont typeface="Calibri"/>
              <a:buChar char="•"/>
            </a:pPr>
            <a:r>
              <a:rPr lang="en-US" sz="2500">
                <a:latin typeface="Calibri"/>
                <a:ea typeface="Calibri"/>
                <a:cs typeface="Calibri"/>
                <a:sym typeface="Calibri"/>
              </a:rPr>
              <a:t>As much as 50% of text content in today's textbooks may be presented in graphic form</a:t>
            </a:r>
            <a:endParaRPr lang="en-US" sz="2500">
              <a:latin typeface="Calibri"/>
              <a:ea typeface="Calibri"/>
              <a:cs typeface="Calibri"/>
            </a:endParaRPr>
          </a:p>
          <a:p>
            <a:pPr marL="457200" indent="-457200">
              <a:spcAft>
                <a:spcPts val="800"/>
              </a:spcAft>
              <a:buSzPts val="2000"/>
              <a:buFont typeface="Calibri"/>
              <a:buChar char="•"/>
            </a:pPr>
            <a:r>
              <a:rPr lang="en-US" sz="2500">
                <a:latin typeface="Calibri"/>
                <a:ea typeface="Calibri"/>
                <a:cs typeface="Calibri"/>
                <a:sym typeface="Calibri"/>
              </a:rPr>
              <a:t>If braille readers are to be truly literate, they must be able to apply their tactile literacy skills not only to braille but to symbolic tactile graphics</a:t>
            </a:r>
            <a:endParaRPr lang="en-US" sz="2500">
              <a:latin typeface="Calibri"/>
              <a:ea typeface="Calibri"/>
              <a:cs typeface="Calibri"/>
            </a:endParaRPr>
          </a:p>
        </p:txBody>
      </p:sp>
      <p:pic>
        <p:nvPicPr>
          <p:cNvPr id="232" name="Google Shape;232;p35" descr="A print textbook page shows the sun and its nine planets, as well as a table with information about each heavenly body."/>
          <p:cNvPicPr preferRelativeResize="0">
            <a:picLocks noGrp="1"/>
          </p:cNvPicPr>
          <p:nvPr>
            <p:ph type="body" idx="2"/>
          </p:nvPr>
        </p:nvPicPr>
        <p:blipFill rotWithShape="1">
          <a:blip r:embed="rId3">
            <a:alphaModFix/>
          </a:blip>
          <a:srcRect t="3892"/>
          <a:stretch/>
        </p:blipFill>
        <p:spPr>
          <a:xfrm>
            <a:off x="990600" y="1773238"/>
            <a:ext cx="4581525" cy="3302000"/>
          </a:xfrm>
          <a:prstGeom prst="rect">
            <a:avLst/>
          </a:prstGeom>
          <a:noFill/>
          <a:ln w="57150" cap="flat" cmpd="sng">
            <a:solidFill>
              <a:schemeClr val="tx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Literacy vs. Graphics Literacy</a:t>
            </a:r>
            <a:endParaRPr lang="en-US" sz="4800">
              <a:latin typeface="Calibri"/>
              <a:ea typeface="Calibri"/>
              <a:cs typeface="Calibri"/>
            </a:endParaRPr>
          </a:p>
        </p:txBody>
      </p:sp>
      <p:sp>
        <p:nvSpPr>
          <p:cNvPr id="3" name="Google Shape;233;p35">
            <a:extLst>
              <a:ext uri="{FF2B5EF4-FFF2-40B4-BE49-F238E27FC236}">
                <a16:creationId xmlns:a16="http://schemas.microsoft.com/office/drawing/2014/main" id="{C76B3E1C-264D-153B-955E-FD237AD7D8D0}"/>
              </a:ext>
            </a:extLst>
          </p:cNvPr>
          <p:cNvSpPr txBox="1">
            <a:spLocks/>
          </p:cNvSpPr>
          <p:nvPr/>
        </p:nvSpPr>
        <p:spPr>
          <a:xfrm>
            <a:off x="838667" y="1695867"/>
            <a:ext cx="10696800" cy="4354486"/>
          </a:xfrm>
          <a:prstGeom prst="rect">
            <a:avLst/>
          </a:prstGeom>
          <a:noFill/>
          <a:ln>
            <a:noFill/>
          </a:ln>
        </p:spPr>
        <p:txBody>
          <a:bodyPr spcFirstLastPara="1" vert="horz" wrap="square" lIns="45700" tIns="45700" rIns="45700" bIns="45700" rtlCol="0" anchor="t" anchorCtr="0">
            <a:noAutofit/>
          </a:bodyPr>
          <a:lstStyle>
            <a:lvl1pPr marL="609585" lvl="0" indent="-423323" algn="l" defTabSz="914400" rtl="0" eaLnBrk="1" latinLnBrk="0" hangingPunct="1">
              <a:lnSpc>
                <a:spcPct val="90000"/>
              </a:lnSpc>
              <a:spcBef>
                <a:spcPts val="1067"/>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1pPr>
            <a:lvl2pPr marL="1219170" lvl="1"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2pPr>
            <a:lvl3pPr marL="1828754" lvl="2"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3pPr>
            <a:lvl4pPr marL="2438339" lvl="3"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Helvetica" pitchFamily="2" charset="0"/>
                <a:ea typeface="+mn-ea"/>
                <a:cs typeface="+mn-cs"/>
              </a:defRPr>
            </a:lvl4pPr>
            <a:lvl5pPr marL="3047924" lvl="4"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Helvetica" pitchFamily="2" charset="0"/>
                <a:ea typeface="+mn-ea"/>
                <a:cs typeface="+mn-cs"/>
              </a:defRPr>
            </a:lvl5pPr>
            <a:lvl6pPr marL="3657509" lvl="5"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1600"/>
              </a:spcBef>
              <a:spcAft>
                <a:spcPts val="160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800"/>
              </a:spcAft>
              <a:buSzPts val="2000"/>
              <a:buFont typeface="Calibri"/>
              <a:buChar char="•"/>
            </a:pPr>
            <a:r>
              <a:rPr lang="en-US" sz="2900" dirty="0">
                <a:latin typeface="Calibri"/>
                <a:ea typeface="Calibri"/>
                <a:cs typeface="Calibri"/>
              </a:rPr>
              <a:t>As children reach out to touch and make sense of the world, they can simultaneously discover how it is depicted in books</a:t>
            </a:r>
          </a:p>
          <a:p>
            <a:pPr marL="457200" indent="-457200">
              <a:spcBef>
                <a:spcPts val="0"/>
              </a:spcBef>
              <a:spcAft>
                <a:spcPts val="800"/>
              </a:spcAft>
              <a:buSzPts val="2000"/>
              <a:buFont typeface="Calibri"/>
              <a:buChar char="•"/>
            </a:pPr>
            <a:r>
              <a:rPr lang="en-US" sz="2900" dirty="0">
                <a:latin typeface="Calibri"/>
                <a:ea typeface="Calibri"/>
                <a:cs typeface="Calibri"/>
              </a:rPr>
              <a:t>To be literate, a child must:</a:t>
            </a:r>
          </a:p>
          <a:p>
            <a:pPr marL="914400" lvl="1" indent="-457200">
              <a:spcBef>
                <a:spcPts val="0"/>
              </a:spcBef>
              <a:spcAft>
                <a:spcPts val="800"/>
              </a:spcAft>
              <a:buSzPts val="2000"/>
              <a:buChar char="•"/>
            </a:pPr>
            <a:r>
              <a:rPr lang="en-US" sz="2700" dirty="0">
                <a:latin typeface="Calibri"/>
                <a:ea typeface="Calibri"/>
                <a:cs typeface="Calibri"/>
              </a:rPr>
              <a:t>Distinguish features by touch</a:t>
            </a:r>
          </a:p>
          <a:p>
            <a:pPr marL="914400" lvl="1" indent="-457200">
              <a:spcBef>
                <a:spcPts val="0"/>
              </a:spcBef>
              <a:spcAft>
                <a:spcPts val="800"/>
              </a:spcAft>
              <a:buSzPts val="2000"/>
              <a:buChar char="•"/>
            </a:pPr>
            <a:r>
              <a:rPr lang="en-US" sz="2700" dirty="0">
                <a:latin typeface="Calibri"/>
                <a:ea typeface="Calibri"/>
                <a:cs typeface="Calibri"/>
              </a:rPr>
              <a:t>Understand conventions (punctuation, spelling, paragraphing, left to right/top to bottom orientation, etc.)</a:t>
            </a:r>
          </a:p>
          <a:p>
            <a:pPr marL="914400" lvl="1" indent="-457200">
              <a:spcBef>
                <a:spcPts val="0"/>
              </a:spcBef>
              <a:spcAft>
                <a:spcPts val="800"/>
              </a:spcAft>
              <a:buSzPts val="2000"/>
              <a:buChar char="•"/>
            </a:pPr>
            <a:r>
              <a:rPr lang="en-US" sz="2700" dirty="0">
                <a:latin typeface="Calibri"/>
                <a:ea typeface="Calibri"/>
                <a:cs typeface="Calibri"/>
              </a:rPr>
              <a:t>Recognize its symbols (text and pictorial)</a:t>
            </a:r>
          </a:p>
          <a:p>
            <a:pPr marL="914400" lvl="1" indent="-457200">
              <a:spcBef>
                <a:spcPts val="0"/>
              </a:spcBef>
              <a:spcAft>
                <a:spcPts val="800"/>
              </a:spcAft>
              <a:buSzPts val="2000"/>
              <a:buChar char="•"/>
            </a:pPr>
            <a:r>
              <a:rPr lang="en-US" sz="2700" dirty="0">
                <a:latin typeface="Calibri"/>
                <a:ea typeface="Calibri"/>
                <a:cs typeface="Calibri"/>
              </a:rPr>
              <a:t>Decode its meaning</a:t>
            </a:r>
          </a:p>
        </p:txBody>
      </p:sp>
    </p:spTree>
    <p:extLst>
      <p:ext uri="{BB962C8B-B14F-4D97-AF65-F5344CB8AC3E}">
        <p14:creationId xmlns:p14="http://schemas.microsoft.com/office/powerpoint/2010/main" val="206195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4EB1BAF9-35E3-785E-AA73-208FAC534915}"/>
            </a:ext>
          </a:extLst>
        </p:cNvPr>
        <p:cNvGrpSpPr/>
        <p:nvPr/>
      </p:nvGrpSpPr>
      <p:grpSpPr>
        <a:xfrm>
          <a:off x="0" y="0"/>
          <a:ext cx="0" cy="0"/>
          <a:chOff x="0" y="0"/>
          <a:chExt cx="0" cy="0"/>
        </a:xfrm>
      </p:grpSpPr>
      <p:pic>
        <p:nvPicPr>
          <p:cNvPr id="3" name="Picture 2" descr="Foundations for Tactile Literacy: A Reference Tool for the Tactile Journey, Emergent to Advanced Skills">
            <a:extLst>
              <a:ext uri="{FF2B5EF4-FFF2-40B4-BE49-F238E27FC236}">
                <a16:creationId xmlns:a16="http://schemas.microsoft.com/office/drawing/2014/main" id="{FFDAF6FC-3825-47B4-C1B2-CD71765B3B27}"/>
              </a:ext>
            </a:extLst>
          </p:cNvPr>
          <p:cNvPicPr>
            <a:picLocks noChangeAspect="1"/>
          </p:cNvPicPr>
          <p:nvPr/>
        </p:nvPicPr>
        <p:blipFill>
          <a:blip r:embed="rId3"/>
          <a:srcRect l="5776" r="4744" b="24297"/>
          <a:stretch/>
        </p:blipFill>
        <p:spPr>
          <a:xfrm>
            <a:off x="5594616" y="1091903"/>
            <a:ext cx="4800731" cy="4666554"/>
          </a:xfrm>
          <a:prstGeom prst="rect">
            <a:avLst/>
          </a:prstGeom>
          <a:ln w="76200">
            <a:solidFill>
              <a:schemeClr val="bg1"/>
            </a:solidFill>
          </a:ln>
        </p:spPr>
      </p:pic>
      <p:sp>
        <p:nvSpPr>
          <p:cNvPr id="9" name="Title 4">
            <a:extLst>
              <a:ext uri="{FF2B5EF4-FFF2-40B4-BE49-F238E27FC236}">
                <a16:creationId xmlns:a16="http://schemas.microsoft.com/office/drawing/2014/main" id="{B193FE9D-F131-6A3B-FE1C-8171EDCA5DF2}"/>
              </a:ext>
            </a:extLst>
          </p:cNvPr>
          <p:cNvSpPr txBox="1">
            <a:spLocks noGrp="1"/>
          </p:cNvSpPr>
          <p:nvPr>
            <p:ph type="title" idx="4294967295"/>
          </p:nvPr>
        </p:nvSpPr>
        <p:spPr>
          <a:xfrm>
            <a:off x="835108" y="2128307"/>
            <a:ext cx="4028126" cy="25866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cap="all" spc="250" baseline="0">
                <a:solidFill>
                  <a:schemeClr val="bg1"/>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600" b="1" i="0" u="none" strike="noStrike" kern="1200" cap="all" spc="250" normalizeH="0" baseline="0" noProof="0" dirty="0">
                <a:ln>
                  <a:noFill/>
                </a:ln>
                <a:solidFill>
                  <a:schemeClr val="bg1"/>
                </a:solidFill>
                <a:effectLst/>
                <a:uLnTx/>
                <a:uFillTx/>
                <a:latin typeface="Helvetica"/>
                <a:ea typeface="+mj-ea"/>
                <a:cs typeface="Helvetica"/>
              </a:rPr>
              <a:t>The Tactile  Journey</a:t>
            </a:r>
          </a:p>
        </p:txBody>
      </p:sp>
    </p:spTree>
    <p:extLst>
      <p:ext uri="{BB962C8B-B14F-4D97-AF65-F5344CB8AC3E}">
        <p14:creationId xmlns:p14="http://schemas.microsoft.com/office/powerpoint/2010/main" val="1668677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73578D72-5D12-D9A7-6A3A-A228B4C1096E}"/>
            </a:ext>
          </a:extLst>
        </p:cNvPr>
        <p:cNvGrpSpPr/>
        <p:nvPr/>
      </p:nvGrpSpPr>
      <p:grpSpPr>
        <a:xfrm>
          <a:off x="0" y="0"/>
          <a:ext cx="0" cy="0"/>
          <a:chOff x="0" y="0"/>
          <a:chExt cx="0" cy="0"/>
        </a:xfrm>
      </p:grpSpPr>
      <p:sp>
        <p:nvSpPr>
          <p:cNvPr id="9" name="Google Shape;289;p45">
            <a:extLst>
              <a:ext uri="{FF2B5EF4-FFF2-40B4-BE49-F238E27FC236}">
                <a16:creationId xmlns:a16="http://schemas.microsoft.com/office/drawing/2014/main" id="{31042299-4869-CE89-DCCE-4FB6BA328E13}"/>
              </a:ext>
            </a:extLst>
          </p:cNvPr>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Literacy vs. Graphics Literacy (cont.)</a:t>
            </a:r>
            <a:endParaRPr lang="en-US" sz="4800">
              <a:latin typeface="Calibri"/>
              <a:ea typeface="Calibri"/>
              <a:cs typeface="Calibri"/>
            </a:endParaRPr>
          </a:p>
        </p:txBody>
      </p:sp>
      <p:sp>
        <p:nvSpPr>
          <p:cNvPr id="11" name="Google Shape;233;p35">
            <a:extLst>
              <a:ext uri="{FF2B5EF4-FFF2-40B4-BE49-F238E27FC236}">
                <a16:creationId xmlns:a16="http://schemas.microsoft.com/office/drawing/2014/main" id="{69619910-6D87-3D18-76B5-292627B8C68A}"/>
              </a:ext>
            </a:extLst>
          </p:cNvPr>
          <p:cNvSpPr txBox="1">
            <a:spLocks/>
          </p:cNvSpPr>
          <p:nvPr/>
        </p:nvSpPr>
        <p:spPr>
          <a:xfrm>
            <a:off x="6099695" y="1695867"/>
            <a:ext cx="5435772" cy="3773300"/>
          </a:xfrm>
          <a:prstGeom prst="rect">
            <a:avLst/>
          </a:prstGeom>
          <a:noFill/>
          <a:ln>
            <a:noFill/>
          </a:ln>
        </p:spPr>
        <p:txBody>
          <a:bodyPr spcFirstLastPara="1" vert="horz" wrap="square" lIns="45700" tIns="45700" rIns="45700" bIns="45700" rtlCol="0" anchor="t" anchorCtr="0">
            <a:noAutofit/>
          </a:bodyPr>
          <a:lstStyle>
            <a:lvl1pPr marL="609585" lvl="0" indent="-423323" algn="l" defTabSz="914400" rtl="0" eaLnBrk="1" latinLnBrk="0" hangingPunct="1">
              <a:lnSpc>
                <a:spcPct val="90000"/>
              </a:lnSpc>
              <a:spcBef>
                <a:spcPts val="1067"/>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1pPr>
            <a:lvl2pPr marL="1219170" lvl="1"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2pPr>
            <a:lvl3pPr marL="1828754" lvl="2"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3000" kern="1200">
                <a:solidFill>
                  <a:schemeClr val="tx1"/>
                </a:solidFill>
                <a:latin typeface="Helvetica" pitchFamily="2" charset="0"/>
                <a:ea typeface="+mn-ea"/>
                <a:cs typeface="+mn-cs"/>
              </a:defRPr>
            </a:lvl3pPr>
            <a:lvl4pPr marL="2438339" lvl="3"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Helvetica" pitchFamily="2" charset="0"/>
                <a:ea typeface="+mn-ea"/>
                <a:cs typeface="+mn-cs"/>
              </a:defRPr>
            </a:lvl4pPr>
            <a:lvl5pPr marL="3047924" lvl="4"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Helvetica" pitchFamily="2" charset="0"/>
                <a:ea typeface="+mn-ea"/>
                <a:cs typeface="+mn-cs"/>
              </a:defRPr>
            </a:lvl5pPr>
            <a:lvl6pPr marL="3657509" lvl="5"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1600"/>
              </a:spcBef>
              <a:spcAft>
                <a:spcPts val="160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800"/>
              </a:spcAft>
              <a:buSzPts val="2000"/>
              <a:buFont typeface="Calibri"/>
              <a:buChar char="•"/>
            </a:pPr>
            <a:r>
              <a:rPr lang="en-US" sz="2800">
                <a:latin typeface="Calibri"/>
                <a:ea typeface="Calibri"/>
                <a:cs typeface="Calibri"/>
              </a:rPr>
              <a:t>Graphics literacy is an extension and enrichment of tactile literacy skills</a:t>
            </a:r>
            <a:endParaRPr lang="en-US" sz="2800">
              <a:cs typeface="Helvetica"/>
            </a:endParaRPr>
          </a:p>
          <a:p>
            <a:pPr marL="457200" indent="-457200">
              <a:spcBef>
                <a:spcPts val="0"/>
              </a:spcBef>
              <a:spcAft>
                <a:spcPts val="800"/>
              </a:spcAft>
              <a:buSzPts val="2000"/>
              <a:buFont typeface="Calibri"/>
              <a:buChar char="•"/>
            </a:pPr>
            <a:r>
              <a:rPr lang="en-US" sz="2800">
                <a:latin typeface="Calibri"/>
                <a:ea typeface="Calibri"/>
                <a:cs typeface="Calibri"/>
              </a:rPr>
              <a:t>Books are an interactively inspiring source of exposure, experience, and exploration</a:t>
            </a:r>
          </a:p>
          <a:p>
            <a:pPr marL="457200" indent="-457200">
              <a:spcBef>
                <a:spcPts val="0"/>
              </a:spcBef>
              <a:spcAft>
                <a:spcPts val="800"/>
              </a:spcAft>
              <a:buSzPts val="2000"/>
              <a:buFont typeface="Calibri"/>
              <a:buChar char="•"/>
            </a:pPr>
            <a:r>
              <a:rPr lang="en-US" sz="2800">
                <a:latin typeface="Calibri"/>
                <a:ea typeface="Calibri"/>
                <a:cs typeface="Calibri"/>
              </a:rPr>
              <a:t>Pictures are an essential part of the literacy journey</a:t>
            </a:r>
          </a:p>
        </p:txBody>
      </p:sp>
      <p:pic>
        <p:nvPicPr>
          <p:cNvPr id="14" name="Picture 13" descr="A group of APH On the Way to Literacy books on a table">
            <a:extLst>
              <a:ext uri="{FF2B5EF4-FFF2-40B4-BE49-F238E27FC236}">
                <a16:creationId xmlns:a16="http://schemas.microsoft.com/office/drawing/2014/main" id="{3E3CF321-68B5-4A15-E94E-B6D91AC5C6A2}"/>
              </a:ext>
            </a:extLst>
          </p:cNvPr>
          <p:cNvPicPr>
            <a:picLocks noChangeAspect="1"/>
          </p:cNvPicPr>
          <p:nvPr/>
        </p:nvPicPr>
        <p:blipFill>
          <a:blip r:embed="rId3"/>
          <a:stretch>
            <a:fillRect/>
          </a:stretch>
        </p:blipFill>
        <p:spPr>
          <a:xfrm>
            <a:off x="836613" y="1704975"/>
            <a:ext cx="4892675" cy="3752850"/>
          </a:xfrm>
          <a:prstGeom prst="rect">
            <a:avLst/>
          </a:prstGeom>
          <a:ln w="57150">
            <a:solidFill>
              <a:schemeClr val="tx1"/>
            </a:solidFill>
          </a:ln>
        </p:spPr>
      </p:pic>
    </p:spTree>
    <p:extLst>
      <p:ext uri="{BB962C8B-B14F-4D97-AF65-F5344CB8AC3E}">
        <p14:creationId xmlns:p14="http://schemas.microsoft.com/office/powerpoint/2010/main" val="3079651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What Does a Tactile Graphic Do?</a:t>
            </a:r>
            <a:endParaRPr lang="en-US" sz="4800">
              <a:latin typeface="Calibri"/>
              <a:ea typeface="Calibri"/>
              <a:cs typeface="Calibri"/>
            </a:endParaRPr>
          </a:p>
        </p:txBody>
      </p:sp>
      <p:sp>
        <p:nvSpPr>
          <p:cNvPr id="208" name="Google Shape;208;p32"/>
          <p:cNvSpPr txBox="1">
            <a:spLocks noGrp="1"/>
          </p:cNvSpPr>
          <p:nvPr>
            <p:ph idx="1"/>
          </p:nvPr>
        </p:nvSpPr>
        <p:spPr>
          <a:xfrm>
            <a:off x="838200" y="1708640"/>
            <a:ext cx="5867400" cy="4096711"/>
          </a:xfrm>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2200"/>
              <a:buFont typeface="Arial"/>
              <a:buChar char="•"/>
            </a:pPr>
            <a:r>
              <a:rPr lang="en" sz="2933">
                <a:latin typeface="Calibri"/>
                <a:ea typeface="Calibri"/>
                <a:cs typeface="Calibri"/>
                <a:sym typeface="Calibri"/>
              </a:rPr>
              <a:t>Conveys graphic (non-textual) print information to people who have visual impairments </a:t>
            </a:r>
            <a:endParaRPr lang="en-US" sz="2933">
              <a:latin typeface="Calibri"/>
              <a:ea typeface="Calibri"/>
              <a:cs typeface="Calibri"/>
            </a:endParaRPr>
          </a:p>
          <a:p>
            <a:pPr marL="457200" indent="-457200">
              <a:spcBef>
                <a:spcPts val="800"/>
              </a:spcBef>
              <a:buSzPts val="2200"/>
              <a:buFont typeface="Arial"/>
              <a:buChar char="•"/>
            </a:pPr>
            <a:r>
              <a:rPr lang="en" sz="2933">
                <a:latin typeface="Calibri"/>
                <a:ea typeface="Calibri"/>
                <a:cs typeface="Calibri"/>
                <a:sym typeface="Calibri"/>
              </a:rPr>
              <a:t>Provides unique access that can’t be similarly acquired any other way</a:t>
            </a:r>
            <a:endParaRPr lang="en-US" sz="2933">
              <a:latin typeface="Calibri"/>
              <a:ea typeface="Calibri"/>
              <a:cs typeface="Calibri"/>
            </a:endParaRPr>
          </a:p>
          <a:p>
            <a:pPr marL="457200" indent="-457200">
              <a:spcBef>
                <a:spcPts val="800"/>
              </a:spcBef>
              <a:buSzPts val="2200"/>
              <a:buFont typeface="Arial"/>
              <a:buChar char="•"/>
            </a:pPr>
            <a:r>
              <a:rPr lang="en" sz="2933">
                <a:latin typeface="Calibri"/>
                <a:ea typeface="Calibri"/>
                <a:cs typeface="Calibri"/>
                <a:sym typeface="Calibri"/>
              </a:rPr>
              <a:t>Includes tactile representations of pictures, maps, graphs, diagrams, and other images</a:t>
            </a:r>
            <a:endParaRPr lang="en-US" sz="2933">
              <a:latin typeface="Calibri"/>
              <a:ea typeface="Calibri"/>
              <a:cs typeface="Calibri"/>
            </a:endParaRPr>
          </a:p>
        </p:txBody>
      </p:sp>
      <p:pic>
        <p:nvPicPr>
          <p:cNvPr id="209" name="Google Shape;209;p32" descr="A page in APH World Maps showing the Middle East and Asia"/>
          <p:cNvPicPr preferRelativeResize="0">
            <a:picLocks noGrp="1"/>
          </p:cNvPicPr>
          <p:nvPr>
            <p:ph type="body" idx="2"/>
          </p:nvPr>
        </p:nvPicPr>
        <p:blipFill rotWithShape="1">
          <a:blip r:embed="rId3">
            <a:alphaModFix/>
          </a:blip>
          <a:srcRect l="8019" t="14237" r="8792" b="15001"/>
          <a:stretch/>
        </p:blipFill>
        <p:spPr>
          <a:xfrm>
            <a:off x="6923088" y="2081213"/>
            <a:ext cx="4748212" cy="3028950"/>
          </a:xfrm>
          <a:prstGeom prst="rect">
            <a:avLst/>
          </a:prstGeom>
          <a:noFill/>
          <a:ln w="57150" cap="flat" cmpd="sng">
            <a:solidFill>
              <a:schemeClr val="tx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Tactile vs. Tactual</a:t>
            </a:r>
            <a:endParaRPr sz="4800">
              <a:latin typeface="Calibri"/>
              <a:ea typeface="Calibri"/>
              <a:cs typeface="Calibri"/>
              <a:sym typeface="Calibri"/>
            </a:endParaRPr>
          </a:p>
        </p:txBody>
      </p:sp>
      <p:sp>
        <p:nvSpPr>
          <p:cNvPr id="149" name="Google Shape;149;p23"/>
          <p:cNvSpPr txBox="1">
            <a:spLocks noGrp="1"/>
          </p:cNvSpPr>
          <p:nvPr>
            <p:ph idx="1"/>
          </p:nvPr>
        </p:nvSpPr>
        <p:spPr>
          <a:xfrm>
            <a:off x="5943600" y="1708640"/>
            <a:ext cx="5664200" cy="3830011"/>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500"/>
              <a:buFont typeface="Arial"/>
              <a:buChar char="•"/>
            </a:pPr>
            <a:r>
              <a:rPr lang="en" sz="3333">
                <a:latin typeface="Calibri"/>
                <a:ea typeface="Calibri"/>
                <a:cs typeface="Calibri"/>
                <a:sym typeface="Calibri"/>
              </a:rPr>
              <a:t>Tactile = word that describes a thing that can be touched</a:t>
            </a:r>
            <a:endParaRPr lang="en-US" sz="3333">
              <a:latin typeface="Calibri"/>
              <a:ea typeface="Calibri"/>
              <a:cs typeface="Calibri"/>
            </a:endParaRPr>
          </a:p>
          <a:p>
            <a:pPr marL="914400" lvl="1" indent="-457200">
              <a:spcBef>
                <a:spcPts val="800"/>
              </a:spcBef>
              <a:buSzPts val="2200"/>
              <a:buFont typeface="Arial"/>
              <a:buChar char="•"/>
            </a:pPr>
            <a:r>
              <a:rPr lang="en" sz="2933">
                <a:latin typeface="Calibri"/>
                <a:ea typeface="Calibri"/>
                <a:cs typeface="Calibri"/>
                <a:sym typeface="Calibri"/>
              </a:rPr>
              <a:t>Tactile graphic – Tactile map – Tactile system</a:t>
            </a:r>
            <a:endParaRPr lang="en-US" sz="2933">
              <a:latin typeface="Calibri"/>
              <a:ea typeface="Calibri"/>
              <a:cs typeface="Calibri"/>
            </a:endParaRPr>
          </a:p>
          <a:p>
            <a:pPr marL="914400" lvl="1" indent="-457200">
              <a:spcBef>
                <a:spcPts val="800"/>
              </a:spcBef>
              <a:buSzPts val="2200"/>
              <a:buChar char="•"/>
            </a:pPr>
            <a:r>
              <a:rPr lang="en" sz="2933" b="1">
                <a:latin typeface="Calibri"/>
                <a:ea typeface="Calibri"/>
                <a:cs typeface="Calibri"/>
                <a:sym typeface="Calibri"/>
              </a:rPr>
              <a:t>Static</a:t>
            </a:r>
            <a:r>
              <a:rPr lang="en" sz="2933">
                <a:latin typeface="Calibri"/>
                <a:ea typeface="Calibri"/>
                <a:cs typeface="Calibri"/>
                <a:sym typeface="Calibri"/>
              </a:rPr>
              <a:t>: Tactile objects or surfaces do not engage and must be acted upon</a:t>
            </a:r>
            <a:endParaRPr lang="en-US" sz="2933">
              <a:latin typeface="Calibri"/>
              <a:ea typeface="Calibri"/>
              <a:cs typeface="Calibri"/>
            </a:endParaRPr>
          </a:p>
        </p:txBody>
      </p:sp>
      <p:pic>
        <p:nvPicPr>
          <p:cNvPr id="148" name="Google Shape;148;p23" descr="A table surface displays a plastic toy pig, a raised line and color print drawing of a pig on top of a lightbox, and an outline of a pig's head onto which shapes that represent parts of the pig's face (ears, nose) can be matched and fitted."/>
          <p:cNvPicPr preferRelativeResize="0"/>
          <p:nvPr/>
        </p:nvPicPr>
        <p:blipFill rotWithShape="1">
          <a:blip r:embed="rId3">
            <a:alphaModFix/>
          </a:blip>
          <a:srcRect/>
          <a:stretch/>
        </p:blipFill>
        <p:spPr>
          <a:xfrm>
            <a:off x="838200" y="2121168"/>
            <a:ext cx="4603473" cy="2601016"/>
          </a:xfrm>
          <a:prstGeom prst="rect">
            <a:avLst/>
          </a:prstGeom>
          <a:noFill/>
          <a:ln w="57150" cap="flat" cmpd="sng">
            <a:solidFill>
              <a:schemeClr val="dk1"/>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Tactile vs. Tactual (continued)</a:t>
            </a:r>
            <a:endParaRPr sz="4800">
              <a:latin typeface="Calibri"/>
              <a:ea typeface="Calibri"/>
              <a:cs typeface="Calibri"/>
              <a:sym typeface="Calibri"/>
            </a:endParaRPr>
          </a:p>
        </p:txBody>
      </p:sp>
      <p:sp>
        <p:nvSpPr>
          <p:cNvPr id="156" name="Google Shape;156;p24"/>
          <p:cNvSpPr txBox="1">
            <a:spLocks noGrp="1"/>
          </p:cNvSpPr>
          <p:nvPr>
            <p:ph idx="1"/>
          </p:nvPr>
        </p:nvSpPr>
        <p:spPr>
          <a:xfrm>
            <a:off x="838200" y="1467340"/>
            <a:ext cx="10515600" cy="3931611"/>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500"/>
              <a:buFont typeface="Arial"/>
              <a:buChar char="•"/>
            </a:pPr>
            <a:r>
              <a:rPr lang="en" sz="3333">
                <a:latin typeface="Calibri"/>
                <a:ea typeface="Calibri"/>
                <a:cs typeface="Calibri"/>
                <a:sym typeface="Calibri"/>
              </a:rPr>
              <a:t>Tactual = word that describes the physical (biological) sensation of touch</a:t>
            </a:r>
            <a:endParaRPr lang="en-US" sz="2133">
              <a:latin typeface="Calibri"/>
              <a:ea typeface="Calibri"/>
              <a:cs typeface="Calibri"/>
            </a:endParaRPr>
          </a:p>
          <a:p>
            <a:pPr marL="914400" lvl="1" indent="-457200">
              <a:spcBef>
                <a:spcPts val="800"/>
              </a:spcBef>
              <a:buSzPts val="2200"/>
              <a:buFont typeface="Arial"/>
              <a:buChar char="•"/>
            </a:pPr>
            <a:r>
              <a:rPr lang="en" sz="2933">
                <a:latin typeface="Calibri"/>
                <a:ea typeface="Calibri"/>
                <a:cs typeface="Calibri"/>
                <a:sym typeface="Calibri"/>
              </a:rPr>
              <a:t>More abstract and conceptual</a:t>
            </a:r>
            <a:endParaRPr lang="en-US" sz="1600">
              <a:latin typeface="Calibri"/>
              <a:ea typeface="Calibri"/>
              <a:cs typeface="Calibri"/>
            </a:endParaRPr>
          </a:p>
          <a:p>
            <a:pPr marL="914400" lvl="1" indent="-457200">
              <a:spcBef>
                <a:spcPts val="800"/>
              </a:spcBef>
              <a:buSzPts val="2200"/>
              <a:buFont typeface="Arial"/>
              <a:buChar char="•"/>
            </a:pPr>
            <a:r>
              <a:rPr lang="en" sz="2933">
                <a:latin typeface="Calibri"/>
                <a:ea typeface="Calibri"/>
                <a:cs typeface="Calibri"/>
                <a:sym typeface="Calibri"/>
              </a:rPr>
              <a:t>Involves all parts of the body, as well as the whole physical framework, that experience touch, perception, and discrimination</a:t>
            </a:r>
            <a:endParaRPr lang="en-US" sz="1600">
              <a:latin typeface="Calibri"/>
              <a:ea typeface="Calibri"/>
              <a:cs typeface="Calibri"/>
            </a:endParaRPr>
          </a:p>
          <a:p>
            <a:pPr marL="914400" lvl="1" indent="-457200">
              <a:spcBef>
                <a:spcPts val="800"/>
              </a:spcBef>
              <a:buSzPts val="2200"/>
              <a:buChar char="•"/>
            </a:pPr>
            <a:r>
              <a:rPr lang="en" sz="2933" b="1">
                <a:latin typeface="Calibri"/>
                <a:ea typeface="Calibri"/>
                <a:cs typeface="Calibri"/>
                <a:sym typeface="Calibri"/>
              </a:rPr>
              <a:t>Dynamic</a:t>
            </a:r>
            <a:r>
              <a:rPr lang="en" sz="2933">
                <a:latin typeface="Calibri"/>
                <a:ea typeface="Calibri"/>
                <a:cs typeface="Calibri"/>
                <a:sym typeface="Calibri"/>
              </a:rPr>
              <a:t>: The tactual sense is the acting agent that engages the power of tactile objects</a:t>
            </a:r>
            <a:endParaRPr lang="en-US" sz="1600">
              <a:latin typeface="Calibri"/>
              <a:ea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Tactile Literacy</a:t>
            </a:r>
            <a:endParaRPr lang="en-US" sz="4800">
              <a:latin typeface="Calibri"/>
              <a:ea typeface="Calibri"/>
              <a:cs typeface="Calibri"/>
            </a:endParaRPr>
          </a:p>
        </p:txBody>
      </p:sp>
      <p:sp>
        <p:nvSpPr>
          <p:cNvPr id="136" name="Google Shape;136;p25"/>
          <p:cNvSpPr txBox="1">
            <a:spLocks noGrp="1"/>
          </p:cNvSpPr>
          <p:nvPr>
            <p:ph idx="1"/>
          </p:nvPr>
        </p:nvSpPr>
        <p:spPr>
          <a:xfrm>
            <a:off x="4940300" y="1543540"/>
            <a:ext cx="6413500" cy="4109411"/>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000"/>
              <a:buFont typeface="Arial"/>
              <a:buChar char="•"/>
            </a:pPr>
            <a:r>
              <a:rPr lang="en-US" sz="2800">
                <a:latin typeface="Calibri"/>
                <a:ea typeface="Calibri"/>
                <a:cs typeface="Calibri"/>
                <a:sym typeface="Calibri"/>
              </a:rPr>
              <a:t>Ability to effectively and efficiently access information, construct meaning, and learn through touch</a:t>
            </a:r>
            <a:endParaRPr lang="en-US" sz="2800">
              <a:latin typeface="Calibri"/>
              <a:ea typeface="Calibri"/>
              <a:cs typeface="Calibri"/>
            </a:endParaRPr>
          </a:p>
          <a:p>
            <a:pPr marL="914400" lvl="1" indent="-457200">
              <a:spcBef>
                <a:spcPts val="800"/>
              </a:spcBef>
              <a:buSzPts val="2000"/>
              <a:buFont typeface="Arial"/>
              <a:buChar char="•"/>
            </a:pPr>
            <a:r>
              <a:rPr lang="en-US" sz="2600">
                <a:latin typeface="Calibri"/>
                <a:ea typeface="Calibri"/>
                <a:cs typeface="Calibri"/>
                <a:sym typeface="Calibri"/>
              </a:rPr>
              <a:t>Explore and identify real objects</a:t>
            </a:r>
            <a:endParaRPr lang="en-US" sz="2600">
              <a:latin typeface="Calibri"/>
              <a:ea typeface="Calibri"/>
              <a:cs typeface="Calibri"/>
            </a:endParaRPr>
          </a:p>
          <a:p>
            <a:pPr marL="914400" lvl="1" indent="-457200">
              <a:spcBef>
                <a:spcPts val="800"/>
              </a:spcBef>
              <a:buSzPts val="2000"/>
              <a:buFont typeface="Arial"/>
              <a:buChar char="•"/>
            </a:pPr>
            <a:r>
              <a:rPr lang="en-US" sz="2600">
                <a:latin typeface="Calibri"/>
                <a:ea typeface="Calibri"/>
                <a:cs typeface="Calibri"/>
                <a:sym typeface="Calibri"/>
              </a:rPr>
              <a:t>Understand the meaning and connection of manipulatives to real objects</a:t>
            </a:r>
            <a:endParaRPr lang="en-US" sz="2600">
              <a:latin typeface="Calibri"/>
              <a:ea typeface="Calibri"/>
              <a:cs typeface="Calibri"/>
            </a:endParaRPr>
          </a:p>
          <a:p>
            <a:pPr marL="914400" lvl="1" indent="-457200">
              <a:spcBef>
                <a:spcPts val="800"/>
              </a:spcBef>
              <a:buSzPts val="2000"/>
              <a:buFont typeface="Arial"/>
              <a:buChar char="•"/>
            </a:pPr>
            <a:r>
              <a:rPr lang="en-US" sz="2600">
                <a:latin typeface="Calibri"/>
                <a:ea typeface="Calibri"/>
                <a:cs typeface="Calibri"/>
                <a:sym typeface="Calibri"/>
              </a:rPr>
              <a:t>Competently and accurately use tactile information to complete tasks</a:t>
            </a:r>
            <a:endParaRPr lang="en-US" sz="2600">
              <a:latin typeface="Calibri"/>
              <a:ea typeface="Calibri"/>
              <a:cs typeface="Calibri"/>
            </a:endParaRPr>
          </a:p>
        </p:txBody>
      </p:sp>
      <p:pic>
        <p:nvPicPr>
          <p:cNvPr id="4" name="Google Shape;162;p26" descr="A baby boy plays on the hardwood kitchen floor with a pot, pans, spatulas, and other cooking tools">
            <a:extLst>
              <a:ext uri="{FF2B5EF4-FFF2-40B4-BE49-F238E27FC236}">
                <a16:creationId xmlns:a16="http://schemas.microsoft.com/office/drawing/2014/main" id="{CFCC4DB7-811A-54EF-5616-F351AF1BDBF4}"/>
              </a:ext>
            </a:extLst>
          </p:cNvPr>
          <p:cNvPicPr preferRelativeResize="0">
            <a:picLocks noGrp="1"/>
          </p:cNvPicPr>
          <p:nvPr>
            <p:ph type="body" idx="2"/>
          </p:nvPr>
        </p:nvPicPr>
        <p:blipFill rotWithShape="1">
          <a:blip r:embed="rId3">
            <a:alphaModFix/>
          </a:blip>
          <a:srcRect/>
          <a:stretch/>
        </p:blipFill>
        <p:spPr>
          <a:xfrm>
            <a:off x="842963" y="1544638"/>
            <a:ext cx="3690937" cy="4135437"/>
          </a:xfrm>
          <a:prstGeom prst="rect">
            <a:avLst/>
          </a:prstGeom>
          <a:noFill/>
          <a:ln w="381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041454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Braille Literacy</a:t>
            </a:r>
            <a:endParaRPr lang="en-US" sz="4800">
              <a:latin typeface="Calibri"/>
              <a:ea typeface="Calibri"/>
              <a:cs typeface="Calibri"/>
            </a:endParaRPr>
          </a:p>
        </p:txBody>
      </p:sp>
      <p:pic>
        <p:nvPicPr>
          <p:cNvPr id="177" name="Google Shape;177;p28" descr="A small boy smiles as he sits in his father's arms and explores a braille book with him"/>
          <p:cNvPicPr preferRelativeResize="0">
            <a:picLocks noGrp="1"/>
          </p:cNvPicPr>
          <p:nvPr>
            <p:ph idx="1"/>
          </p:nvPr>
        </p:nvPicPr>
        <p:blipFill rotWithShape="1">
          <a:blip r:embed="rId3">
            <a:alphaModFix/>
          </a:blip>
          <a:stretch/>
        </p:blipFill>
        <p:spPr>
          <a:xfrm>
            <a:off x="7245350" y="2175669"/>
            <a:ext cx="4495800" cy="2514600"/>
          </a:xfrm>
          <a:prstGeom prst="rect">
            <a:avLst/>
          </a:prstGeom>
          <a:noFill/>
          <a:ln w="57150" cap="flat" cmpd="sng">
            <a:solidFill>
              <a:srgbClr val="000000"/>
            </a:solidFill>
            <a:prstDash val="solid"/>
            <a:round/>
            <a:headEnd type="none" w="sm" len="sm"/>
            <a:tailEnd type="none" w="sm" len="sm"/>
          </a:ln>
        </p:spPr>
      </p:pic>
      <p:sp>
        <p:nvSpPr>
          <p:cNvPr id="178" name="Google Shape;178;p28"/>
          <p:cNvSpPr txBox="1">
            <a:spLocks noGrp="1"/>
          </p:cNvSpPr>
          <p:nvPr>
            <p:ph type="body" idx="4294967295"/>
          </p:nvPr>
        </p:nvSpPr>
        <p:spPr>
          <a:xfrm>
            <a:off x="838200" y="1550988"/>
            <a:ext cx="6415088" cy="4175125"/>
          </a:xfrm>
          <a:prstGeom prst="rect">
            <a:avLst/>
          </a:prstGeom>
          <a:noFill/>
          <a:ln>
            <a:noFill/>
          </a:ln>
        </p:spPr>
        <p:txBody>
          <a:bodyPr spcFirstLastPara="1" vert="horz" wrap="square" lIns="45700" tIns="45700" rIns="45700" bIns="45700" rtlCol="0" anchor="t" anchorCtr="0">
            <a:noAutofit/>
          </a:bodyPr>
          <a:lstStyle/>
          <a:p>
            <a:pPr marL="457200" indent="-457200">
              <a:spcBef>
                <a:spcPts val="800"/>
              </a:spcBef>
              <a:buSzPts val="2000"/>
              <a:buChar char="•"/>
            </a:pPr>
            <a:r>
              <a:rPr lang="en" sz="2600">
                <a:latin typeface="Calibri"/>
                <a:ea typeface="Calibri"/>
                <a:cs typeface="Calibri"/>
                <a:sym typeface="Calibri"/>
              </a:rPr>
              <a:t>Successful access and meaningful application of </a:t>
            </a:r>
            <a:r>
              <a:rPr lang="en" sz="2600" b="1">
                <a:latin typeface="Calibri"/>
                <a:ea typeface="Calibri"/>
                <a:cs typeface="Calibri"/>
                <a:sym typeface="Calibri"/>
              </a:rPr>
              <a:t>written </a:t>
            </a:r>
            <a:r>
              <a:rPr lang="en" sz="2600">
                <a:latin typeface="Calibri"/>
                <a:ea typeface="Calibri"/>
                <a:cs typeface="Calibri"/>
                <a:sym typeface="Calibri"/>
              </a:rPr>
              <a:t>(text)</a:t>
            </a:r>
            <a:r>
              <a:rPr lang="en" sz="2600" b="1">
                <a:latin typeface="Calibri"/>
                <a:ea typeface="Calibri"/>
                <a:cs typeface="Calibri"/>
                <a:sym typeface="Calibri"/>
              </a:rPr>
              <a:t> </a:t>
            </a:r>
            <a:r>
              <a:rPr lang="en" sz="2600">
                <a:latin typeface="Calibri"/>
                <a:ea typeface="Calibri"/>
                <a:cs typeface="Calibri"/>
                <a:sym typeface="Calibri"/>
              </a:rPr>
              <a:t>information</a:t>
            </a:r>
            <a:endParaRPr lang="en-US" sz="2600">
              <a:latin typeface="Calibri"/>
              <a:ea typeface="Calibri"/>
              <a:cs typeface="Calibri"/>
            </a:endParaRPr>
          </a:p>
          <a:p>
            <a:pPr marL="457200" indent="-457200">
              <a:spcBef>
                <a:spcPts val="800"/>
              </a:spcBef>
              <a:buSzPts val="2000"/>
              <a:buFont typeface="Arial"/>
              <a:buChar char="•"/>
            </a:pPr>
            <a:r>
              <a:rPr lang="en" sz="2600">
                <a:latin typeface="Calibri"/>
                <a:ea typeface="Calibri"/>
                <a:cs typeface="Calibri"/>
                <a:sym typeface="Calibri"/>
              </a:rPr>
              <a:t>Much more than fluent decoding or mastery of text symbols</a:t>
            </a:r>
            <a:endParaRPr lang="en" sz="2600">
              <a:latin typeface="Calibri"/>
              <a:ea typeface="Calibri"/>
              <a:cs typeface="Calibri"/>
            </a:endParaRPr>
          </a:p>
          <a:p>
            <a:pPr marL="914400" lvl="1" indent="-456565">
              <a:spcBef>
                <a:spcPts val="800"/>
              </a:spcBef>
              <a:buSzPts val="1800"/>
              <a:buFont typeface="Arial"/>
              <a:buChar char="•"/>
            </a:pPr>
            <a:r>
              <a:rPr lang="en" sz="2400">
                <a:latin typeface="Calibri"/>
                <a:ea typeface="Calibri"/>
                <a:cs typeface="Calibri"/>
                <a:sym typeface="Calibri"/>
              </a:rPr>
              <a:t>Braille is the “medium”</a:t>
            </a:r>
            <a:endParaRPr lang="en-US" sz="2400">
              <a:latin typeface="Calibri"/>
              <a:ea typeface="Calibri"/>
              <a:cs typeface="Calibri"/>
            </a:endParaRPr>
          </a:p>
          <a:p>
            <a:pPr marL="914400" lvl="1" indent="-456565">
              <a:spcBef>
                <a:spcPts val="800"/>
              </a:spcBef>
              <a:buSzPts val="1800"/>
              <a:buFont typeface="Arial"/>
              <a:buChar char="•"/>
            </a:pPr>
            <a:r>
              <a:rPr lang="en" sz="2400">
                <a:latin typeface="Calibri"/>
                <a:ea typeface="Calibri"/>
                <a:cs typeface="Calibri"/>
                <a:sym typeface="Calibri"/>
              </a:rPr>
              <a:t>Reading, writing, and computing with a purpose within varied contexts</a:t>
            </a:r>
            <a:endParaRPr lang="en-US" sz="2600">
              <a:latin typeface="Calibri"/>
              <a:ea typeface="Calibri"/>
              <a:cs typeface="Calibri"/>
            </a:endParaRPr>
          </a:p>
          <a:p>
            <a:pPr marL="608965" indent="-473710">
              <a:spcBef>
                <a:spcPts val="800"/>
              </a:spcBef>
              <a:buSzPts val="2000"/>
              <a:buFont typeface="Arial"/>
              <a:buChar char="•"/>
            </a:pPr>
            <a:r>
              <a:rPr lang="en-US" sz="2600">
                <a:latin typeface="Calibri"/>
                <a:ea typeface="Calibri"/>
                <a:cs typeface="Calibri"/>
                <a:sym typeface="Calibri"/>
              </a:rPr>
              <a:t>Tool for engagement, interaction, progress, and achievement</a:t>
            </a:r>
            <a:endParaRPr lang="en-US" sz="2600">
              <a:latin typeface="Calibri"/>
              <a:ea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Characteristics of Braille Literacy</a:t>
            </a:r>
            <a:endParaRPr sz="4800">
              <a:latin typeface="Calibri"/>
              <a:ea typeface="Calibri"/>
              <a:cs typeface="Calibri"/>
              <a:sym typeface="Calibri"/>
            </a:endParaRPr>
          </a:p>
        </p:txBody>
      </p:sp>
      <p:pic>
        <p:nvPicPr>
          <p:cNvPr id="164" name="Google Shape;164;p25" descr="A child plays with the APH Hop-A-Dot print and braille alphabet spinner."/>
          <p:cNvPicPr preferRelativeResize="0">
            <a:picLocks noGrp="1"/>
          </p:cNvPicPr>
          <p:nvPr>
            <p:ph idx="1"/>
          </p:nvPr>
        </p:nvPicPr>
        <p:blipFill rotWithShape="1">
          <a:blip r:embed="rId3">
            <a:alphaModFix/>
          </a:blip>
          <a:stretch/>
        </p:blipFill>
        <p:spPr>
          <a:xfrm>
            <a:off x="834771" y="1751918"/>
            <a:ext cx="5266380" cy="3771946"/>
          </a:xfrm>
          <a:prstGeom prst="rect">
            <a:avLst/>
          </a:prstGeom>
          <a:noFill/>
          <a:ln>
            <a:noFill/>
          </a:ln>
        </p:spPr>
      </p:pic>
      <p:sp>
        <p:nvSpPr>
          <p:cNvPr id="163" name="Google Shape;163;p25"/>
          <p:cNvSpPr txBox="1">
            <a:spLocks noGrp="1"/>
          </p:cNvSpPr>
          <p:nvPr>
            <p:ph type="body" idx="4294967295"/>
          </p:nvPr>
        </p:nvSpPr>
        <p:spPr>
          <a:xfrm>
            <a:off x="6274392" y="1786879"/>
            <a:ext cx="5762625" cy="3722688"/>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1600"/>
              <a:buFont typeface="Arial"/>
              <a:buChar char="•"/>
            </a:pPr>
            <a:r>
              <a:rPr lang="en-US" sz="2700">
                <a:latin typeface="Calibri"/>
                <a:ea typeface="Calibri"/>
                <a:cs typeface="Calibri"/>
                <a:sym typeface="Calibri"/>
              </a:rPr>
              <a:t>Curiosity for exploring and discovering with the hands</a:t>
            </a:r>
            <a:endParaRPr lang="en-US" sz="2700">
              <a:latin typeface="Calibri"/>
              <a:ea typeface="Calibri"/>
              <a:cs typeface="Calibri"/>
            </a:endParaRPr>
          </a:p>
          <a:p>
            <a:pPr marL="457200" indent="-457200">
              <a:spcBef>
                <a:spcPts val="800"/>
              </a:spcBef>
              <a:buSzPts val="1600"/>
              <a:buFont typeface="Arial"/>
              <a:buChar char="•"/>
            </a:pPr>
            <a:r>
              <a:rPr lang="en-US" sz="2700">
                <a:latin typeface="Calibri"/>
                <a:ea typeface="Calibri"/>
                <a:cs typeface="Calibri"/>
                <a:sym typeface="Calibri"/>
              </a:rPr>
              <a:t>Interest in perceiving, decoding, and utilizing tactile information</a:t>
            </a:r>
            <a:endParaRPr lang="en-US" sz="2700">
              <a:latin typeface="Calibri"/>
              <a:ea typeface="Calibri"/>
              <a:cs typeface="Calibri"/>
            </a:endParaRPr>
          </a:p>
          <a:p>
            <a:pPr marL="457200" indent="-457200">
              <a:spcBef>
                <a:spcPts val="800"/>
              </a:spcBef>
              <a:buSzPts val="1600"/>
              <a:buFont typeface="Arial"/>
              <a:buChar char="•"/>
            </a:pPr>
            <a:r>
              <a:rPr lang="en-US" sz="2700">
                <a:latin typeface="Calibri"/>
                <a:ea typeface="Calibri"/>
                <a:cs typeface="Calibri"/>
                <a:sym typeface="Calibri"/>
              </a:rPr>
              <a:t>Capability to track fluently across lines of text </a:t>
            </a:r>
            <a:endParaRPr lang="en-US" sz="2700">
              <a:latin typeface="Calibri"/>
              <a:ea typeface="Calibri"/>
              <a:cs typeface="Calibri"/>
            </a:endParaRPr>
          </a:p>
          <a:p>
            <a:pPr marL="457200" indent="-457200">
              <a:spcBef>
                <a:spcPts val="800"/>
              </a:spcBef>
              <a:buSzPts val="1600"/>
              <a:buFont typeface="Arial"/>
              <a:buChar char="•"/>
            </a:pPr>
            <a:r>
              <a:rPr lang="en-US" sz="2700">
                <a:latin typeface="Calibri"/>
                <a:ea typeface="Calibri"/>
                <a:cs typeface="Calibri"/>
                <a:sym typeface="Calibri"/>
              </a:rPr>
              <a:t>Systematic movements with both hands </a:t>
            </a:r>
            <a:endParaRPr lang="en-US" sz="2700">
              <a:latin typeface="Calibri"/>
              <a:ea typeface="Calibri"/>
              <a:cs typeface="Calibri"/>
            </a:endParaRPr>
          </a:p>
          <a:p>
            <a:pPr marL="457200" indent="-457200">
              <a:spcBef>
                <a:spcPts val="800"/>
              </a:spcBef>
              <a:buSzPts val="1600"/>
              <a:buFont typeface="Arial"/>
              <a:buChar char="•"/>
            </a:pPr>
            <a:r>
              <a:rPr lang="en-US" sz="2700">
                <a:latin typeface="Calibri"/>
                <a:ea typeface="Calibri"/>
                <a:cs typeface="Calibri"/>
                <a:sym typeface="Calibri"/>
              </a:rPr>
              <a:t>Multiple fingers on each hand</a:t>
            </a:r>
            <a:endParaRPr lang="en-US" sz="2700">
              <a:latin typeface="Calibri"/>
              <a:ea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Characteristics of Braille Literacy (cont.)</a:t>
            </a:r>
            <a:endParaRPr sz="4800">
              <a:latin typeface="Calibri"/>
              <a:ea typeface="Calibri"/>
              <a:cs typeface="Calibri"/>
              <a:sym typeface="Calibri"/>
            </a:endParaRPr>
          </a:p>
        </p:txBody>
      </p:sp>
      <p:sp>
        <p:nvSpPr>
          <p:cNvPr id="171" name="Google Shape;171;p26"/>
          <p:cNvSpPr txBox="1">
            <a:spLocks noGrp="1"/>
          </p:cNvSpPr>
          <p:nvPr>
            <p:ph idx="1"/>
          </p:nvPr>
        </p:nvSpPr>
        <p:spPr>
          <a:xfrm>
            <a:off x="838200" y="1710361"/>
            <a:ext cx="6266481" cy="3841205"/>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400"/>
              <a:buChar char="•"/>
            </a:pPr>
            <a:r>
              <a:rPr lang="en" sz="2800">
                <a:latin typeface="Calibri"/>
                <a:ea typeface="Calibri"/>
                <a:cs typeface="Calibri"/>
                <a:sym typeface="Calibri"/>
              </a:rPr>
              <a:t>Understanding how a book works </a:t>
            </a:r>
            <a:endParaRPr lang="en-US" sz="2800">
              <a:latin typeface="Calibri"/>
              <a:ea typeface="Calibri"/>
              <a:cs typeface="Calibri"/>
            </a:endParaRPr>
          </a:p>
          <a:p>
            <a:pPr marL="914400" lvl="1" indent="-457200">
              <a:spcBef>
                <a:spcPts val="800"/>
              </a:spcBef>
              <a:buSzPts val="1900"/>
              <a:buFont typeface="Arial"/>
              <a:buChar char="•"/>
            </a:pPr>
            <a:r>
              <a:rPr lang="en" sz="2533">
                <a:latin typeface="Calibri"/>
                <a:ea typeface="Calibri"/>
                <a:cs typeface="Calibri"/>
                <a:sym typeface="Calibri"/>
              </a:rPr>
              <a:t>Beginning, middle, end</a:t>
            </a:r>
            <a:endParaRPr lang="en-US" sz="2533">
              <a:latin typeface="Calibri"/>
              <a:ea typeface="Calibri"/>
              <a:cs typeface="Calibri"/>
            </a:endParaRPr>
          </a:p>
          <a:p>
            <a:pPr marL="914400" lvl="1" indent="-457200">
              <a:spcBef>
                <a:spcPts val="800"/>
              </a:spcBef>
              <a:buSzPts val="1900"/>
              <a:buFont typeface="Arial"/>
              <a:buChar char="•"/>
            </a:pPr>
            <a:r>
              <a:rPr lang="en" sz="2533">
                <a:latin typeface="Calibri"/>
                <a:ea typeface="Calibri"/>
                <a:cs typeface="Calibri"/>
                <a:sym typeface="Calibri"/>
              </a:rPr>
              <a:t>Titles, headings, and paragraphs</a:t>
            </a:r>
            <a:endParaRPr lang="en-US" sz="2533">
              <a:latin typeface="Calibri"/>
              <a:ea typeface="Calibri"/>
              <a:cs typeface="Calibri"/>
            </a:endParaRPr>
          </a:p>
          <a:p>
            <a:pPr marL="457200" indent="-457200">
              <a:spcBef>
                <a:spcPts val="800"/>
              </a:spcBef>
              <a:buSzPts val="2100"/>
              <a:buChar char="•"/>
            </a:pPr>
            <a:r>
              <a:rPr lang="en" sz="2800">
                <a:latin typeface="Calibri"/>
                <a:ea typeface="Calibri"/>
                <a:cs typeface="Calibri"/>
                <a:sym typeface="Calibri"/>
              </a:rPr>
              <a:t>Left-to-right, top-to-bottom progression</a:t>
            </a:r>
            <a:endParaRPr lang="en-US" sz="2800">
              <a:latin typeface="Calibri"/>
              <a:ea typeface="Calibri"/>
              <a:cs typeface="Calibri"/>
            </a:endParaRPr>
          </a:p>
          <a:p>
            <a:pPr marL="914400" indent="-457200">
              <a:spcBef>
                <a:spcPts val="800"/>
              </a:spcBef>
              <a:buSzPts val="1900"/>
              <a:buFont typeface="Arial"/>
              <a:buChar char="•"/>
            </a:pPr>
            <a:r>
              <a:rPr lang="en" sz="2533">
                <a:latin typeface="Calibri"/>
                <a:ea typeface="Calibri"/>
                <a:cs typeface="Calibri"/>
                <a:sym typeface="Calibri"/>
              </a:rPr>
              <a:t>Knowing what to look for on a page</a:t>
            </a:r>
            <a:endParaRPr lang="en-US" sz="2533">
              <a:latin typeface="Calibri"/>
              <a:ea typeface="Calibri"/>
              <a:cs typeface="Calibri"/>
            </a:endParaRPr>
          </a:p>
          <a:p>
            <a:pPr marL="914400" indent="-457200">
              <a:spcBef>
                <a:spcPts val="800"/>
              </a:spcBef>
              <a:buSzPts val="1900"/>
              <a:buFont typeface="Arial"/>
              <a:buChar char="•"/>
            </a:pPr>
            <a:r>
              <a:rPr lang="en" sz="2533">
                <a:latin typeface="Calibri"/>
                <a:ea typeface="Calibri"/>
                <a:cs typeface="Calibri"/>
                <a:sym typeface="Calibri"/>
              </a:rPr>
              <a:t>Ability to preview/anticipate information </a:t>
            </a:r>
            <a:endParaRPr lang="en-US" sz="2533">
              <a:latin typeface="Calibri"/>
              <a:ea typeface="Calibri"/>
              <a:cs typeface="Calibri"/>
            </a:endParaRPr>
          </a:p>
          <a:p>
            <a:pPr marL="914400" indent="-457200">
              <a:spcBef>
                <a:spcPts val="800"/>
              </a:spcBef>
              <a:buSzPts val="1900"/>
              <a:buFont typeface="Arial"/>
              <a:buChar char="•"/>
            </a:pPr>
            <a:r>
              <a:rPr lang="en" sz="2533">
                <a:latin typeface="Calibri"/>
                <a:ea typeface="Calibri"/>
                <a:cs typeface="Calibri"/>
                <a:sym typeface="Calibri"/>
              </a:rPr>
              <a:t>Ability to return to and review information</a:t>
            </a:r>
            <a:endParaRPr lang="en-US" sz="2533">
              <a:latin typeface="Calibri"/>
              <a:ea typeface="Calibri"/>
              <a:cs typeface="Calibri"/>
            </a:endParaRPr>
          </a:p>
          <a:p>
            <a:pPr marL="528955" indent="-342900">
              <a:spcBef>
                <a:spcPts val="800"/>
              </a:spcBef>
              <a:spcAft>
                <a:spcPts val="1600"/>
              </a:spcAft>
              <a:buSzPts val="2100"/>
              <a:buChar char="•"/>
            </a:pPr>
            <a:endParaRPr lang="en-US" sz="2133">
              <a:latin typeface="Calibri"/>
              <a:ea typeface="Calibri"/>
              <a:cs typeface="Calibri"/>
            </a:endParaRPr>
          </a:p>
        </p:txBody>
      </p:sp>
      <p:pic>
        <p:nvPicPr>
          <p:cNvPr id="172" name="Google Shape;172;p26" descr="A person cutting paper with scissors while using the materials in the APH Tactile Book Builder&#10;&#10;"/>
          <p:cNvPicPr preferRelativeResize="0"/>
          <p:nvPr/>
        </p:nvPicPr>
        <p:blipFill rotWithShape="1">
          <a:blip r:embed="rId3">
            <a:alphaModFix/>
          </a:blip>
          <a:srcRect l="5319" r="2072" b="-3"/>
          <a:stretch/>
        </p:blipFill>
        <p:spPr>
          <a:xfrm>
            <a:off x="6954670" y="1881601"/>
            <a:ext cx="4781158" cy="3408311"/>
          </a:xfrm>
          <a:prstGeom prst="rect">
            <a:avLst/>
          </a:prstGeom>
          <a:noFill/>
          <a:ln w="57150" cap="flat" cmpd="sng">
            <a:solidFill>
              <a:schemeClr val="dk1"/>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Tactile Graphicacy</a:t>
            </a:r>
            <a:endParaRPr lang="en-US" sz="4800">
              <a:latin typeface="Calibri"/>
              <a:ea typeface="Calibri"/>
              <a:cs typeface="Calibri"/>
            </a:endParaRPr>
          </a:p>
        </p:txBody>
      </p:sp>
      <p:pic>
        <p:nvPicPr>
          <p:cNvPr id="216" name="Google Shape;216;p33" descr="A person's hands examine a tactile bar graph"/>
          <p:cNvPicPr preferRelativeResize="0">
            <a:picLocks noGrp="1"/>
          </p:cNvPicPr>
          <p:nvPr>
            <p:ph idx="1"/>
          </p:nvPr>
        </p:nvPicPr>
        <p:blipFill rotWithShape="1">
          <a:blip r:embed="rId3">
            <a:alphaModFix/>
          </a:blip>
          <a:stretch/>
        </p:blipFill>
        <p:spPr>
          <a:xfrm>
            <a:off x="839169" y="1709401"/>
            <a:ext cx="5024679" cy="3739450"/>
          </a:xfrm>
          <a:prstGeom prst="rect">
            <a:avLst/>
          </a:prstGeom>
          <a:noFill/>
          <a:ln w="57150" cap="flat" cmpd="sng">
            <a:solidFill>
              <a:schemeClr val="tx1"/>
            </a:solidFill>
            <a:prstDash val="solid"/>
            <a:round/>
            <a:headEnd type="none" w="sm" len="sm"/>
            <a:tailEnd type="none" w="sm" len="sm"/>
          </a:ln>
        </p:spPr>
      </p:pic>
      <p:sp>
        <p:nvSpPr>
          <p:cNvPr id="217" name="Google Shape;217;p33"/>
          <p:cNvSpPr txBox="1">
            <a:spLocks noGrp="1"/>
          </p:cNvSpPr>
          <p:nvPr>
            <p:ph type="body" idx="4294967295"/>
          </p:nvPr>
        </p:nvSpPr>
        <p:spPr>
          <a:xfrm>
            <a:off x="6364019" y="1709388"/>
            <a:ext cx="5621337" cy="3735388"/>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200"/>
              <a:buFont typeface="Arial"/>
              <a:buChar char="•"/>
            </a:pPr>
            <a:r>
              <a:rPr lang="en" sz="2933">
                <a:latin typeface="Calibri"/>
                <a:ea typeface="Calibri"/>
                <a:cs typeface="Calibri"/>
                <a:sym typeface="Calibri"/>
              </a:rPr>
              <a:t>Ability to efficiently read, interpret, and produce tactile graphics or raised line drawings through touch (Curtin, 2019)</a:t>
            </a:r>
            <a:endParaRPr lang="en-US" sz="2933">
              <a:latin typeface="Calibri"/>
              <a:ea typeface="Calibri"/>
              <a:cs typeface="Calibri"/>
            </a:endParaRPr>
          </a:p>
          <a:p>
            <a:pPr marL="457200" indent="-457200">
              <a:spcBef>
                <a:spcPts val="800"/>
              </a:spcBef>
              <a:buSzPts val="2200"/>
              <a:buFont typeface="Arial"/>
              <a:buChar char="•"/>
            </a:pPr>
            <a:r>
              <a:rPr lang="en" sz="2900">
                <a:latin typeface="Calibri"/>
                <a:ea typeface="Calibri"/>
                <a:cs typeface="Calibri"/>
                <a:sym typeface="Calibri"/>
              </a:rPr>
              <a:t>Requires highly developed tactual skills and tactile-cognitive connections</a:t>
            </a:r>
          </a:p>
          <a:p>
            <a:pPr marL="457200" indent="-457200">
              <a:spcBef>
                <a:spcPts val="800"/>
              </a:spcBef>
              <a:buSzPts val="2200"/>
              <a:buFont typeface="Arial"/>
              <a:buChar char="•"/>
            </a:pPr>
            <a:r>
              <a:rPr lang="en" sz="2900">
                <a:latin typeface="Calibri"/>
                <a:ea typeface="Calibri"/>
                <a:cs typeface="Calibri"/>
              </a:rPr>
              <a:t>A lifelong, interactively joyful  and challenging process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Characteristics of Tactile Graphicacy</a:t>
            </a:r>
            <a:endParaRPr sz="4800">
              <a:latin typeface="Calibri"/>
              <a:ea typeface="Calibri"/>
              <a:cs typeface="Calibri"/>
              <a:sym typeface="Calibri"/>
            </a:endParaRPr>
          </a:p>
        </p:txBody>
      </p:sp>
      <p:sp>
        <p:nvSpPr>
          <p:cNvPr id="187" name="Google Shape;187;p28"/>
          <p:cNvSpPr txBox="1">
            <a:spLocks noGrp="1"/>
          </p:cNvSpPr>
          <p:nvPr>
            <p:ph idx="1"/>
          </p:nvPr>
        </p:nvSpPr>
        <p:spPr>
          <a:xfrm>
            <a:off x="838200" y="1464972"/>
            <a:ext cx="10515600" cy="3931611"/>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300"/>
              <a:buFont typeface="Arial"/>
              <a:buChar char="•"/>
            </a:pPr>
            <a:r>
              <a:rPr lang="en" sz="3067">
                <a:latin typeface="Calibri"/>
                <a:ea typeface="Calibri"/>
                <a:cs typeface="Calibri"/>
                <a:sym typeface="Calibri"/>
              </a:rPr>
              <a:t>Perception that there are different kinds of symbolic information on a page with different kinds of meaning</a:t>
            </a:r>
            <a:endParaRPr lang="en-US" sz="3067">
              <a:latin typeface="Calibri"/>
              <a:ea typeface="Calibri"/>
              <a:cs typeface="Calibri"/>
            </a:endParaRPr>
          </a:p>
          <a:p>
            <a:pPr marL="457200" indent="-457200">
              <a:spcBef>
                <a:spcPts val="800"/>
              </a:spcBef>
              <a:buSzPts val="2300"/>
              <a:buFont typeface="Arial"/>
              <a:buChar char="•"/>
            </a:pPr>
            <a:r>
              <a:rPr lang="en" sz="3067">
                <a:latin typeface="Calibri"/>
                <a:ea typeface="Calibri"/>
                <a:cs typeface="Calibri"/>
                <a:sym typeface="Calibri"/>
              </a:rPr>
              <a:t>Ability to discriminate between different tactile surfaces and to draw meaning from them</a:t>
            </a:r>
            <a:endParaRPr lang="en-US" sz="3067">
              <a:latin typeface="Calibri"/>
              <a:ea typeface="Calibri"/>
              <a:cs typeface="Calibri"/>
            </a:endParaRPr>
          </a:p>
          <a:p>
            <a:pPr marL="457200" indent="-457200">
              <a:spcBef>
                <a:spcPts val="800"/>
              </a:spcBef>
              <a:buSzPts val="2300"/>
              <a:buFont typeface="Arial"/>
              <a:buChar char="•"/>
            </a:pPr>
            <a:r>
              <a:rPr lang="en" sz="3067">
                <a:latin typeface="Calibri"/>
                <a:ea typeface="Calibri"/>
                <a:cs typeface="Calibri"/>
                <a:sym typeface="Calibri"/>
              </a:rPr>
              <a:t>Advanced form of tactile literacy</a:t>
            </a:r>
            <a:endParaRPr lang="en-US" sz="3067">
              <a:latin typeface="Calibri"/>
              <a:ea typeface="Calibri"/>
              <a:cs typeface="Calibri"/>
            </a:endParaRPr>
          </a:p>
          <a:p>
            <a:pPr marL="457200" indent="-457200">
              <a:spcBef>
                <a:spcPts val="800"/>
              </a:spcBef>
              <a:buSzPts val="2300"/>
              <a:buFont typeface="Arial"/>
              <a:buChar char="•"/>
            </a:pPr>
            <a:r>
              <a:rPr lang="en" sz="3067">
                <a:latin typeface="Calibri"/>
                <a:ea typeface="Calibri"/>
                <a:cs typeface="Calibri"/>
                <a:sym typeface="Calibri"/>
              </a:rPr>
              <a:t>Not inherent for tactile readers</a:t>
            </a:r>
            <a:endParaRPr lang="en-US" sz="3067">
              <a:latin typeface="Calibri"/>
              <a:ea typeface="Calibri"/>
              <a:cs typeface="Calibri"/>
            </a:endParaRPr>
          </a:p>
          <a:p>
            <a:pPr marL="457200" indent="-457200">
              <a:spcBef>
                <a:spcPts val="800"/>
              </a:spcBef>
              <a:buSzPts val="2300"/>
              <a:buFont typeface="Arial"/>
              <a:buChar char="•"/>
            </a:pPr>
            <a:r>
              <a:rPr lang="en" sz="3067">
                <a:latin typeface="Calibri"/>
                <a:ea typeface="Calibri"/>
                <a:cs typeface="Calibri"/>
                <a:sym typeface="Calibri"/>
              </a:rPr>
              <a:t>Requires explicit attention, education, and careful building up of skills</a:t>
            </a:r>
            <a:endParaRPr lang="en-US" sz="3467">
              <a:latin typeface="Calibri"/>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7E1BB-32BB-D096-B4E0-FC2E3F1C0F7B}"/>
              </a:ext>
            </a:extLst>
          </p:cNvPr>
          <p:cNvSpPr>
            <a:spLocks noGrp="1"/>
          </p:cNvSpPr>
          <p:nvPr>
            <p:ph idx="1"/>
          </p:nvPr>
        </p:nvSpPr>
        <p:spPr>
          <a:xfrm>
            <a:off x="5758912" y="1684531"/>
            <a:ext cx="6176075" cy="4241577"/>
          </a:xfrm>
        </p:spPr>
        <p:txBody>
          <a:bodyPr vert="horz" lIns="91440" tIns="45720" rIns="91440" bIns="45720" rtlCol="0" anchor="t">
            <a:noAutofit/>
          </a:bodyPr>
          <a:lstStyle/>
          <a:p>
            <a:pPr>
              <a:spcBef>
                <a:spcPts val="800"/>
              </a:spcBef>
            </a:pPr>
            <a:r>
              <a:rPr lang="en-US" sz="2700" b="1" dirty="0">
                <a:latin typeface="Calibri"/>
                <a:ea typeface="Calibri"/>
                <a:cs typeface="Calibri"/>
              </a:rPr>
              <a:t>The ability to decode information presented as a graphic is an essential component of literacy!</a:t>
            </a:r>
            <a:endParaRPr lang="en-US" sz="2700" b="1" dirty="0">
              <a:cs typeface="Helvetica"/>
            </a:endParaRPr>
          </a:p>
          <a:p>
            <a:pPr marL="457200" indent="-457200">
              <a:spcBef>
                <a:spcPts val="800"/>
              </a:spcBef>
              <a:buChar char="•"/>
            </a:pPr>
            <a:r>
              <a:rPr lang="en-US" sz="2700" dirty="0">
                <a:latin typeface="Calibri"/>
                <a:ea typeface="Calibri"/>
                <a:cs typeface="Calibri"/>
              </a:rPr>
              <a:t>Skills and concepts of tactile learning</a:t>
            </a:r>
          </a:p>
          <a:p>
            <a:pPr marL="457200" indent="-457200">
              <a:spcBef>
                <a:spcPts val="800"/>
              </a:spcBef>
              <a:buChar char="•"/>
            </a:pPr>
            <a:r>
              <a:rPr lang="en-US" sz="2700" dirty="0">
                <a:latin typeface="Calibri"/>
                <a:ea typeface="Calibri"/>
                <a:cs typeface="Calibri"/>
              </a:rPr>
              <a:t>Many hands-on, practical examples</a:t>
            </a:r>
          </a:p>
          <a:p>
            <a:pPr marL="457200" indent="-457200">
              <a:spcBef>
                <a:spcPts val="800"/>
              </a:spcBef>
              <a:buChar char="•"/>
            </a:pPr>
            <a:r>
              <a:rPr lang="en-US" sz="2700" dirty="0">
                <a:latin typeface="Calibri"/>
                <a:ea typeface="Calibri"/>
                <a:cs typeface="Calibri"/>
              </a:rPr>
              <a:t>Links products, resources, and tools to skills and concepts</a:t>
            </a:r>
          </a:p>
          <a:p>
            <a:pPr marL="457200" indent="-457200">
              <a:spcBef>
                <a:spcPts val="800"/>
              </a:spcBef>
              <a:buChar char="•"/>
            </a:pPr>
            <a:r>
              <a:rPr lang="en-US" sz="2700" dirty="0">
                <a:latin typeface="Calibri"/>
                <a:ea typeface="Calibri"/>
                <a:cs typeface="Calibri"/>
              </a:rPr>
              <a:t>Teachers are encouraged to use this tool in a variety of creative ways to enhance their instructional practice</a:t>
            </a:r>
          </a:p>
        </p:txBody>
      </p:sp>
      <p:pic>
        <p:nvPicPr>
          <p:cNvPr id="4" name="Picture 3" descr="A child holds a pentagon-shaped tile as she examines a large section of the APH Reach &amp; Match board and considers where to place it">
            <a:extLst>
              <a:ext uri="{FF2B5EF4-FFF2-40B4-BE49-F238E27FC236}">
                <a16:creationId xmlns:a16="http://schemas.microsoft.com/office/drawing/2014/main" id="{5BE662F1-020F-EFC7-D29E-A8CAC00186AF}"/>
              </a:ext>
            </a:extLst>
          </p:cNvPr>
          <p:cNvPicPr>
            <a:picLocks noChangeAspect="1"/>
          </p:cNvPicPr>
          <p:nvPr/>
        </p:nvPicPr>
        <p:blipFill>
          <a:blip r:embed="rId3"/>
          <a:stretch>
            <a:fillRect/>
          </a:stretch>
        </p:blipFill>
        <p:spPr>
          <a:xfrm>
            <a:off x="823301" y="1975619"/>
            <a:ext cx="4448015" cy="2913683"/>
          </a:xfrm>
          <a:prstGeom prst="rect">
            <a:avLst/>
          </a:prstGeom>
          <a:ln w="57150">
            <a:solidFill>
              <a:schemeClr val="tx1"/>
            </a:solidFill>
          </a:ln>
        </p:spPr>
      </p:pic>
      <p:sp>
        <p:nvSpPr>
          <p:cNvPr id="2" name="Title 1">
            <a:extLst>
              <a:ext uri="{FF2B5EF4-FFF2-40B4-BE49-F238E27FC236}">
                <a16:creationId xmlns:a16="http://schemas.microsoft.com/office/drawing/2014/main" id="{DAC28A77-E27A-B54A-4213-EB5EF96BB3C2}"/>
              </a:ext>
            </a:extLst>
          </p:cNvPr>
          <p:cNvSpPr>
            <a:spLocks noGrp="1"/>
          </p:cNvSpPr>
          <p:nvPr>
            <p:ph type="title"/>
          </p:nvPr>
        </p:nvSpPr>
        <p:spPr>
          <a:xfrm>
            <a:off x="632012" y="558854"/>
            <a:ext cx="10721788" cy="1044179"/>
          </a:xfrm>
        </p:spPr>
        <p:txBody>
          <a:bodyPr/>
          <a:lstStyle/>
          <a:p>
            <a:r>
              <a:rPr lang="en-US" dirty="0">
                <a:latin typeface="Helvetica"/>
                <a:cs typeface="Helvetica"/>
              </a:rPr>
              <a:t>Overview – What &amp; Why</a:t>
            </a:r>
          </a:p>
        </p:txBody>
      </p:sp>
    </p:spTree>
    <p:extLst>
      <p:ext uri="{BB962C8B-B14F-4D97-AF65-F5344CB8AC3E}">
        <p14:creationId xmlns:p14="http://schemas.microsoft.com/office/powerpoint/2010/main" val="515088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Importance of Tactile Graphics</a:t>
            </a:r>
            <a:endParaRPr sz="4800">
              <a:latin typeface="Calibri"/>
              <a:ea typeface="Calibri"/>
              <a:cs typeface="Calibri"/>
              <a:sym typeface="Calibri"/>
            </a:endParaRPr>
          </a:p>
        </p:txBody>
      </p:sp>
      <p:pic>
        <p:nvPicPr>
          <p:cNvPr id="194" name="Google Shape;194;p29" descr="A child plays with the APH Color Raceway Kit (colorful tactile board game adapted for children with visual impairments, including CVI)."/>
          <p:cNvPicPr preferRelativeResize="0">
            <a:picLocks noGrp="1"/>
          </p:cNvPicPr>
          <p:nvPr>
            <p:ph idx="1"/>
          </p:nvPr>
        </p:nvPicPr>
        <p:blipFill rotWithShape="1">
          <a:blip r:embed="rId3">
            <a:alphaModFix/>
          </a:blip>
          <a:stretch/>
        </p:blipFill>
        <p:spPr>
          <a:xfrm>
            <a:off x="833810" y="1696956"/>
            <a:ext cx="4957904" cy="3312307"/>
          </a:xfrm>
          <a:prstGeom prst="rect">
            <a:avLst/>
          </a:prstGeom>
          <a:noFill/>
          <a:ln w="57150" cap="flat" cmpd="sng">
            <a:solidFill>
              <a:schemeClr val="dk1"/>
            </a:solidFill>
            <a:prstDash val="solid"/>
            <a:round/>
            <a:headEnd type="none" w="sm" len="sm"/>
            <a:tailEnd type="none" w="sm" len="sm"/>
          </a:ln>
        </p:spPr>
      </p:pic>
      <p:sp>
        <p:nvSpPr>
          <p:cNvPr id="195" name="Google Shape;195;p29"/>
          <p:cNvSpPr txBox="1">
            <a:spLocks noGrp="1"/>
          </p:cNvSpPr>
          <p:nvPr>
            <p:ph type="body" idx="4294967295"/>
          </p:nvPr>
        </p:nvSpPr>
        <p:spPr>
          <a:xfrm>
            <a:off x="6432550" y="1697549"/>
            <a:ext cx="5759450" cy="3735388"/>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100"/>
              <a:buNone/>
            </a:pPr>
            <a:r>
              <a:rPr lang="en-US" sz="2800" b="1">
                <a:latin typeface="Calibri"/>
                <a:ea typeface="Calibri"/>
                <a:cs typeface="Calibri"/>
                <a:sym typeface="Calibri"/>
              </a:rPr>
              <a:t>Children love pictures and symbols</a:t>
            </a:r>
            <a:endParaRPr lang="en-US" sz="2800" b="1">
              <a:latin typeface="Calibri"/>
              <a:ea typeface="Calibri"/>
              <a:cs typeface="Calibri"/>
            </a:endParaRPr>
          </a:p>
          <a:p>
            <a:pPr marL="457200" indent="-457200">
              <a:spcBef>
                <a:spcPts val="800"/>
              </a:spcBef>
              <a:buSzPts val="2000"/>
              <a:buFont typeface="Arial"/>
              <a:buChar char="•"/>
            </a:pPr>
            <a:r>
              <a:rPr lang="en-US" sz="2800">
                <a:latin typeface="Calibri"/>
                <a:ea typeface="Calibri"/>
                <a:cs typeface="Calibri"/>
                <a:sym typeface="Calibri"/>
              </a:rPr>
              <a:t>Focus for attention and perception</a:t>
            </a:r>
            <a:endParaRPr lang="en-US" sz="2800">
              <a:latin typeface="Calibri"/>
              <a:ea typeface="Calibri"/>
              <a:cs typeface="Calibri"/>
            </a:endParaRPr>
          </a:p>
          <a:p>
            <a:pPr marL="457200" indent="-457200">
              <a:spcBef>
                <a:spcPts val="800"/>
              </a:spcBef>
              <a:buSzPts val="2000"/>
              <a:buFont typeface="Arial"/>
              <a:buChar char="•"/>
            </a:pPr>
            <a:r>
              <a:rPr lang="en-US" sz="2800">
                <a:latin typeface="Calibri"/>
                <a:ea typeface="Calibri"/>
                <a:cs typeface="Calibri"/>
                <a:sym typeface="Calibri"/>
              </a:rPr>
              <a:t>Natural destination for conversation and social interaction </a:t>
            </a:r>
            <a:endParaRPr lang="en-US" sz="2800">
              <a:latin typeface="Calibri"/>
              <a:ea typeface="Calibri"/>
              <a:cs typeface="Calibri"/>
            </a:endParaRPr>
          </a:p>
          <a:p>
            <a:pPr marL="457200" indent="-457200">
              <a:spcBef>
                <a:spcPts val="800"/>
              </a:spcBef>
              <a:buSzPts val="2000"/>
              <a:buFont typeface="Arial"/>
              <a:buChar char="•"/>
            </a:pPr>
            <a:r>
              <a:rPr lang="en-US" sz="2800">
                <a:latin typeface="Calibri"/>
                <a:ea typeface="Calibri"/>
                <a:cs typeface="Calibri"/>
                <a:sym typeface="Calibri"/>
              </a:rPr>
              <a:t>Place where creativity and imagination are fostered first</a:t>
            </a:r>
            <a:endParaRPr lang="en-US" sz="2800">
              <a:latin typeface="Calibri"/>
              <a:ea typeface="Calibri"/>
              <a:cs typeface="Calibri"/>
            </a:endParaRPr>
          </a:p>
          <a:p>
            <a:pPr marL="457200" indent="-457200">
              <a:spcBef>
                <a:spcPts val="800"/>
              </a:spcBef>
              <a:buSzPts val="2000"/>
              <a:buFont typeface="Arial"/>
              <a:buChar char="•"/>
            </a:pPr>
            <a:r>
              <a:rPr lang="en-US" sz="2800">
                <a:latin typeface="Calibri"/>
                <a:ea typeface="Calibri"/>
                <a:cs typeface="Calibri"/>
                <a:sym typeface="Calibri"/>
              </a:rPr>
              <a:t>Pictures invite and motivate children's curiosity and active engagement</a:t>
            </a:r>
            <a:endParaRPr lang="en-US" sz="2800">
              <a:latin typeface="Calibri"/>
              <a:ea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Benefits of Graphicacy Skills</a:t>
            </a:r>
            <a:endParaRPr sz="4800">
              <a:latin typeface="Calibri"/>
              <a:ea typeface="Calibri"/>
              <a:cs typeface="Calibri"/>
              <a:sym typeface="Calibri"/>
            </a:endParaRPr>
          </a:p>
        </p:txBody>
      </p:sp>
      <p:sp>
        <p:nvSpPr>
          <p:cNvPr id="202" name="Google Shape;202;p30"/>
          <p:cNvSpPr txBox="1">
            <a:spLocks noGrp="1"/>
          </p:cNvSpPr>
          <p:nvPr>
            <p:ph idx="1"/>
          </p:nvPr>
        </p:nvSpPr>
        <p:spPr>
          <a:xfrm>
            <a:off x="838200" y="1684531"/>
            <a:ext cx="5284923" cy="3854120"/>
          </a:xfrm>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2200"/>
              <a:buFont typeface="Arial"/>
              <a:buChar char="•"/>
            </a:pPr>
            <a:r>
              <a:rPr lang="en-US">
                <a:latin typeface="Calibri"/>
                <a:ea typeface="Calibri"/>
                <a:cs typeface="Calibri"/>
                <a:sym typeface="Calibri"/>
              </a:rPr>
              <a:t>Build confidence </a:t>
            </a:r>
            <a:endParaRPr lang="en-US">
              <a:latin typeface="Calibri"/>
              <a:ea typeface="Calibri"/>
              <a:cs typeface="Calibri"/>
            </a:endParaRPr>
          </a:p>
          <a:p>
            <a:pPr marL="457200" indent="-457200">
              <a:spcBef>
                <a:spcPts val="800"/>
              </a:spcBef>
              <a:buSzPts val="2200"/>
              <a:buFont typeface="Arial"/>
              <a:buChar char="•"/>
            </a:pPr>
            <a:r>
              <a:rPr lang="en-US">
                <a:latin typeface="Calibri"/>
                <a:ea typeface="Calibri"/>
                <a:cs typeface="Calibri"/>
                <a:sym typeface="Calibri"/>
              </a:rPr>
              <a:t>Provide pathways to retain and memorize information</a:t>
            </a:r>
            <a:endParaRPr lang="en-US">
              <a:latin typeface="Calibri"/>
              <a:ea typeface="Calibri"/>
              <a:cs typeface="Calibri"/>
            </a:endParaRPr>
          </a:p>
          <a:p>
            <a:pPr marL="457200" indent="-457200">
              <a:spcBef>
                <a:spcPts val="800"/>
              </a:spcBef>
              <a:buSzPts val="2200"/>
              <a:buFont typeface="Arial"/>
              <a:buChar char="•"/>
            </a:pPr>
            <a:r>
              <a:rPr lang="en-US">
                <a:latin typeface="Calibri"/>
                <a:ea typeface="Calibri"/>
                <a:cs typeface="Calibri"/>
                <a:sym typeface="Calibri"/>
              </a:rPr>
              <a:t>Develop more sensitive </a:t>
            </a:r>
            <a:br>
              <a:rPr lang="en-US">
                <a:latin typeface="Calibri"/>
                <a:ea typeface="Calibri"/>
                <a:cs typeface="Calibri"/>
              </a:rPr>
            </a:br>
            <a:r>
              <a:rPr lang="en-US">
                <a:latin typeface="Calibri"/>
                <a:ea typeface="Calibri"/>
                <a:cs typeface="Calibri"/>
                <a:sym typeface="Calibri"/>
              </a:rPr>
              <a:t>fine motor skills, finger </a:t>
            </a:r>
            <a:br>
              <a:rPr lang="en-US">
                <a:latin typeface="Calibri"/>
                <a:ea typeface="Calibri"/>
                <a:cs typeface="Calibri"/>
              </a:rPr>
            </a:br>
            <a:r>
              <a:rPr lang="en-US">
                <a:latin typeface="Calibri"/>
                <a:ea typeface="Calibri"/>
                <a:cs typeface="Calibri"/>
                <a:sym typeface="Calibri"/>
              </a:rPr>
              <a:t>strength, and exploration </a:t>
            </a:r>
            <a:br>
              <a:rPr lang="en-US">
                <a:latin typeface="Calibri"/>
                <a:ea typeface="Calibri"/>
                <a:cs typeface="Calibri"/>
              </a:rPr>
            </a:br>
            <a:r>
              <a:rPr lang="en-US">
                <a:latin typeface="Calibri"/>
                <a:ea typeface="Calibri"/>
                <a:cs typeface="Calibri"/>
                <a:sym typeface="Calibri"/>
              </a:rPr>
              <a:t>techniques </a:t>
            </a:r>
            <a:endParaRPr lang="en-US">
              <a:latin typeface="Calibri"/>
              <a:ea typeface="Calibri"/>
              <a:cs typeface="Calibri"/>
            </a:endParaRPr>
          </a:p>
        </p:txBody>
      </p:sp>
      <p:pic>
        <p:nvPicPr>
          <p:cNvPr id="203" name="Google Shape;203;p30" descr="A close-up of children painting using clothespins and cotton balls"/>
          <p:cNvPicPr preferRelativeResize="0">
            <a:picLocks noGrp="1"/>
          </p:cNvPicPr>
          <p:nvPr>
            <p:ph type="body" idx="2"/>
          </p:nvPr>
        </p:nvPicPr>
        <p:blipFill rotWithShape="1">
          <a:blip r:embed="rId3">
            <a:alphaModFix/>
          </a:blip>
          <a:srcRect/>
          <a:stretch/>
        </p:blipFill>
        <p:spPr>
          <a:xfrm>
            <a:off x="5729853" y="1717542"/>
            <a:ext cx="6100520" cy="3479341"/>
          </a:xfrm>
          <a:prstGeom prst="rect">
            <a:avLst/>
          </a:prstGeom>
          <a:noFill/>
          <a:ln w="57150" cap="flat" cmpd="sng">
            <a:solidFill>
              <a:schemeClr val="dk1"/>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Benefits of Graphicacy Skills (2 of 3) </a:t>
            </a:r>
            <a:endParaRPr sz="4800">
              <a:latin typeface="Calibri"/>
              <a:ea typeface="Calibri"/>
              <a:cs typeface="Calibri"/>
              <a:sym typeface="Calibri"/>
            </a:endParaRPr>
          </a:p>
        </p:txBody>
      </p:sp>
      <p:pic>
        <p:nvPicPr>
          <p:cNvPr id="210" name="Google Shape;210;p31" descr="An image of APH's Five Little Speckled Frogs shows a large book that contains tactile and colored print images, felt board, and tactile manipulative characters and other elements from the story (frogs, log, dragonfly). "/>
          <p:cNvPicPr preferRelativeResize="0">
            <a:picLocks noGrp="1"/>
          </p:cNvPicPr>
          <p:nvPr>
            <p:ph idx="1"/>
          </p:nvPr>
        </p:nvPicPr>
        <p:blipFill rotWithShape="1">
          <a:blip r:embed="rId3">
            <a:alphaModFix/>
          </a:blip>
          <a:stretch/>
        </p:blipFill>
        <p:spPr>
          <a:xfrm>
            <a:off x="838530" y="1696957"/>
            <a:ext cx="5090533" cy="3932238"/>
          </a:xfrm>
          <a:prstGeom prst="rect">
            <a:avLst/>
          </a:prstGeom>
          <a:noFill/>
          <a:ln w="57150" cap="flat" cmpd="sng">
            <a:solidFill>
              <a:schemeClr val="dk1"/>
            </a:solidFill>
            <a:prstDash val="solid"/>
            <a:round/>
            <a:headEnd type="none" w="sm" len="sm"/>
            <a:tailEnd type="none" w="sm" len="sm"/>
          </a:ln>
        </p:spPr>
      </p:pic>
      <p:sp>
        <p:nvSpPr>
          <p:cNvPr id="211" name="Google Shape;211;p31"/>
          <p:cNvSpPr txBox="1">
            <a:spLocks noGrp="1"/>
          </p:cNvSpPr>
          <p:nvPr>
            <p:ph type="body" idx="4294967295"/>
          </p:nvPr>
        </p:nvSpPr>
        <p:spPr>
          <a:xfrm>
            <a:off x="6532940" y="1572648"/>
            <a:ext cx="5491162" cy="3721100"/>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100"/>
              <a:buNone/>
            </a:pPr>
            <a:r>
              <a:rPr lang="en-US" sz="2800" b="1">
                <a:latin typeface="Calibri"/>
                <a:ea typeface="Calibri"/>
                <a:cs typeface="Calibri"/>
                <a:sym typeface="Calibri"/>
              </a:rPr>
              <a:t>Pictures clarify and reinforce text content through symbolic </a:t>
            </a:r>
            <a:br>
              <a:rPr lang="en-US" sz="2800" b="1">
                <a:latin typeface="Calibri"/>
                <a:ea typeface="Calibri"/>
                <a:cs typeface="Calibri"/>
              </a:rPr>
            </a:br>
            <a:r>
              <a:rPr lang="en-US" sz="2800" b="1">
                <a:latin typeface="Calibri"/>
                <a:ea typeface="Calibri"/>
                <a:cs typeface="Calibri"/>
                <a:sym typeface="Calibri"/>
              </a:rPr>
              <a:t>representation</a:t>
            </a:r>
            <a:endParaRPr lang="en-US" sz="2800" b="1">
              <a:latin typeface="Calibri"/>
              <a:ea typeface="Calibri"/>
              <a:cs typeface="Calibri"/>
            </a:endParaRPr>
          </a:p>
          <a:p>
            <a:pPr marL="457200" indent="-457200">
              <a:spcBef>
                <a:spcPts val="800"/>
              </a:spcBef>
              <a:buFont typeface="Arial"/>
              <a:buChar char="•"/>
            </a:pPr>
            <a:r>
              <a:rPr lang="en-US" sz="2800">
                <a:latin typeface="Calibri"/>
                <a:ea typeface="Calibri"/>
                <a:cs typeface="Calibri"/>
                <a:sym typeface="Calibri"/>
              </a:rPr>
              <a:t>Setting</a:t>
            </a:r>
            <a:endParaRPr lang="en-US" sz="2800">
              <a:latin typeface="Calibri"/>
              <a:ea typeface="Calibri"/>
              <a:cs typeface="Calibri"/>
            </a:endParaRPr>
          </a:p>
          <a:p>
            <a:pPr marL="457200" indent="-457200">
              <a:spcBef>
                <a:spcPts val="800"/>
              </a:spcBef>
              <a:buFont typeface="Arial"/>
              <a:buChar char="•"/>
            </a:pPr>
            <a:r>
              <a:rPr lang="en-US" sz="2800">
                <a:latin typeface="Calibri"/>
                <a:ea typeface="Calibri"/>
                <a:cs typeface="Calibri"/>
                <a:sym typeface="Calibri"/>
              </a:rPr>
              <a:t>Characters</a:t>
            </a:r>
            <a:endParaRPr lang="en-US" sz="2800">
              <a:latin typeface="Calibri"/>
              <a:ea typeface="Calibri"/>
              <a:cs typeface="Calibri"/>
            </a:endParaRPr>
          </a:p>
          <a:p>
            <a:pPr marL="457200" indent="-457200">
              <a:spcBef>
                <a:spcPts val="800"/>
              </a:spcBef>
              <a:buFont typeface="Arial"/>
              <a:buChar char="•"/>
            </a:pPr>
            <a:r>
              <a:rPr lang="en-US" sz="2800">
                <a:latin typeface="Calibri"/>
                <a:ea typeface="Calibri"/>
                <a:cs typeface="Calibri"/>
                <a:sym typeface="Calibri"/>
              </a:rPr>
              <a:t>Plot</a:t>
            </a:r>
            <a:endParaRPr lang="en-US" sz="2800">
              <a:latin typeface="Calibri"/>
              <a:ea typeface="Calibri"/>
              <a:cs typeface="Calibri"/>
            </a:endParaRPr>
          </a:p>
          <a:p>
            <a:pPr marL="457200" indent="-457200">
              <a:spcBef>
                <a:spcPts val="800"/>
              </a:spcBef>
              <a:buFont typeface="Arial"/>
              <a:buChar char="•"/>
            </a:pPr>
            <a:r>
              <a:rPr lang="en-US" sz="2800">
                <a:latin typeface="Calibri"/>
                <a:ea typeface="Calibri"/>
                <a:cs typeface="Calibri"/>
                <a:sym typeface="Calibri"/>
              </a:rPr>
              <a:t>Dialogue</a:t>
            </a:r>
            <a:endParaRPr lang="en-US" sz="2800">
              <a:latin typeface="Calibri"/>
              <a:ea typeface="Calibri"/>
              <a:cs typeface="Calibri"/>
            </a:endParaRPr>
          </a:p>
          <a:p>
            <a:pPr marL="457200" indent="-457200">
              <a:spcBef>
                <a:spcPts val="800"/>
              </a:spcBef>
              <a:buFont typeface="Arial"/>
              <a:buChar char="•"/>
            </a:pPr>
            <a:r>
              <a:rPr lang="en-US" sz="2800">
                <a:latin typeface="Calibri"/>
                <a:ea typeface="Calibri"/>
                <a:cs typeface="Calibri"/>
                <a:sym typeface="Calibri"/>
              </a:rPr>
              <a:t>Conflict and resolution</a:t>
            </a:r>
            <a:endParaRPr lang="en-US" sz="2800">
              <a:latin typeface="Calibri"/>
              <a:ea typeface="Calibri"/>
              <a:cs typeface="Calibri"/>
            </a:endParaRPr>
          </a:p>
          <a:p>
            <a:pPr marL="457200" indent="-457200">
              <a:spcBef>
                <a:spcPts val="800"/>
              </a:spcBef>
              <a:buFont typeface="Arial"/>
              <a:buChar char="•"/>
            </a:pPr>
            <a:r>
              <a:rPr lang="en-US" sz="2800">
                <a:latin typeface="Calibri"/>
                <a:ea typeface="Calibri"/>
                <a:cs typeface="Calibri"/>
                <a:sym typeface="Calibri"/>
              </a:rPr>
              <a:t>Different viewpoints</a:t>
            </a:r>
            <a:endParaRPr lang="en-US" sz="2800">
              <a:latin typeface="Calibri"/>
              <a:ea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Benefits of Graphicacy Skills (3 of 3)</a:t>
            </a:r>
            <a:endParaRPr sz="4800">
              <a:latin typeface="Calibri"/>
              <a:ea typeface="Calibri"/>
              <a:cs typeface="Calibri"/>
              <a:sym typeface="Calibri"/>
            </a:endParaRPr>
          </a:p>
        </p:txBody>
      </p:sp>
      <p:sp>
        <p:nvSpPr>
          <p:cNvPr id="218" name="Google Shape;218;p32"/>
          <p:cNvSpPr txBox="1">
            <a:spLocks noGrp="1"/>
          </p:cNvSpPr>
          <p:nvPr>
            <p:ph idx="1"/>
          </p:nvPr>
        </p:nvSpPr>
        <p:spPr>
          <a:xfrm>
            <a:off x="863600" y="1607040"/>
            <a:ext cx="10515600" cy="3931611"/>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400"/>
              <a:buFont typeface="Arial"/>
              <a:buChar char="•"/>
            </a:pPr>
            <a:r>
              <a:rPr lang="en" sz="3400">
                <a:latin typeface="Calibri"/>
                <a:ea typeface="Calibri"/>
                <a:cs typeface="Calibri"/>
                <a:sym typeface="Calibri"/>
              </a:rPr>
              <a:t>Organize verbal information and create mental scaffolds</a:t>
            </a:r>
            <a:endParaRPr lang="en-US" sz="3400">
              <a:latin typeface="Calibri"/>
              <a:ea typeface="Calibri"/>
              <a:cs typeface="Calibri"/>
            </a:endParaRPr>
          </a:p>
          <a:p>
            <a:pPr marL="914400" lvl="1" indent="-457200">
              <a:spcBef>
                <a:spcPts val="800"/>
              </a:spcBef>
              <a:buSzPts val="2200"/>
              <a:buFont typeface="Arial"/>
              <a:buChar char="•"/>
            </a:pPr>
            <a:r>
              <a:rPr lang="en" sz="3200">
                <a:latin typeface="Calibri"/>
                <a:ea typeface="Calibri"/>
                <a:cs typeface="Calibri"/>
                <a:sym typeface="Calibri"/>
              </a:rPr>
              <a:t>Stories are more concentrated, concrete, coherent, and comprehensible</a:t>
            </a:r>
            <a:endParaRPr lang="en-US" sz="3200">
              <a:latin typeface="Calibri"/>
              <a:ea typeface="Calibri"/>
              <a:cs typeface="Calibri"/>
            </a:endParaRPr>
          </a:p>
          <a:p>
            <a:pPr marL="457200" indent="-457200">
              <a:spcBef>
                <a:spcPts val="800"/>
              </a:spcBef>
              <a:buSzPts val="2400"/>
              <a:buFont typeface="Arial"/>
              <a:buChar char="•"/>
            </a:pPr>
            <a:r>
              <a:rPr lang="en" sz="3400">
                <a:latin typeface="Calibri"/>
                <a:ea typeface="Calibri"/>
                <a:cs typeface="Calibri"/>
                <a:sym typeface="Calibri"/>
              </a:rPr>
              <a:t>Enhance language, literacy, and social development </a:t>
            </a:r>
            <a:endParaRPr lang="en-US" sz="3400">
              <a:latin typeface="Calibri"/>
              <a:ea typeface="Calibri"/>
              <a:cs typeface="Calibri"/>
            </a:endParaRPr>
          </a:p>
          <a:p>
            <a:pPr marL="457200" indent="-457200">
              <a:spcBef>
                <a:spcPts val="800"/>
              </a:spcBef>
              <a:buSzPts val="2400"/>
              <a:buFont typeface="Arial"/>
              <a:buChar char="•"/>
            </a:pPr>
            <a:r>
              <a:rPr lang="en" sz="3400">
                <a:latin typeface="Calibri"/>
                <a:ea typeface="Calibri"/>
                <a:cs typeface="Calibri"/>
                <a:sym typeface="Calibri"/>
              </a:rPr>
              <a:t>Children learn to use symbols to tell their own stories</a:t>
            </a:r>
            <a:endParaRPr lang="en-US" sz="3400">
              <a:latin typeface="Calibri"/>
              <a:ea typeface="Calibri"/>
              <a:cs typeface="Calibri"/>
            </a:endParaRPr>
          </a:p>
          <a:p>
            <a:pPr marL="457200" indent="-457200">
              <a:spcBef>
                <a:spcPts val="800"/>
              </a:spcBef>
              <a:buSzPts val="2400"/>
              <a:buFont typeface="Arial"/>
              <a:buChar char="•"/>
            </a:pPr>
            <a:r>
              <a:rPr lang="en" sz="3400">
                <a:latin typeface="Calibri"/>
                <a:ea typeface="Calibri"/>
                <a:cs typeface="Calibri"/>
                <a:sym typeface="Calibri"/>
              </a:rPr>
              <a:t>Wider variety of study and career options available</a:t>
            </a:r>
            <a:endParaRPr lang="en-US" sz="3400">
              <a:latin typeface="Calibri"/>
              <a:ea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3"/>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r>
              <a:rPr lang="en" sz="4800" dirty="0">
                <a:latin typeface="Calibri"/>
                <a:ea typeface="Calibri"/>
                <a:cs typeface="Calibri"/>
                <a:sym typeface="Calibri"/>
              </a:rPr>
              <a:t>Let’s Talk …cont. 3</a:t>
            </a:r>
            <a:endParaRPr lang="en-US" sz="4800" dirty="0">
              <a:latin typeface="Calibri"/>
              <a:ea typeface="Calibri"/>
              <a:cs typeface="Calibri"/>
            </a:endParaRPr>
          </a:p>
        </p:txBody>
      </p:sp>
      <p:sp>
        <p:nvSpPr>
          <p:cNvPr id="224" name="Google Shape;224;p33"/>
          <p:cNvSpPr txBox="1">
            <a:spLocks noGrp="1"/>
          </p:cNvSpPr>
          <p:nvPr>
            <p:ph idx="1"/>
          </p:nvPr>
        </p:nvSpPr>
        <p:spPr>
          <a:xfrm>
            <a:off x="838200" y="2141516"/>
            <a:ext cx="6369804" cy="3103097"/>
          </a:xfrm>
          <a:prstGeom prst="rect">
            <a:avLst/>
          </a:prstGeom>
        </p:spPr>
        <p:txBody>
          <a:bodyPr spcFirstLastPara="1" vert="horz" wrap="square" lIns="91433" tIns="45700" rIns="91433" bIns="45700" rtlCol="0" anchor="t" anchorCtr="0">
            <a:normAutofit/>
          </a:bodyPr>
          <a:lstStyle/>
          <a:p>
            <a:pPr>
              <a:spcAft>
                <a:spcPts val="1600"/>
              </a:spcAft>
            </a:pPr>
            <a:r>
              <a:rPr lang="en" sz="3600">
                <a:latin typeface="Calibri"/>
                <a:ea typeface="Calibri"/>
                <a:cs typeface="Calibri"/>
                <a:sym typeface="Calibri"/>
              </a:rPr>
              <a:t>What makes pictures such a powerful way to teach concepts, make connections with lived experiences, and foster literacy development?</a:t>
            </a:r>
            <a:endParaRPr lang="en-US" sz="3600">
              <a:cs typeface="Helvetica"/>
            </a:endParaRPr>
          </a:p>
        </p:txBody>
      </p:sp>
      <p:pic>
        <p:nvPicPr>
          <p:cNvPr id="225" name="Google Shape;225;p33" descr="Discussion"/>
          <p:cNvPicPr preferRelativeResize="0"/>
          <p:nvPr/>
        </p:nvPicPr>
        <p:blipFill>
          <a:blip r:embed="rId3">
            <a:alphaModFix/>
          </a:blip>
          <a:stretch>
            <a:fillRect/>
          </a:stretch>
        </p:blipFill>
        <p:spPr>
          <a:xfrm>
            <a:off x="7549968" y="1509108"/>
            <a:ext cx="3803833" cy="436826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AB0FB-7686-0B91-F723-77D66A90A396}"/>
            </a:ext>
          </a:extLst>
        </p:cNvPr>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B4951C33-9513-DE96-0169-5C3C1F12D6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690688"/>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CDB5376C-12BA-F578-7386-10FC3506A684}"/>
              </a:ext>
            </a:extLst>
          </p:cNvPr>
          <p:cNvSpPr>
            <a:spLocks noGrp="1"/>
          </p:cNvSpPr>
          <p:nvPr>
            <p:ph type="title"/>
          </p:nvPr>
        </p:nvSpPr>
        <p:spPr/>
        <p:txBody>
          <a:bodyPr anchor="ctr">
            <a:normAutofit/>
          </a:bodyPr>
          <a:lstStyle/>
          <a:p>
            <a:r>
              <a:rPr lang="en-US" b="1" dirty="0">
                <a:latin typeface="+mn-lt"/>
              </a:rPr>
              <a:t>Championship Round, cont. 3</a:t>
            </a:r>
          </a:p>
        </p:txBody>
      </p:sp>
    </p:spTree>
    <p:extLst>
      <p:ext uri="{BB962C8B-B14F-4D97-AF65-F5344CB8AC3E}">
        <p14:creationId xmlns:p14="http://schemas.microsoft.com/office/powerpoint/2010/main" val="21541530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6"/>
          <p:cNvSpPr txBox="1">
            <a:spLocks noGrp="1"/>
          </p:cNvSpPr>
          <p:nvPr>
            <p:ph type="ctrTitle"/>
          </p:nvPr>
        </p:nvSpPr>
        <p:spPr>
          <a:xfrm>
            <a:off x="888736" y="2461519"/>
            <a:ext cx="10428474" cy="1947831"/>
          </a:xfrm>
          <a:prstGeom prst="rect">
            <a:avLst/>
          </a:prstGeom>
          <a:noFill/>
          <a:ln>
            <a:noFill/>
          </a:ln>
        </p:spPr>
        <p:txBody>
          <a:bodyPr spcFirstLastPara="1" vert="horz" wrap="square" lIns="91433" tIns="45700" rIns="91433" bIns="45700" rtlCol="0" anchor="b" anchorCtr="0">
            <a:normAutofit/>
          </a:bodyPr>
          <a:lstStyle/>
          <a:p>
            <a:r>
              <a:rPr lang="en" sz="5600">
                <a:latin typeface="Calibri"/>
                <a:ea typeface="Calibri"/>
                <a:cs typeface="Calibri"/>
                <a:sym typeface="Calibri"/>
              </a:rPr>
              <a:t>Importance of Graphics Literacy: </a:t>
            </a:r>
            <a:br>
              <a:rPr lang="en" sz="5600">
                <a:latin typeface="Calibri"/>
                <a:ea typeface="Calibri"/>
                <a:cs typeface="Calibri"/>
              </a:rPr>
            </a:br>
            <a:r>
              <a:rPr lang="en" sz="5600">
                <a:latin typeface="Calibri"/>
                <a:ea typeface="Calibri"/>
                <a:cs typeface="Calibri"/>
                <a:sym typeface="Calibri"/>
              </a:rPr>
              <a:t>Example</a:t>
            </a:r>
            <a:endParaRPr lang="en-US" sz="5600">
              <a:latin typeface="Calibri"/>
              <a:ea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7">
            <a:extLst>
              <a:ext uri="{C183D7F6-B498-43B3-948B-1728B52AA6E4}">
                <adec:decorative xmlns:adec="http://schemas.microsoft.com/office/drawing/2017/decorative" val="1"/>
              </a:ext>
            </a:extLst>
          </p:cNvPr>
          <p:cNvSpPr/>
          <p:nvPr/>
        </p:nvSpPr>
        <p:spPr>
          <a:xfrm>
            <a:off x="-1" y="0"/>
            <a:ext cx="12188952"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542" name="Google Shape;542;p77" descr="A child running in a school hallway"/>
          <p:cNvPicPr preferRelativeResize="0">
            <a:picLocks noGrp="1"/>
          </p:cNvPicPr>
          <p:nvPr>
            <p:ph type="pic" idx="3"/>
          </p:nvPr>
        </p:nvPicPr>
        <p:blipFill rotWithShape="1">
          <a:blip r:embed="rId3">
            <a:alphaModFix/>
          </a:blip>
          <a:srcRect l="6236"/>
          <a:stretch/>
        </p:blipFill>
        <p:spPr>
          <a:xfrm>
            <a:off x="2522357" y="11"/>
            <a:ext cx="9669643" cy="6857989"/>
          </a:xfrm>
          <a:prstGeom prst="rect">
            <a:avLst/>
          </a:prstGeom>
          <a:solidFill>
            <a:srgbClr val="FFFFFF"/>
          </a:solidFill>
          <a:ln>
            <a:noFill/>
          </a:ln>
        </p:spPr>
      </p:pic>
      <p:sp>
        <p:nvSpPr>
          <p:cNvPr id="543" name="Google Shape;543;p77">
            <a:extLst>
              <a:ext uri="{C183D7F6-B498-43B3-948B-1728B52AA6E4}">
                <adec:decorative xmlns:adec="http://schemas.microsoft.com/office/drawing/2017/decorative" val="1"/>
              </a:ext>
            </a:extLst>
          </p:cNvPr>
          <p:cNvSpPr/>
          <p:nvPr/>
        </p:nvSpPr>
        <p:spPr>
          <a:xfrm>
            <a:off x="1" y="0"/>
            <a:ext cx="7066977"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546" name="Google Shape;546;p77" descr="Access Academy logo."/>
          <p:cNvPicPr preferRelativeResize="0"/>
          <p:nvPr/>
        </p:nvPicPr>
        <p:blipFill rotWithShape="1">
          <a:blip r:embed="rId4">
            <a:alphaModFix/>
          </a:blip>
          <a:srcRect/>
          <a:stretch/>
        </p:blipFill>
        <p:spPr>
          <a:xfrm>
            <a:off x="128604" y="5228523"/>
            <a:ext cx="1597525" cy="1629477"/>
          </a:xfrm>
          <a:prstGeom prst="rect">
            <a:avLst/>
          </a:prstGeom>
          <a:noFill/>
          <a:ln>
            <a:noFill/>
          </a:ln>
        </p:spPr>
      </p:pic>
      <p:pic>
        <p:nvPicPr>
          <p:cNvPr id="545" name="Google Shape;545;p77" descr="American Printing House logoi."/>
          <p:cNvPicPr preferRelativeResize="0"/>
          <p:nvPr/>
        </p:nvPicPr>
        <p:blipFill rotWithShape="1">
          <a:blip r:embed="rId5">
            <a:alphaModFix/>
          </a:blip>
          <a:srcRect/>
          <a:stretch/>
        </p:blipFill>
        <p:spPr>
          <a:xfrm>
            <a:off x="10793396" y="6140919"/>
            <a:ext cx="1270000" cy="685800"/>
          </a:xfrm>
          <a:prstGeom prst="rect">
            <a:avLst/>
          </a:prstGeom>
          <a:noFill/>
          <a:ln>
            <a:noFill/>
          </a:ln>
        </p:spPr>
      </p:pic>
      <p:sp>
        <p:nvSpPr>
          <p:cNvPr id="544" name="Google Shape;544;p77"/>
          <p:cNvSpPr txBox="1">
            <a:spLocks noGrp="1"/>
          </p:cNvSpPr>
          <p:nvPr>
            <p:ph type="title"/>
          </p:nvPr>
        </p:nvSpPr>
        <p:spPr>
          <a:xfrm>
            <a:off x="231293" y="1146411"/>
            <a:ext cx="4557123" cy="1569445"/>
          </a:xfrm>
          <a:prstGeom prst="rect">
            <a:avLst/>
          </a:prstGeom>
          <a:noFill/>
          <a:ln>
            <a:noFill/>
          </a:ln>
        </p:spPr>
        <p:txBody>
          <a:bodyPr spcFirstLastPara="1" vert="horz" wrap="square" lIns="91433" tIns="45700" rIns="91433" bIns="45700" rtlCol="0" anchor="b" anchorCtr="0">
            <a:normAutofit fontScale="90000"/>
          </a:bodyPr>
          <a:lstStyle/>
          <a:p>
            <a:pPr>
              <a:buSzPct val="100000"/>
            </a:pPr>
            <a:r>
              <a:rPr lang="en" sz="7200">
                <a:latin typeface="Calibri"/>
                <a:ea typeface="Calibri"/>
                <a:cs typeface="Calibri"/>
                <a:sym typeface="Calibri"/>
              </a:rPr>
              <a:t>Our Learner</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1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8"/>
          <p:cNvSpPr txBox="1">
            <a:spLocks noGrp="1"/>
          </p:cNvSpPr>
          <p:nvPr>
            <p:ph type="title"/>
          </p:nvPr>
        </p:nvSpPr>
        <p:spPr>
          <a:xfrm>
            <a:off x="268288" y="91629"/>
            <a:ext cx="10515600" cy="1325563"/>
          </a:xfrm>
          <a:prstGeom prst="rect">
            <a:avLst/>
          </a:prstGeom>
          <a:noFill/>
          <a:ln>
            <a:noFill/>
          </a:ln>
        </p:spPr>
        <p:txBody>
          <a:bodyPr spcFirstLastPara="1" vert="horz" wrap="square" lIns="91433" tIns="45700" rIns="91433" bIns="45700" rtlCol="0" anchor="ctr" anchorCtr="0">
            <a:normAutofit/>
          </a:bodyPr>
          <a:lstStyle/>
          <a:p>
            <a:pPr>
              <a:buSzPts val="4100"/>
            </a:pPr>
            <a:r>
              <a:rPr lang="en" sz="5467">
                <a:latin typeface="Calibri"/>
                <a:ea typeface="Calibri"/>
                <a:cs typeface="Calibri"/>
                <a:sym typeface="Calibri"/>
              </a:rPr>
              <a:t>Understanding the Route</a:t>
            </a:r>
            <a:endParaRPr>
              <a:latin typeface="Calibri"/>
              <a:ea typeface="Calibri"/>
              <a:cs typeface="Calibri"/>
              <a:sym typeface="Calibri"/>
            </a:endParaRPr>
          </a:p>
        </p:txBody>
      </p:sp>
      <p:sp>
        <p:nvSpPr>
          <p:cNvPr id="553" name="Google Shape;553;p78"/>
          <p:cNvSpPr txBox="1">
            <a:spLocks noGrp="1"/>
          </p:cNvSpPr>
          <p:nvPr>
            <p:ph type="body" idx="1"/>
          </p:nvPr>
        </p:nvSpPr>
        <p:spPr>
          <a:xfrm>
            <a:off x="696752" y="1146344"/>
            <a:ext cx="5157787" cy="823912"/>
          </a:xfrm>
          <a:prstGeom prst="rect">
            <a:avLst/>
          </a:prstGeom>
          <a:noFill/>
          <a:ln>
            <a:noFill/>
          </a:ln>
        </p:spPr>
        <p:txBody>
          <a:bodyPr spcFirstLastPara="1" vert="horz" wrap="square" lIns="91433" tIns="45700" rIns="91433" bIns="45700" rtlCol="0" anchor="b" anchorCtr="0">
            <a:normAutofit/>
          </a:bodyPr>
          <a:lstStyle/>
          <a:p>
            <a:pPr marL="0" indent="0">
              <a:spcBef>
                <a:spcPts val="0"/>
              </a:spcBef>
              <a:spcAft>
                <a:spcPts val="1600"/>
              </a:spcAft>
              <a:buSzPts val="2100"/>
            </a:pPr>
            <a:r>
              <a:rPr lang="en" sz="2800"/>
              <a:t>Tactile Town Depiction</a:t>
            </a:r>
            <a:endParaRPr/>
          </a:p>
        </p:txBody>
      </p:sp>
      <p:pic>
        <p:nvPicPr>
          <p:cNvPr id="554" name="Google Shape;554;p78" descr="A straight line from a yellow rectangle to a purple rectangle"/>
          <p:cNvPicPr preferRelativeResize="0">
            <a:picLocks noGrp="1"/>
          </p:cNvPicPr>
          <p:nvPr>
            <p:ph type="body" idx="2"/>
          </p:nvPr>
        </p:nvPicPr>
        <p:blipFill rotWithShape="1">
          <a:blip r:embed="rId3">
            <a:alphaModFix/>
          </a:blip>
          <a:srcRect/>
          <a:stretch/>
        </p:blipFill>
        <p:spPr>
          <a:xfrm>
            <a:off x="556894" y="2241105"/>
            <a:ext cx="5437505" cy="3058596"/>
          </a:xfrm>
          <a:prstGeom prst="rect">
            <a:avLst/>
          </a:prstGeom>
          <a:noFill/>
          <a:ln>
            <a:noFill/>
          </a:ln>
        </p:spPr>
      </p:pic>
      <p:sp>
        <p:nvSpPr>
          <p:cNvPr id="555" name="Google Shape;555;p78"/>
          <p:cNvSpPr txBox="1">
            <a:spLocks noGrp="1"/>
          </p:cNvSpPr>
          <p:nvPr>
            <p:ph type="body" idx="3"/>
          </p:nvPr>
        </p:nvSpPr>
        <p:spPr>
          <a:xfrm>
            <a:off x="6172199" y="1146344"/>
            <a:ext cx="5183188" cy="823912"/>
          </a:xfrm>
          <a:prstGeom prst="rect">
            <a:avLst/>
          </a:prstGeom>
          <a:noFill/>
          <a:ln>
            <a:noFill/>
          </a:ln>
        </p:spPr>
        <p:txBody>
          <a:bodyPr spcFirstLastPara="1" vert="horz" wrap="square" lIns="91433" tIns="45700" rIns="91433" bIns="45700" rtlCol="0" anchor="b" anchorCtr="0">
            <a:normAutofit/>
          </a:bodyPr>
          <a:lstStyle/>
          <a:p>
            <a:pPr marL="0" indent="0">
              <a:spcBef>
                <a:spcPts val="0"/>
              </a:spcBef>
              <a:spcAft>
                <a:spcPts val="1600"/>
              </a:spcAft>
              <a:buSzPts val="2100"/>
            </a:pPr>
            <a:r>
              <a:rPr lang="en" sz="2800"/>
              <a:t>Actual Map of Route</a:t>
            </a:r>
            <a:endParaRPr/>
          </a:p>
        </p:txBody>
      </p:sp>
      <p:pic>
        <p:nvPicPr>
          <p:cNvPr id="556" name="Google Shape;556;p78" descr="A route shown with yellow roads from a yellow rectangle (representing a school) to a purple rectangle (representing home). "/>
          <p:cNvPicPr preferRelativeResize="0">
            <a:picLocks noGrp="1"/>
          </p:cNvPicPr>
          <p:nvPr>
            <p:ph type="body" idx="4"/>
          </p:nvPr>
        </p:nvPicPr>
        <p:blipFill rotWithShape="1">
          <a:blip r:embed="rId4">
            <a:alphaModFix/>
          </a:blip>
          <a:srcRect/>
          <a:stretch/>
        </p:blipFill>
        <p:spPr>
          <a:xfrm>
            <a:off x="6197603" y="2237532"/>
            <a:ext cx="5450203" cy="30657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9"/>
          <p:cNvSpPr txBox="1">
            <a:spLocks noGrp="1"/>
          </p:cNvSpPr>
          <p:nvPr>
            <p:ph type="title"/>
          </p:nvPr>
        </p:nvSpPr>
        <p:spPr>
          <a:xfrm>
            <a:off x="6564631" y="2851800"/>
            <a:ext cx="5894000" cy="1451600"/>
          </a:xfrm>
          <a:prstGeom prst="rect">
            <a:avLst/>
          </a:prstGeom>
          <a:noFill/>
          <a:ln>
            <a:noFill/>
          </a:ln>
        </p:spPr>
        <p:txBody>
          <a:bodyPr spcFirstLastPara="1" vert="horz" wrap="square" lIns="91433" tIns="45700" rIns="91433" bIns="45700" rtlCol="0" anchor="ctr" anchorCtr="0">
            <a:normAutofit/>
          </a:bodyPr>
          <a:lstStyle/>
          <a:p>
            <a:pPr>
              <a:buSzPts val="4500"/>
            </a:pPr>
            <a:r>
              <a:rPr lang="en" sz="5400">
                <a:latin typeface="Calibri"/>
                <a:ea typeface="Calibri"/>
                <a:cs typeface="Calibri"/>
                <a:sym typeface="Calibri"/>
              </a:rPr>
              <a:t>Sample Strategies</a:t>
            </a:r>
            <a:endParaRPr lang="en-US" sz="5400">
              <a:latin typeface="Calibri"/>
              <a:ea typeface="Calibri"/>
              <a:cs typeface="Calibri"/>
            </a:endParaRPr>
          </a:p>
        </p:txBody>
      </p:sp>
      <p:pic>
        <p:nvPicPr>
          <p:cNvPr id="563" name="Google Shape;563;p79" descr="Map of elementary school that has be highlighted and marked for student routes and classrooms. "/>
          <p:cNvPicPr preferRelativeResize="0">
            <a:picLocks noGrp="1"/>
          </p:cNvPicPr>
          <p:nvPr>
            <p:ph type="pic" idx="3"/>
          </p:nvPr>
        </p:nvPicPr>
        <p:blipFill rotWithShape="1">
          <a:blip r:embed="rId3">
            <a:alphaModFix/>
          </a:blip>
          <a:srcRect l="17830" t="-2187" r="4858"/>
          <a:stretch/>
        </p:blipFill>
        <p:spPr>
          <a:xfrm rot="-5400000">
            <a:off x="174791" y="586680"/>
            <a:ext cx="6035855" cy="598182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64" name="Google Shape;564;p79">
            <a:extLst>
              <a:ext uri="{C183D7F6-B498-43B3-948B-1728B52AA6E4}">
                <adec:decorative xmlns:adec="http://schemas.microsoft.com/office/drawing/2017/decorative" val="1"/>
              </a:ext>
            </a:extLst>
          </p:cNvPr>
          <p:cNvSpPr/>
          <p:nvPr/>
        </p:nvSpPr>
        <p:spPr>
          <a:xfrm>
            <a:off x="4189863" y="668844"/>
            <a:ext cx="1980120" cy="1451611"/>
          </a:xfrm>
          <a:prstGeom prst="rect">
            <a:avLst/>
          </a:prstGeom>
          <a:solidFill>
            <a:srgbClr val="D5D0CD"/>
          </a:solidFill>
          <a:ln w="12700" cap="flat" cmpd="sng">
            <a:solidFill>
              <a:srgbClr val="D5D0CD"/>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C9BB3-02EB-66CE-97CA-FEDD66469389}"/>
            </a:ext>
          </a:extLst>
        </p:cNvPr>
        <p:cNvGrpSpPr/>
        <p:nvPr/>
      </p:nvGrpSpPr>
      <p:grpSpPr>
        <a:xfrm>
          <a:off x="0" y="0"/>
          <a:ext cx="0" cy="0"/>
          <a:chOff x="0" y="0"/>
          <a:chExt cx="0" cy="0"/>
        </a:xfrm>
      </p:grpSpPr>
      <p:pic>
        <p:nvPicPr>
          <p:cNvPr id="8" name="Picture 7" descr="A pen drawing checkmarks in checkboxes">
            <a:extLst>
              <a:ext uri="{FF2B5EF4-FFF2-40B4-BE49-F238E27FC236}">
                <a16:creationId xmlns:a16="http://schemas.microsoft.com/office/drawing/2014/main" id="{279583BD-D42A-C7A7-0C4B-89D6B069A21D}"/>
              </a:ext>
            </a:extLst>
          </p:cNvPr>
          <p:cNvPicPr>
            <a:picLocks noChangeAspect="1"/>
          </p:cNvPicPr>
          <p:nvPr/>
        </p:nvPicPr>
        <p:blipFill>
          <a:blip r:embed="rId3"/>
          <a:stretch>
            <a:fillRect/>
          </a:stretch>
        </p:blipFill>
        <p:spPr>
          <a:xfrm>
            <a:off x="7136888" y="1860039"/>
            <a:ext cx="4556663" cy="3125006"/>
          </a:xfrm>
          <a:prstGeom prst="rect">
            <a:avLst/>
          </a:prstGeom>
          <a:ln w="57150">
            <a:solidFill>
              <a:schemeClr val="tx1"/>
            </a:solidFill>
          </a:ln>
        </p:spPr>
      </p:pic>
      <p:sp>
        <p:nvSpPr>
          <p:cNvPr id="3" name="Content Placeholder 2">
            <a:extLst>
              <a:ext uri="{FF2B5EF4-FFF2-40B4-BE49-F238E27FC236}">
                <a16:creationId xmlns:a16="http://schemas.microsoft.com/office/drawing/2014/main" id="{024B6EAD-B2F5-5A44-BD0C-F958436A00F1}"/>
              </a:ext>
            </a:extLst>
          </p:cNvPr>
          <p:cNvSpPr>
            <a:spLocks noGrp="1"/>
          </p:cNvSpPr>
          <p:nvPr>
            <p:ph idx="1"/>
          </p:nvPr>
        </p:nvSpPr>
        <p:spPr>
          <a:xfrm>
            <a:off x="838200" y="1710360"/>
            <a:ext cx="5969431" cy="3910511"/>
          </a:xfrm>
        </p:spPr>
        <p:txBody>
          <a:bodyPr vert="horz" lIns="91440" tIns="45720" rIns="91440" bIns="45720" rtlCol="0" anchor="t">
            <a:noAutofit/>
          </a:bodyPr>
          <a:lstStyle/>
          <a:p>
            <a:pPr marL="457200" indent="-457200">
              <a:spcBef>
                <a:spcPts val="600"/>
              </a:spcBef>
              <a:buChar char="•"/>
            </a:pPr>
            <a:r>
              <a:rPr lang="en-US" sz="2800" dirty="0">
                <a:latin typeface="Calibri"/>
                <a:ea typeface="Calibri"/>
                <a:cs typeface="Helvetica"/>
              </a:rPr>
              <a:t>Foundations for Tactile Foundations works nicely as:</a:t>
            </a:r>
          </a:p>
          <a:p>
            <a:pPr marL="914400" lvl="1" indent="-457200">
              <a:spcBef>
                <a:spcPts val="600"/>
              </a:spcBef>
              <a:buFont typeface="Arial" panose="020B0604020202020204" pitchFamily="34" charset="0"/>
              <a:buChar char="•"/>
            </a:pPr>
            <a:r>
              <a:rPr lang="en-US" sz="2800" dirty="0">
                <a:latin typeface="Calibri"/>
                <a:ea typeface="Calibri"/>
                <a:cs typeface="Helvetica"/>
              </a:rPr>
              <a:t>a checklist </a:t>
            </a:r>
          </a:p>
          <a:p>
            <a:pPr marL="914400" lvl="1" indent="-457200">
              <a:spcBef>
                <a:spcPts val="600"/>
              </a:spcBef>
              <a:buChar char="•"/>
            </a:pPr>
            <a:r>
              <a:rPr lang="en-US" sz="2800" dirty="0">
                <a:latin typeface="Calibri"/>
                <a:ea typeface="Calibri"/>
                <a:cs typeface="Helvetica"/>
              </a:rPr>
              <a:t>an informal assessment tool </a:t>
            </a:r>
          </a:p>
          <a:p>
            <a:pPr marL="914400" lvl="1" indent="-457200">
              <a:spcBef>
                <a:spcPts val="600"/>
              </a:spcBef>
              <a:buChar char="•"/>
            </a:pPr>
            <a:r>
              <a:rPr lang="en-US" sz="2800" dirty="0">
                <a:latin typeface="Calibri"/>
                <a:ea typeface="Calibri"/>
                <a:cs typeface="Helvetica"/>
              </a:rPr>
              <a:t>a source of data for a Learning Media Assessment</a:t>
            </a:r>
          </a:p>
          <a:p>
            <a:pPr marL="914400" lvl="1" indent="-457200">
              <a:spcBef>
                <a:spcPts val="600"/>
              </a:spcBef>
              <a:buChar char="•"/>
            </a:pPr>
            <a:r>
              <a:rPr lang="en-US" sz="2800" dirty="0">
                <a:latin typeface="Calibri"/>
                <a:ea typeface="Calibri"/>
                <a:cs typeface="Helvetica"/>
              </a:rPr>
              <a:t>inspiration for teaching ideas, strategies, and materials to use in presenting skills and concepts</a:t>
            </a:r>
            <a:endParaRPr lang="en-US" sz="2800" dirty="0">
              <a:latin typeface="Calibri"/>
              <a:ea typeface="Calibri"/>
              <a:cs typeface="Helvetica" pitchFamily="2" charset="0"/>
            </a:endParaRPr>
          </a:p>
        </p:txBody>
      </p:sp>
      <p:sp>
        <p:nvSpPr>
          <p:cNvPr id="7" name="Title 1">
            <a:extLst>
              <a:ext uri="{FF2B5EF4-FFF2-40B4-BE49-F238E27FC236}">
                <a16:creationId xmlns:a16="http://schemas.microsoft.com/office/drawing/2014/main" id="{12959EEC-5A4F-973A-9841-9F3D8DC3033E}"/>
              </a:ext>
            </a:extLst>
          </p:cNvPr>
          <p:cNvSpPr>
            <a:spLocks noGrp="1"/>
          </p:cNvSpPr>
          <p:nvPr>
            <p:ph type="title"/>
          </p:nvPr>
        </p:nvSpPr>
        <p:spPr>
          <a:xfrm>
            <a:off x="838200" y="558854"/>
            <a:ext cx="10515600" cy="1044179"/>
          </a:xfrm>
        </p:spPr>
        <p:txBody>
          <a:bodyPr>
            <a:normAutofit/>
          </a:bodyPr>
          <a:lstStyle/>
          <a:p>
            <a:r>
              <a:rPr lang="en-US">
                <a:latin typeface="Helvetica"/>
                <a:cs typeface="Helvetica"/>
              </a:rPr>
              <a:t>Overview (2 of 3)</a:t>
            </a:r>
          </a:p>
        </p:txBody>
      </p:sp>
    </p:spTree>
    <p:extLst>
      <p:ext uri="{BB962C8B-B14F-4D97-AF65-F5344CB8AC3E}">
        <p14:creationId xmlns:p14="http://schemas.microsoft.com/office/powerpoint/2010/main" val="41982790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BD85C481-4A66-AC87-B743-ECCAC69445CF}"/>
            </a:ext>
          </a:extLst>
        </p:cNvPr>
        <p:cNvGrpSpPr/>
        <p:nvPr/>
      </p:nvGrpSpPr>
      <p:grpSpPr>
        <a:xfrm>
          <a:off x="0" y="0"/>
          <a:ext cx="0" cy="0"/>
          <a:chOff x="0" y="0"/>
          <a:chExt cx="0" cy="0"/>
        </a:xfrm>
      </p:grpSpPr>
      <p:sp>
        <p:nvSpPr>
          <p:cNvPr id="223" name="Google Shape;223;p33">
            <a:extLst>
              <a:ext uri="{FF2B5EF4-FFF2-40B4-BE49-F238E27FC236}">
                <a16:creationId xmlns:a16="http://schemas.microsoft.com/office/drawing/2014/main" id="{8CC8EC81-9DDF-1987-E7AD-4DE6EABFF4D3}"/>
              </a:ext>
            </a:extLst>
          </p:cNvPr>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r>
              <a:rPr lang="en" sz="4800" dirty="0">
                <a:latin typeface="Calibri"/>
                <a:ea typeface="Calibri"/>
                <a:cs typeface="Calibri"/>
                <a:sym typeface="Calibri"/>
              </a:rPr>
              <a:t>Let’s Talk …cont. 4</a:t>
            </a:r>
            <a:endParaRPr lang="en-US" sz="4800" dirty="0">
              <a:latin typeface="Calibri"/>
              <a:ea typeface="Calibri"/>
              <a:cs typeface="Calibri"/>
            </a:endParaRPr>
          </a:p>
        </p:txBody>
      </p:sp>
      <p:sp>
        <p:nvSpPr>
          <p:cNvPr id="224" name="Google Shape;224;p33">
            <a:extLst>
              <a:ext uri="{FF2B5EF4-FFF2-40B4-BE49-F238E27FC236}">
                <a16:creationId xmlns:a16="http://schemas.microsoft.com/office/drawing/2014/main" id="{482D40FB-66D8-96A0-9FE4-6D8BFF0CDC9F}"/>
              </a:ext>
            </a:extLst>
          </p:cNvPr>
          <p:cNvSpPr txBox="1">
            <a:spLocks noGrp="1"/>
          </p:cNvSpPr>
          <p:nvPr>
            <p:ph idx="1"/>
          </p:nvPr>
        </p:nvSpPr>
        <p:spPr>
          <a:xfrm>
            <a:off x="838200" y="2141516"/>
            <a:ext cx="6369804" cy="3103097"/>
          </a:xfrm>
          <a:prstGeom prst="rect">
            <a:avLst/>
          </a:prstGeom>
        </p:spPr>
        <p:txBody>
          <a:bodyPr spcFirstLastPara="1" vert="horz" wrap="square" lIns="91433" tIns="45700" rIns="91433" bIns="45700" rtlCol="0" anchor="t" anchorCtr="0">
            <a:normAutofit/>
          </a:bodyPr>
          <a:lstStyle/>
          <a:p>
            <a:pPr>
              <a:spcAft>
                <a:spcPts val="1600"/>
              </a:spcAft>
            </a:pPr>
            <a:r>
              <a:rPr lang="en" sz="3600">
                <a:latin typeface="Calibri"/>
                <a:ea typeface="Calibri"/>
                <a:cs typeface="Calibri"/>
                <a:sym typeface="Calibri"/>
              </a:rPr>
              <a:t>How does exploring print pictures or tactile graphics with children help us to identify gaps in their knowledge, experience, and understanding?</a:t>
            </a:r>
            <a:endParaRPr lang="en-US"/>
          </a:p>
        </p:txBody>
      </p:sp>
      <p:pic>
        <p:nvPicPr>
          <p:cNvPr id="225" name="Google Shape;225;p33" descr="Discussion">
            <a:extLst>
              <a:ext uri="{FF2B5EF4-FFF2-40B4-BE49-F238E27FC236}">
                <a16:creationId xmlns:a16="http://schemas.microsoft.com/office/drawing/2014/main" id="{C7169E65-B8AF-C240-7A12-F92F3D74D4F7}"/>
              </a:ext>
            </a:extLst>
          </p:cNvPr>
          <p:cNvPicPr preferRelativeResize="0"/>
          <p:nvPr/>
        </p:nvPicPr>
        <p:blipFill>
          <a:blip r:embed="rId3">
            <a:alphaModFix/>
          </a:blip>
          <a:stretch>
            <a:fillRect/>
          </a:stretch>
        </p:blipFill>
        <p:spPr>
          <a:xfrm>
            <a:off x="7549968" y="1509108"/>
            <a:ext cx="3803833" cy="4368267"/>
          </a:xfrm>
          <a:prstGeom prst="rect">
            <a:avLst/>
          </a:prstGeom>
          <a:noFill/>
          <a:ln>
            <a:noFill/>
          </a:ln>
        </p:spPr>
      </p:pic>
    </p:spTree>
    <p:extLst>
      <p:ext uri="{BB962C8B-B14F-4D97-AF65-F5344CB8AC3E}">
        <p14:creationId xmlns:p14="http://schemas.microsoft.com/office/powerpoint/2010/main" val="8442239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34">
          <a:extLst>
            <a:ext uri="{FF2B5EF4-FFF2-40B4-BE49-F238E27FC236}">
              <a16:creationId xmlns:a16="http://schemas.microsoft.com/office/drawing/2014/main" id="{673E7D04-39C0-F324-E67E-FCD4415CA2BD}"/>
            </a:ext>
          </a:extLst>
        </p:cNvPr>
        <p:cNvGrpSpPr/>
        <p:nvPr/>
      </p:nvGrpSpPr>
      <p:grpSpPr>
        <a:xfrm>
          <a:off x="0" y="0"/>
          <a:ext cx="0" cy="0"/>
          <a:chOff x="0" y="0"/>
          <a:chExt cx="0" cy="0"/>
        </a:xfrm>
      </p:grpSpPr>
      <p:sp>
        <p:nvSpPr>
          <p:cNvPr id="535" name="Google Shape;535;p76">
            <a:extLst>
              <a:ext uri="{FF2B5EF4-FFF2-40B4-BE49-F238E27FC236}">
                <a16:creationId xmlns:a16="http://schemas.microsoft.com/office/drawing/2014/main" id="{4074596B-8B85-FF08-893A-0034B000B12F}"/>
              </a:ext>
            </a:extLst>
          </p:cNvPr>
          <p:cNvSpPr txBox="1">
            <a:spLocks noGrp="1"/>
          </p:cNvSpPr>
          <p:nvPr>
            <p:ph type="title"/>
          </p:nvPr>
        </p:nvSpPr>
        <p:spPr>
          <a:xfrm>
            <a:off x="838200" y="339294"/>
            <a:ext cx="10786820" cy="1044179"/>
          </a:xfrm>
          <a:prstGeom prst="rect">
            <a:avLst/>
          </a:prstGeom>
          <a:noFill/>
          <a:ln>
            <a:noFill/>
          </a:ln>
        </p:spPr>
        <p:txBody>
          <a:bodyPr spcFirstLastPara="1" vert="horz" wrap="square" lIns="91433" tIns="45700" rIns="91433" bIns="45700" rtlCol="0" anchor="b" anchorCtr="0">
            <a:noAutofit/>
          </a:bodyPr>
          <a:lstStyle/>
          <a:p>
            <a:r>
              <a:rPr lang="en" sz="4800">
                <a:latin typeface="Calibri"/>
                <a:ea typeface="Calibri"/>
                <a:cs typeface="Calibri"/>
                <a:sym typeface="Calibri"/>
              </a:rPr>
              <a:t>Experience Activity</a:t>
            </a:r>
            <a:endParaRPr lang="en" sz="4800">
              <a:latin typeface="Calibri"/>
              <a:ea typeface="Calibri"/>
              <a:cs typeface="Calibri"/>
            </a:endParaRPr>
          </a:p>
        </p:txBody>
      </p:sp>
      <p:pic>
        <p:nvPicPr>
          <p:cNvPr id="4" name="Picture 3" descr="Activity">
            <a:extLst>
              <a:ext uri="{FF2B5EF4-FFF2-40B4-BE49-F238E27FC236}">
                <a16:creationId xmlns:a16="http://schemas.microsoft.com/office/drawing/2014/main" id="{FA2FE1AB-3FBD-05CF-9FB7-6B321F9B52C0}"/>
              </a:ext>
            </a:extLst>
          </p:cNvPr>
          <p:cNvPicPr>
            <a:picLocks noChangeAspect="1"/>
          </p:cNvPicPr>
          <p:nvPr/>
        </p:nvPicPr>
        <p:blipFill>
          <a:blip r:embed="rId3"/>
          <a:stretch>
            <a:fillRect/>
          </a:stretch>
        </p:blipFill>
        <p:spPr>
          <a:xfrm>
            <a:off x="836504" y="2224894"/>
            <a:ext cx="2369464" cy="2395295"/>
          </a:xfrm>
          <a:prstGeom prst="rect">
            <a:avLst/>
          </a:prstGeom>
        </p:spPr>
      </p:pic>
      <p:pic>
        <p:nvPicPr>
          <p:cNvPr id="3" name="Picture 2" descr="A picture of the Picture Maker Wheatley Tactile Diagramming Kit. One the left side, pieces in the kit have been neatly arranged on the hook-and-loop board. On the right side is a representation of a tree made using pieces from the kit.">
            <a:extLst>
              <a:ext uri="{FF2B5EF4-FFF2-40B4-BE49-F238E27FC236}">
                <a16:creationId xmlns:a16="http://schemas.microsoft.com/office/drawing/2014/main" id="{41797F13-FAC9-13F8-D403-60CD2EC7C27F}"/>
              </a:ext>
            </a:extLst>
          </p:cNvPr>
          <p:cNvPicPr>
            <a:picLocks noChangeAspect="1"/>
          </p:cNvPicPr>
          <p:nvPr/>
        </p:nvPicPr>
        <p:blipFill>
          <a:blip r:embed="rId4"/>
          <a:stretch>
            <a:fillRect/>
          </a:stretch>
        </p:blipFill>
        <p:spPr>
          <a:xfrm>
            <a:off x="3732024" y="1713209"/>
            <a:ext cx="6200290" cy="4180668"/>
          </a:xfrm>
          <a:prstGeom prst="rect">
            <a:avLst/>
          </a:prstGeom>
          <a:ln w="57150">
            <a:solidFill>
              <a:schemeClr val="tx1"/>
            </a:solidFill>
          </a:ln>
        </p:spPr>
      </p:pic>
    </p:spTree>
    <p:extLst>
      <p:ext uri="{BB962C8B-B14F-4D97-AF65-F5344CB8AC3E}">
        <p14:creationId xmlns:p14="http://schemas.microsoft.com/office/powerpoint/2010/main" val="2776280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6796BFDA-0506-A773-AF71-0248E15D2B03}"/>
            </a:ext>
          </a:extLst>
        </p:cNvPr>
        <p:cNvGrpSpPr/>
        <p:nvPr/>
      </p:nvGrpSpPr>
      <p:grpSpPr>
        <a:xfrm>
          <a:off x="0" y="0"/>
          <a:ext cx="0" cy="0"/>
          <a:chOff x="0" y="0"/>
          <a:chExt cx="0" cy="0"/>
        </a:xfrm>
      </p:grpSpPr>
      <p:sp>
        <p:nvSpPr>
          <p:cNvPr id="223" name="Google Shape;223;p33">
            <a:extLst>
              <a:ext uri="{FF2B5EF4-FFF2-40B4-BE49-F238E27FC236}">
                <a16:creationId xmlns:a16="http://schemas.microsoft.com/office/drawing/2014/main" id="{D4074A16-C7DF-FE10-4723-D36C574A4B3C}"/>
              </a:ext>
            </a:extLst>
          </p:cNvPr>
          <p:cNvSpPr txBox="1">
            <a:spLocks noGrp="1"/>
          </p:cNvSpPr>
          <p:nvPr>
            <p:ph type="title"/>
          </p:nvPr>
        </p:nvSpPr>
        <p:spPr>
          <a:xfrm>
            <a:off x="838200" y="365125"/>
            <a:ext cx="11324955" cy="1044179"/>
          </a:xfrm>
          <a:prstGeom prst="rect">
            <a:avLst/>
          </a:prstGeom>
        </p:spPr>
        <p:txBody>
          <a:bodyPr spcFirstLastPara="1" vert="horz" wrap="square" lIns="91433" tIns="45700" rIns="91433" bIns="45700" rtlCol="0" anchor="ctr" anchorCtr="0">
            <a:normAutofit/>
          </a:bodyPr>
          <a:lstStyle/>
          <a:p>
            <a:r>
              <a:rPr lang="en">
                <a:latin typeface="Calibri"/>
                <a:ea typeface="Calibri"/>
                <a:cs typeface="Calibri"/>
                <a:sym typeface="Calibri"/>
              </a:rPr>
              <a:t>Experience Activity: Wheatley Picture Maker</a:t>
            </a:r>
            <a:endParaRPr lang="en" b="0">
              <a:latin typeface="Calibri"/>
              <a:ea typeface="Calibri"/>
              <a:cs typeface="Calibri"/>
              <a:sym typeface="Calibri"/>
            </a:endParaRPr>
          </a:p>
        </p:txBody>
      </p:sp>
      <p:sp>
        <p:nvSpPr>
          <p:cNvPr id="224" name="Google Shape;224;p33">
            <a:extLst>
              <a:ext uri="{FF2B5EF4-FFF2-40B4-BE49-F238E27FC236}">
                <a16:creationId xmlns:a16="http://schemas.microsoft.com/office/drawing/2014/main" id="{1D53E25E-E52F-8631-388F-68D803962513}"/>
              </a:ext>
            </a:extLst>
          </p:cNvPr>
          <p:cNvSpPr txBox="1">
            <a:spLocks noGrp="1"/>
          </p:cNvSpPr>
          <p:nvPr>
            <p:ph idx="1"/>
          </p:nvPr>
        </p:nvSpPr>
        <p:spPr>
          <a:xfrm>
            <a:off x="838200" y="1546563"/>
            <a:ext cx="10515600" cy="4584754"/>
          </a:xfrm>
          <a:prstGeom prst="rect">
            <a:avLst/>
          </a:prstGeom>
        </p:spPr>
        <p:txBody>
          <a:bodyPr spcFirstLastPara="1" vert="horz" wrap="square" lIns="91433" tIns="45700" rIns="91433" bIns="45700" rtlCol="0" anchor="t" anchorCtr="0">
            <a:normAutofit/>
          </a:bodyPr>
          <a:lstStyle/>
          <a:p>
            <a:pPr marL="457200" indent="-457200">
              <a:spcBef>
                <a:spcPts val="800"/>
              </a:spcBef>
              <a:buChar char="•"/>
            </a:pPr>
            <a:r>
              <a:rPr lang="en" sz="2600" dirty="0">
                <a:latin typeface="Calibri"/>
                <a:ea typeface="Calibri"/>
                <a:cs typeface="Calibri"/>
                <a:sym typeface="Calibri"/>
              </a:rPr>
              <a:t>Form a group and get</a:t>
            </a:r>
            <a:r>
              <a:rPr lang="en" sz="2600" dirty="0">
                <a:latin typeface="Calibri"/>
                <a:ea typeface="Calibri"/>
                <a:cs typeface="Calibri"/>
              </a:rPr>
              <a:t> a Wheatley Picture Maker!</a:t>
            </a:r>
            <a:endParaRPr lang="en-US" sz="2600" dirty="0">
              <a:ea typeface="Calibri"/>
              <a:cs typeface="Helvetica" pitchFamily="2" charset="0"/>
            </a:endParaRPr>
          </a:p>
          <a:p>
            <a:pPr marL="457200" indent="-457200">
              <a:spcBef>
                <a:spcPts val="800"/>
              </a:spcBef>
              <a:buChar char="•"/>
            </a:pPr>
            <a:r>
              <a:rPr lang="en" sz="2600" dirty="0">
                <a:latin typeface="Calibri"/>
                <a:ea typeface="Calibri"/>
                <a:cs typeface="Calibri"/>
              </a:rPr>
              <a:t>Choose a concept that you want to convey </a:t>
            </a:r>
          </a:p>
          <a:p>
            <a:pPr marL="457200" indent="-457200">
              <a:spcBef>
                <a:spcPts val="800"/>
              </a:spcBef>
              <a:buChar char="•"/>
            </a:pPr>
            <a:r>
              <a:rPr lang="en" sz="2600" dirty="0">
                <a:latin typeface="Calibri"/>
                <a:ea typeface="Calibri"/>
                <a:cs typeface="Calibri"/>
              </a:rPr>
              <a:t>What picture will you draw using the pieces of the Picture Maker to convey this concept?</a:t>
            </a:r>
          </a:p>
          <a:p>
            <a:pPr marL="457200" indent="-457200">
              <a:spcBef>
                <a:spcPts val="800"/>
              </a:spcBef>
              <a:buChar char="•"/>
            </a:pPr>
            <a:r>
              <a:rPr lang="en" sz="2600" dirty="0">
                <a:latin typeface="Calibri"/>
                <a:ea typeface="Calibri"/>
                <a:cs typeface="Calibri"/>
              </a:rPr>
              <a:t>Pass the Picture Maker around the group until your picture is complete</a:t>
            </a:r>
          </a:p>
          <a:p>
            <a:pPr marL="457200" indent="-457200">
              <a:spcBef>
                <a:spcPts val="800"/>
              </a:spcBef>
              <a:buChar char="•"/>
            </a:pPr>
            <a:r>
              <a:rPr lang="en" sz="2600" dirty="0">
                <a:latin typeface="Calibri"/>
                <a:ea typeface="Calibri"/>
                <a:cs typeface="Calibri"/>
              </a:rPr>
              <a:t>How would you explain your chosen concept using your picture?</a:t>
            </a:r>
          </a:p>
          <a:p>
            <a:pPr marL="457200" indent="-457200">
              <a:spcBef>
                <a:spcPts val="800"/>
              </a:spcBef>
              <a:buChar char="•"/>
            </a:pPr>
            <a:r>
              <a:rPr lang="en" sz="2600" dirty="0">
                <a:latin typeface="Calibri"/>
                <a:ea typeface="Calibri"/>
                <a:cs typeface="Calibri"/>
              </a:rPr>
              <a:t>Take a photo of your picture and email it to </a:t>
            </a:r>
            <a:r>
              <a:rPr lang="en" sz="2600" dirty="0">
                <a:latin typeface="Calibri"/>
                <a:ea typeface="Calibri"/>
                <a:cs typeface="Calibri"/>
                <a:hlinkClick r:id="rId3"/>
              </a:rPr>
              <a:t>jwheeler@aph.org</a:t>
            </a:r>
            <a:r>
              <a:rPr lang="en" sz="2600" dirty="0">
                <a:latin typeface="Calibri"/>
                <a:ea typeface="Calibri"/>
                <a:cs typeface="Calibri"/>
              </a:rPr>
              <a:t> </a:t>
            </a:r>
          </a:p>
          <a:p>
            <a:pPr marL="457200" indent="-457200">
              <a:spcBef>
                <a:spcPts val="800"/>
              </a:spcBef>
              <a:buChar char="•"/>
            </a:pPr>
            <a:r>
              <a:rPr lang="en" sz="2600" b="1" dirty="0">
                <a:latin typeface="Calibri"/>
                <a:ea typeface="Calibri"/>
                <a:cs typeface="Calibri"/>
              </a:rPr>
              <a:t>If you have time</a:t>
            </a:r>
            <a:r>
              <a:rPr lang="en" sz="2600" dirty="0">
                <a:latin typeface="Calibri"/>
                <a:ea typeface="Calibri"/>
                <a:cs typeface="Calibri"/>
              </a:rPr>
              <a:t>: Draw another picture! (same or different concept)</a:t>
            </a:r>
          </a:p>
          <a:p>
            <a:pPr marL="457200" indent="-457200">
              <a:spcBef>
                <a:spcPts val="800"/>
              </a:spcBef>
              <a:buChar char="•"/>
            </a:pPr>
            <a:r>
              <a:rPr lang="en" sz="2600" dirty="0">
                <a:latin typeface="Calibri"/>
                <a:ea typeface="Calibri"/>
                <a:cs typeface="Calibri"/>
              </a:rPr>
              <a:t>Designate one person in your group to share your picture with all of us and summarize your experience together</a:t>
            </a:r>
          </a:p>
        </p:txBody>
      </p:sp>
    </p:spTree>
    <p:extLst>
      <p:ext uri="{BB962C8B-B14F-4D97-AF65-F5344CB8AC3E}">
        <p14:creationId xmlns:p14="http://schemas.microsoft.com/office/powerpoint/2010/main" val="1588234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pionship Round">
            <a:extLst>
              <a:ext uri="{FF2B5EF4-FFF2-40B4-BE49-F238E27FC236}">
                <a16:creationId xmlns:a16="http://schemas.microsoft.com/office/drawing/2014/main" id="{8EF1A0F1-8CAB-A620-6A39-A2EE3AE6DB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9971" y="1561536"/>
            <a:ext cx="5812057" cy="4208951"/>
          </a:xfrm>
          <a:prstGeom prst="rect">
            <a:avLst/>
          </a:prstGeom>
          <a:ln w="57150">
            <a:solidFill>
              <a:schemeClr val="tx1"/>
            </a:solidFill>
          </a:ln>
        </p:spPr>
      </p:pic>
      <p:sp>
        <p:nvSpPr>
          <p:cNvPr id="9" name="Title 1">
            <a:extLst>
              <a:ext uri="{FF2B5EF4-FFF2-40B4-BE49-F238E27FC236}">
                <a16:creationId xmlns:a16="http://schemas.microsoft.com/office/drawing/2014/main" id="{F4524507-42F3-48F0-36AA-DC8EC98D5EA0}"/>
              </a:ext>
            </a:extLst>
          </p:cNvPr>
          <p:cNvSpPr>
            <a:spLocks noGrp="1"/>
          </p:cNvSpPr>
          <p:nvPr>
            <p:ph type="title"/>
          </p:nvPr>
        </p:nvSpPr>
        <p:spPr/>
        <p:txBody>
          <a:bodyPr anchor="ctr">
            <a:normAutofit/>
          </a:bodyPr>
          <a:lstStyle/>
          <a:p>
            <a:r>
              <a:rPr lang="en-US" b="1" dirty="0">
                <a:latin typeface="+mn-lt"/>
              </a:rPr>
              <a:t>Championship Round, cont. 4</a:t>
            </a:r>
          </a:p>
        </p:txBody>
      </p:sp>
    </p:spTree>
    <p:extLst>
      <p:ext uri="{BB962C8B-B14F-4D97-AF65-F5344CB8AC3E}">
        <p14:creationId xmlns:p14="http://schemas.microsoft.com/office/powerpoint/2010/main" val="33754073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17703D4F-DA53-650E-F538-32500488F123}"/>
            </a:ext>
          </a:extLst>
        </p:cNvPr>
        <p:cNvGrpSpPr/>
        <p:nvPr/>
      </p:nvGrpSpPr>
      <p:grpSpPr>
        <a:xfrm>
          <a:off x="0" y="0"/>
          <a:ext cx="0" cy="0"/>
          <a:chOff x="0" y="0"/>
          <a:chExt cx="0" cy="0"/>
        </a:xfrm>
      </p:grpSpPr>
      <p:sp>
        <p:nvSpPr>
          <p:cNvPr id="253" name="Google Shape;253;p38">
            <a:extLst>
              <a:ext uri="{FF2B5EF4-FFF2-40B4-BE49-F238E27FC236}">
                <a16:creationId xmlns:a16="http://schemas.microsoft.com/office/drawing/2014/main" id="{CB0A21B9-A2F8-E690-F19D-31C680B55F63}"/>
              </a:ext>
            </a:extLst>
          </p:cNvPr>
          <p:cNvSpPr txBox="1">
            <a:spLocks noGrp="1"/>
          </p:cNvSpPr>
          <p:nvPr>
            <p:ph type="ctrTitle"/>
          </p:nvPr>
        </p:nvSpPr>
        <p:spPr>
          <a:xfrm>
            <a:off x="1689581" y="2759613"/>
            <a:ext cx="8810069" cy="657669"/>
          </a:xfrm>
        </p:spPr>
        <p:txBody>
          <a:bodyPr spcFirstLastPara="1" vert="horz" lIns="91433" tIns="45700" rIns="91433" bIns="45700" rtlCol="0" anchor="t" anchorCtr="0">
            <a:noAutofit/>
          </a:bodyPr>
          <a:lstStyle/>
          <a:p>
            <a:pPr>
              <a:buSzPct val="100000"/>
            </a:pPr>
            <a:r>
              <a:rPr lang="en-US" sz="5600">
                <a:latin typeface="Helvetica"/>
                <a:cs typeface="Helvetica"/>
              </a:rPr>
              <a:t>Advanced Tactile Skills</a:t>
            </a:r>
          </a:p>
        </p:txBody>
      </p:sp>
    </p:spTree>
    <p:extLst>
      <p:ext uri="{BB962C8B-B14F-4D97-AF65-F5344CB8AC3E}">
        <p14:creationId xmlns:p14="http://schemas.microsoft.com/office/powerpoint/2010/main" val="19343368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A99A-9BDE-B0B2-A50B-8740D2D6803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F3E5C54-2AAE-0F56-7EF5-2FDB1AE3C357}"/>
              </a:ext>
            </a:extLst>
          </p:cNvPr>
          <p:cNvSpPr>
            <a:spLocks noGrp="1"/>
          </p:cNvSpPr>
          <p:nvPr>
            <p:ph type="title"/>
          </p:nvPr>
        </p:nvSpPr>
        <p:spPr>
          <a:xfrm>
            <a:off x="838200" y="365125"/>
            <a:ext cx="10515600" cy="1044179"/>
          </a:xfrm>
        </p:spPr>
        <p:txBody>
          <a:bodyPr anchor="ctr">
            <a:normAutofit/>
          </a:bodyPr>
          <a:lstStyle/>
          <a:p>
            <a:r>
              <a:rPr lang="en-US" dirty="0"/>
              <a:t>Advanced Tactile Skills, cont.</a:t>
            </a:r>
          </a:p>
        </p:txBody>
      </p:sp>
      <p:pic>
        <p:nvPicPr>
          <p:cNvPr id="5" name="Picture 4" descr="Foundations for Tactile Literacy&#10;Advanced: Understanding Perspective, Transition from 3D to 2D&#10;Using keys/legends&#10;Reading maps&#10;Reading charts and tables&#10;Familiarity with digital tools to create tactile graphics&#10;Graphicacy skills using refreshable braille">
            <a:extLst>
              <a:ext uri="{FF2B5EF4-FFF2-40B4-BE49-F238E27FC236}">
                <a16:creationId xmlns:a16="http://schemas.microsoft.com/office/drawing/2014/main" id="{230764EC-1106-5D7E-C910-A31CCAFDEE32}"/>
              </a:ext>
            </a:extLst>
          </p:cNvPr>
          <p:cNvPicPr>
            <a:picLocks noChangeAspect="1"/>
          </p:cNvPicPr>
          <p:nvPr/>
        </p:nvPicPr>
        <p:blipFill>
          <a:blip r:embed="rId3"/>
          <a:stretch>
            <a:fillRect/>
          </a:stretch>
        </p:blipFill>
        <p:spPr>
          <a:xfrm>
            <a:off x="838200" y="1719472"/>
            <a:ext cx="10515600" cy="3706747"/>
          </a:xfrm>
          <a:prstGeom prst="rect">
            <a:avLst/>
          </a:prstGeom>
          <a:noFill/>
          <a:ln w="57150">
            <a:solidFill>
              <a:schemeClr val="tx1"/>
            </a:solidFill>
          </a:ln>
        </p:spPr>
      </p:pic>
    </p:spTree>
    <p:extLst>
      <p:ext uri="{BB962C8B-B14F-4D97-AF65-F5344CB8AC3E}">
        <p14:creationId xmlns:p14="http://schemas.microsoft.com/office/powerpoint/2010/main" val="39251256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838200" y="868789"/>
            <a:ext cx="10515600" cy="1044179"/>
          </a:xfrm>
        </p:spPr>
        <p:txBody>
          <a:bodyPr spcFirstLastPara="1" vert="horz" lIns="91433" tIns="45700" rIns="91433" bIns="45700" rtlCol="0" anchor="ctr" anchorCtr="0">
            <a:noAutofit/>
          </a:bodyPr>
          <a:lstStyle/>
          <a:p>
            <a:pPr>
              <a:spcBef>
                <a:spcPts val="0"/>
              </a:spcBef>
              <a:buClr>
                <a:schemeClr val="lt1"/>
              </a:buClr>
              <a:buSzPts val="4500"/>
            </a:pPr>
            <a:r>
              <a:rPr lang="en-US" dirty="0">
                <a:latin typeface="Calibri"/>
                <a:ea typeface="Calibri"/>
                <a:cs typeface="Calibri"/>
                <a:hlinkClick r:id="rId3"/>
              </a:rPr>
              <a:t>Strategies and Resources for the Instruction and Evaluation of Tactile Graphics</a:t>
            </a:r>
            <a:endParaRPr lang="en-US"/>
          </a:p>
        </p:txBody>
      </p:sp>
      <p:pic>
        <p:nvPicPr>
          <p:cNvPr id="4" name="Picture 3" descr="Foundations for Tactile Literacy: Advanced Tactile Literacy Skills checklist">
            <a:extLst>
              <a:ext uri="{FF2B5EF4-FFF2-40B4-BE49-F238E27FC236}">
                <a16:creationId xmlns:a16="http://schemas.microsoft.com/office/drawing/2014/main" id="{DB14EC97-AAA6-A28A-11EA-ACA122B95197}"/>
              </a:ext>
            </a:extLst>
          </p:cNvPr>
          <p:cNvPicPr>
            <a:picLocks noChangeAspect="1"/>
          </p:cNvPicPr>
          <p:nvPr/>
        </p:nvPicPr>
        <p:blipFill>
          <a:blip r:embed="rId4"/>
          <a:stretch>
            <a:fillRect/>
          </a:stretch>
        </p:blipFill>
        <p:spPr>
          <a:xfrm>
            <a:off x="3502718" y="2314232"/>
            <a:ext cx="5380530" cy="4068794"/>
          </a:xfrm>
          <a:prstGeom prst="rect">
            <a:avLst/>
          </a:prstGeom>
          <a:ln w="57150">
            <a:solidFill>
              <a:schemeClr val="tx1"/>
            </a:solid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9"/>
          <p:cNvSpPr txBox="1">
            <a:spLocks noGrp="1"/>
          </p:cNvSpPr>
          <p:nvPr>
            <p:ph idx="1"/>
          </p:nvPr>
        </p:nvSpPr>
        <p:spPr>
          <a:xfrm>
            <a:off x="5477083" y="1634254"/>
            <a:ext cx="6561225" cy="4201770"/>
          </a:xfrm>
          <a:prstGeom prst="rect">
            <a:avLst/>
          </a:prstGeom>
          <a:noFill/>
          <a:ln>
            <a:noFill/>
          </a:ln>
        </p:spPr>
        <p:txBody>
          <a:bodyPr spcFirstLastPara="1" vert="horz" wrap="square" lIns="91433" tIns="45700" rIns="91433" bIns="45700" rtlCol="0" anchor="t" anchorCtr="0">
            <a:noAutofit/>
          </a:bodyPr>
          <a:lstStyle/>
          <a:p>
            <a:pPr marL="0" indent="0">
              <a:spcBef>
                <a:spcPts val="800"/>
              </a:spcBef>
              <a:buNone/>
            </a:pPr>
            <a:r>
              <a:rPr lang="en" sz="2600" b="1" dirty="0">
                <a:latin typeface="Calibri"/>
                <a:ea typeface="Calibri"/>
                <a:cs typeface="Calibri"/>
                <a:sym typeface="Calibri"/>
              </a:rPr>
              <a:t>A tactile graphic is …</a:t>
            </a:r>
            <a:endParaRPr lang="en-US" sz="2600" b="1" dirty="0">
              <a:latin typeface="Calibri"/>
              <a:ea typeface="Calibri"/>
              <a:cs typeface="Calibri"/>
            </a:endParaRPr>
          </a:p>
          <a:p>
            <a:pPr marL="457200" indent="-457200">
              <a:spcBef>
                <a:spcPts val="800"/>
              </a:spcBef>
              <a:buSzPts val="2000"/>
              <a:buFont typeface="Arial"/>
              <a:buChar char="•"/>
            </a:pPr>
            <a:r>
              <a:rPr lang="en" sz="2600" dirty="0">
                <a:latin typeface="Calibri"/>
                <a:ea typeface="Calibri"/>
                <a:cs typeface="Calibri"/>
                <a:sym typeface="Calibri"/>
              </a:rPr>
              <a:t>An image meant to provide information through touch </a:t>
            </a:r>
            <a:endParaRPr sz="2600" dirty="0">
              <a:latin typeface="Calibri"/>
              <a:ea typeface="Calibri"/>
              <a:cs typeface="Calibri"/>
            </a:endParaRPr>
          </a:p>
          <a:p>
            <a:pPr marL="457200" indent="-457200">
              <a:spcBef>
                <a:spcPts val="800"/>
              </a:spcBef>
              <a:buSzPts val="2000"/>
              <a:buFont typeface="Arial"/>
              <a:buChar char="•"/>
            </a:pPr>
            <a:r>
              <a:rPr lang="en" sz="2600" dirty="0">
                <a:latin typeface="Calibri"/>
                <a:ea typeface="Calibri"/>
                <a:cs typeface="Calibri"/>
                <a:sym typeface="Calibri"/>
              </a:rPr>
              <a:t>A means of giving someone with a visual impairment understanding of the purpose and elements of a print illustration</a:t>
            </a:r>
            <a:endParaRPr sz="2600">
              <a:latin typeface="Calibri"/>
              <a:ea typeface="Calibri"/>
              <a:cs typeface="Calibri"/>
            </a:endParaRPr>
          </a:p>
          <a:p>
            <a:pPr marL="457200" indent="-457200">
              <a:spcBef>
                <a:spcPts val="800"/>
              </a:spcBef>
              <a:buSzPts val="2000"/>
              <a:buFont typeface="Arial"/>
              <a:buChar char="•"/>
            </a:pPr>
            <a:r>
              <a:rPr lang="en" sz="2600" dirty="0">
                <a:latin typeface="Calibri"/>
                <a:ea typeface="Calibri"/>
                <a:cs typeface="Calibri"/>
                <a:sym typeface="Calibri"/>
              </a:rPr>
              <a:t>A representation of visual and conceptual information</a:t>
            </a:r>
            <a:endParaRPr sz="2600" dirty="0">
              <a:latin typeface="Calibri"/>
              <a:ea typeface="Calibri"/>
              <a:cs typeface="Calibri"/>
            </a:endParaRPr>
          </a:p>
          <a:p>
            <a:pPr>
              <a:spcBef>
                <a:spcPts val="800"/>
              </a:spcBef>
            </a:pPr>
            <a:r>
              <a:rPr lang="en" sz="2600" b="1" dirty="0">
                <a:latin typeface="Calibri"/>
                <a:ea typeface="Calibri"/>
                <a:cs typeface="Calibri"/>
                <a:sym typeface="Calibri"/>
              </a:rPr>
              <a:t>A tactile graphic is NOT a photocopy or precise reproduction of a visual image</a:t>
            </a:r>
            <a:endParaRPr sz="2600" b="1" dirty="0">
              <a:latin typeface="Calibri"/>
              <a:ea typeface="Calibri"/>
              <a:cs typeface="Calibri"/>
            </a:endParaRPr>
          </a:p>
        </p:txBody>
      </p:sp>
      <p:pic>
        <p:nvPicPr>
          <p:cNvPr id="235" name="Google Shape;235;p39" descr="A tactile graphic shows a cities map. The map has a single wavy line showing the main connecting highway between cities. Cities are represented along the road using circular points. Each city is labeled with its name on the map. &quot;Home&quot; is represented using an enlarged tactile square and &quot;Hotel&quot; using a star."/>
          <p:cNvPicPr preferRelativeResize="0"/>
          <p:nvPr/>
        </p:nvPicPr>
        <p:blipFill rotWithShape="1">
          <a:blip r:embed="rId3">
            <a:alphaModFix/>
          </a:blip>
          <a:srcRect/>
          <a:stretch/>
        </p:blipFill>
        <p:spPr>
          <a:xfrm>
            <a:off x="707270" y="1639820"/>
            <a:ext cx="4092423" cy="3913517"/>
          </a:xfrm>
          <a:prstGeom prst="rect">
            <a:avLst/>
          </a:prstGeom>
          <a:noFill/>
          <a:ln w="57150" cap="flat" cmpd="sng">
            <a:solidFill>
              <a:schemeClr val="dk1"/>
            </a:solidFill>
            <a:prstDash val="solid"/>
            <a:round/>
            <a:headEnd type="none" w="sm" len="sm"/>
            <a:tailEnd type="none" w="sm" len="sm"/>
          </a:ln>
        </p:spPr>
      </p:pic>
      <p:sp>
        <p:nvSpPr>
          <p:cNvPr id="233" name="Google Shape;233;p39"/>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Clr>
                <a:schemeClr val="dk1"/>
              </a:buClr>
              <a:buSzPts val="3300"/>
            </a:pPr>
            <a:r>
              <a:rPr lang="en" sz="4267">
                <a:latin typeface="Calibri"/>
                <a:ea typeface="Calibri"/>
                <a:cs typeface="Calibri"/>
                <a:sym typeface="Calibri"/>
              </a:rPr>
              <a:t>What Is a Tactile Graphic, and What Is It Not?</a:t>
            </a:r>
            <a:endParaRPr sz="4267">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60" name="Google Shape;360;p54" descr="Sliced bananas each still wrapped in banana skin "/>
          <p:cNvPicPr preferRelativeResize="0">
            <a:picLocks noGrp="1"/>
          </p:cNvPicPr>
          <p:nvPr>
            <p:ph type="body" idx="4294967295"/>
          </p:nvPr>
        </p:nvPicPr>
        <p:blipFill rotWithShape="1">
          <a:blip r:embed="rId3">
            <a:alphaModFix/>
          </a:blip>
          <a:srcRect/>
          <a:stretch/>
        </p:blipFill>
        <p:spPr>
          <a:xfrm>
            <a:off x="7062061" y="1984348"/>
            <a:ext cx="4768312" cy="3180005"/>
          </a:xfrm>
          <a:prstGeom prst="rect">
            <a:avLst/>
          </a:prstGeom>
          <a:noFill/>
          <a:ln w="57150">
            <a:solidFill>
              <a:schemeClr val="tx1"/>
            </a:solidFill>
          </a:ln>
        </p:spPr>
      </p:pic>
      <p:pic>
        <p:nvPicPr>
          <p:cNvPr id="358" name="Google Shape;358;p54" descr="A bunch of two bananas, a loose banana, and a half-banana skin with slices bananas inside"/>
          <p:cNvPicPr preferRelativeResize="0">
            <a:picLocks noGrp="1"/>
          </p:cNvPicPr>
          <p:nvPr>
            <p:ph idx="1"/>
          </p:nvPr>
        </p:nvPicPr>
        <p:blipFill rotWithShape="1">
          <a:blip r:embed="rId4">
            <a:alphaModFix/>
          </a:blip>
          <a:stretch/>
        </p:blipFill>
        <p:spPr>
          <a:xfrm>
            <a:off x="4074915" y="1606550"/>
            <a:ext cx="2621492" cy="3932238"/>
          </a:xfrm>
          <a:prstGeom prst="rect">
            <a:avLst/>
          </a:prstGeom>
          <a:noFill/>
          <a:ln w="57150">
            <a:solidFill>
              <a:schemeClr val="tx1"/>
            </a:solidFill>
          </a:ln>
        </p:spPr>
      </p:pic>
      <p:pic>
        <p:nvPicPr>
          <p:cNvPr id="359" name="Google Shape;359;p54" descr="A bowl of banana slices"/>
          <p:cNvPicPr preferRelativeResize="0"/>
          <p:nvPr/>
        </p:nvPicPr>
        <p:blipFill rotWithShape="1">
          <a:blip r:embed="rId5">
            <a:alphaModFix/>
          </a:blip>
          <a:srcRect l="8095" t="7196" r="8730" b="31851"/>
          <a:stretch/>
        </p:blipFill>
        <p:spPr>
          <a:xfrm>
            <a:off x="834635" y="1987577"/>
            <a:ext cx="2895600" cy="3182948"/>
          </a:xfrm>
          <a:prstGeom prst="rect">
            <a:avLst/>
          </a:prstGeom>
          <a:noFill/>
          <a:ln w="57150">
            <a:solidFill>
              <a:schemeClr val="tx1"/>
            </a:solidFill>
          </a:ln>
        </p:spPr>
      </p:pic>
      <p:sp>
        <p:nvSpPr>
          <p:cNvPr id="357" name="Google Shape;357;p54"/>
          <p:cNvSpPr txBox="1">
            <a:spLocks noGrp="1"/>
          </p:cNvSpPr>
          <p:nvPr>
            <p:ph type="title"/>
          </p:nvPr>
        </p:nvSpPr>
        <p:spPr>
          <a:xfrm>
            <a:off x="838200" y="365125"/>
            <a:ext cx="11006379" cy="1044179"/>
          </a:xfrm>
          <a:prstGeom prst="rect">
            <a:avLst/>
          </a:prstGeom>
          <a:noFill/>
          <a:ln>
            <a:noFill/>
          </a:ln>
        </p:spPr>
        <p:txBody>
          <a:bodyPr spcFirstLastPara="1" vert="horz" wrap="square" lIns="91433" tIns="45700" rIns="91433" bIns="45700" rtlCol="0" anchor="ctr" anchorCtr="0">
            <a:normAutofit/>
          </a:bodyPr>
          <a:lstStyle/>
          <a:p>
            <a:pPr>
              <a:buSzPts val="4500"/>
            </a:pPr>
            <a:r>
              <a:rPr lang="en">
                <a:latin typeface="Calibri"/>
                <a:ea typeface="Calibri"/>
                <a:cs typeface="Calibri"/>
                <a:sym typeface="Calibri"/>
              </a:rPr>
              <a:t>How are Concepts Represented in Real Life?</a:t>
            </a:r>
            <a:endParaRPr lang="en-US">
              <a:latin typeface="Calibri"/>
              <a:ea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51" name="Google Shape;351;p53" descr="A worksheet with various lines created out of playdough or clay. "/>
          <p:cNvPicPr preferRelativeResize="0">
            <a:picLocks noGrp="1"/>
          </p:cNvPicPr>
          <p:nvPr>
            <p:ph idx="1"/>
          </p:nvPr>
        </p:nvPicPr>
        <p:blipFill rotWithShape="1">
          <a:blip r:embed="rId3">
            <a:alphaModFix/>
          </a:blip>
          <a:stretch/>
        </p:blipFill>
        <p:spPr>
          <a:xfrm>
            <a:off x="7212442" y="1720379"/>
            <a:ext cx="3049452" cy="3833731"/>
          </a:xfrm>
          <a:prstGeom prst="rect">
            <a:avLst/>
          </a:prstGeom>
          <a:noFill/>
          <a:ln w="57150" cap="flat" cmpd="sng">
            <a:solidFill>
              <a:schemeClr val="dk1"/>
            </a:solidFill>
            <a:prstDash val="solid"/>
            <a:round/>
            <a:headEnd type="none" w="sm" len="sm"/>
            <a:tailEnd type="none" w="sm" len="sm"/>
          </a:ln>
        </p:spPr>
      </p:pic>
      <p:pic>
        <p:nvPicPr>
          <p:cNvPr id="350" name="Google Shape;350;p53" descr="A child's hand exploring various lines and braille writing: swirls, vertical lines, wavy lines, etc."/>
          <p:cNvPicPr preferRelativeResize="0">
            <a:picLocks noGrp="1"/>
          </p:cNvPicPr>
          <p:nvPr>
            <p:ph type="body" idx="4294967295"/>
          </p:nvPr>
        </p:nvPicPr>
        <p:blipFill rotWithShape="1">
          <a:blip r:embed="rId4">
            <a:alphaModFix/>
          </a:blip>
          <a:srcRect/>
          <a:stretch/>
        </p:blipFill>
        <p:spPr>
          <a:xfrm rot="16200000">
            <a:off x="1936058" y="1391482"/>
            <a:ext cx="3833813" cy="4487862"/>
          </a:xfrm>
          <a:prstGeom prst="rect">
            <a:avLst/>
          </a:prstGeom>
          <a:noFill/>
          <a:ln w="57150" cap="flat" cmpd="sng">
            <a:solidFill>
              <a:schemeClr val="dk1"/>
            </a:solidFill>
            <a:prstDash val="solid"/>
            <a:round/>
            <a:headEnd type="none" w="sm" len="sm"/>
            <a:tailEnd type="none" w="sm" len="sm"/>
          </a:ln>
        </p:spPr>
      </p:pic>
      <p:sp>
        <p:nvSpPr>
          <p:cNvPr id="349" name="Google Shape;349;p53"/>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Graphic Representations</a:t>
            </a:r>
            <a:endParaRPr lang="en-US" sz="4800">
              <a:latin typeface="Calibri"/>
              <a:ea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E837-4496-9A73-5752-33C2CE624A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7A45C5-B651-2FFB-67EB-01C29A118153}"/>
              </a:ext>
            </a:extLst>
          </p:cNvPr>
          <p:cNvSpPr>
            <a:spLocks noGrp="1"/>
          </p:cNvSpPr>
          <p:nvPr>
            <p:ph idx="1"/>
          </p:nvPr>
        </p:nvSpPr>
        <p:spPr>
          <a:xfrm>
            <a:off x="838200" y="1607041"/>
            <a:ext cx="10515600" cy="4134854"/>
          </a:xfrm>
        </p:spPr>
        <p:txBody>
          <a:bodyPr vert="horz" lIns="91440" tIns="45720" rIns="91440" bIns="45720" rtlCol="0" anchor="t">
            <a:noAutofit/>
          </a:bodyPr>
          <a:lstStyle/>
          <a:p>
            <a:pPr marL="457200" indent="-457200">
              <a:spcBef>
                <a:spcPts val="800"/>
              </a:spcBef>
              <a:buFont typeface="Arial,Sans-Serif"/>
              <a:buChar char="•"/>
            </a:pPr>
            <a:r>
              <a:rPr lang="en-US" sz="2600" dirty="0">
                <a:latin typeface="Calibri"/>
                <a:ea typeface="Calibri"/>
                <a:cs typeface="Helvetica"/>
              </a:rPr>
              <a:t>Assists in formulating Present Levels of Performance for an Individualized Education Plan (IEP)</a:t>
            </a:r>
            <a:endParaRPr lang="en-US" sz="2600" dirty="0">
              <a:ea typeface="Calibri"/>
              <a:cs typeface="Helvetica" pitchFamily="2" charset="0"/>
            </a:endParaRPr>
          </a:p>
          <a:p>
            <a:pPr marL="457200" indent="-457200">
              <a:spcBef>
                <a:spcPts val="800"/>
              </a:spcBef>
              <a:buFont typeface="Arial,Sans-Serif"/>
              <a:buChar char="•"/>
            </a:pPr>
            <a:r>
              <a:rPr lang="en-US" sz="2600" dirty="0">
                <a:latin typeface="Calibri"/>
                <a:ea typeface="Calibri"/>
                <a:cs typeface="Helvetica"/>
              </a:rPr>
              <a:t>Guides creation of IEP goals and informs progress monitoring</a:t>
            </a:r>
            <a:endParaRPr lang="en-US" sz="2600" dirty="0">
              <a:ea typeface="Calibri"/>
              <a:cs typeface="Helvetica" pitchFamily="2" charset="0"/>
            </a:endParaRPr>
          </a:p>
          <a:p>
            <a:pPr marL="457200" indent="-457200">
              <a:spcBef>
                <a:spcPts val="800"/>
              </a:spcBef>
              <a:buFont typeface="Arial,Sans-Serif"/>
              <a:buChar char="•"/>
            </a:pPr>
            <a:r>
              <a:rPr lang="en-US" sz="2600" dirty="0">
                <a:latin typeface="Calibri"/>
                <a:ea typeface="Calibri"/>
                <a:cs typeface="Calibri"/>
              </a:rPr>
              <a:t>Develops concrete strategies and activities for teaching tactile learning</a:t>
            </a:r>
            <a:endParaRPr lang="en-US" sz="2600" dirty="0">
              <a:latin typeface="Helvetica"/>
              <a:ea typeface="Calibri"/>
              <a:cs typeface="Helvetica"/>
            </a:endParaRPr>
          </a:p>
          <a:p>
            <a:pPr marL="457200" indent="-457200">
              <a:spcBef>
                <a:spcPts val="800"/>
              </a:spcBef>
              <a:buFont typeface="Arial,Sans-Serif"/>
              <a:buChar char="•"/>
            </a:pPr>
            <a:r>
              <a:rPr lang="en-US" sz="2600" dirty="0">
                <a:latin typeface="Calibri"/>
                <a:ea typeface="Calibri"/>
                <a:cs typeface="Helvetica"/>
              </a:rPr>
              <a:t>Helps teachers identify and obtain ideal, complementary devices, tools, and activity materials </a:t>
            </a:r>
            <a:endParaRPr lang="en-US" sz="2600">
              <a:cs typeface="Helvetica" pitchFamily="2" charset="0"/>
            </a:endParaRPr>
          </a:p>
          <a:p>
            <a:pPr marL="457200" indent="-457200">
              <a:spcBef>
                <a:spcPts val="800"/>
              </a:spcBef>
              <a:buFont typeface="Arial,Sans-Serif"/>
              <a:buChar char="•"/>
            </a:pPr>
            <a:r>
              <a:rPr lang="en-US" sz="2600" b="1" dirty="0">
                <a:latin typeface="Calibri"/>
                <a:ea typeface="Calibri"/>
                <a:cs typeface="Helvetica"/>
              </a:rPr>
              <a:t>Now that multi-line braille displays and other means of producing electronic tactile graphics are a reality, students with visual impairments must have intentional opportunities to learn to gather information tactually and become efficient tactile learners!</a:t>
            </a:r>
          </a:p>
          <a:p>
            <a:pPr marL="457200" indent="-457200">
              <a:spcBef>
                <a:spcPts val="800"/>
              </a:spcBef>
            </a:pPr>
            <a:endParaRPr lang="en-US" sz="2600">
              <a:latin typeface="Calibri"/>
              <a:ea typeface="Calibri"/>
              <a:cs typeface="Helvetica"/>
            </a:endParaRPr>
          </a:p>
        </p:txBody>
      </p:sp>
      <p:sp>
        <p:nvSpPr>
          <p:cNvPr id="7" name="Title 1">
            <a:extLst>
              <a:ext uri="{FF2B5EF4-FFF2-40B4-BE49-F238E27FC236}">
                <a16:creationId xmlns:a16="http://schemas.microsoft.com/office/drawing/2014/main" id="{ACEC52B2-5177-CBDE-DFEB-72A075F17919}"/>
              </a:ext>
            </a:extLst>
          </p:cNvPr>
          <p:cNvSpPr>
            <a:spLocks noGrp="1"/>
          </p:cNvSpPr>
          <p:nvPr>
            <p:ph type="title"/>
          </p:nvPr>
        </p:nvSpPr>
        <p:spPr>
          <a:xfrm>
            <a:off x="838200" y="558854"/>
            <a:ext cx="10515600" cy="1044179"/>
          </a:xfrm>
        </p:spPr>
        <p:txBody>
          <a:bodyPr/>
          <a:lstStyle/>
          <a:p>
            <a:r>
              <a:rPr lang="en-US">
                <a:latin typeface="Helvetica"/>
                <a:cs typeface="Helvetica"/>
              </a:rPr>
              <a:t>Overview (3 of 3)</a:t>
            </a:r>
          </a:p>
        </p:txBody>
      </p:sp>
    </p:spTree>
    <p:extLst>
      <p:ext uri="{BB962C8B-B14F-4D97-AF65-F5344CB8AC3E}">
        <p14:creationId xmlns:p14="http://schemas.microsoft.com/office/powerpoint/2010/main" val="4591252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43" name="Google Shape;443;p64" descr="Three tactile illustrations of pigs made with wax sticks - a curly tail; a side view of a pig made using circles for head and body, a wiggly line for a tail, and straight lines for legs; and a front-view pig face made from a circle with two eyes, snout, and two ears.  "/>
          <p:cNvPicPr preferRelativeResize="0">
            <a:picLocks noGrp="1"/>
          </p:cNvPicPr>
          <p:nvPr>
            <p:ph type="body" idx="4294967295"/>
          </p:nvPr>
        </p:nvPicPr>
        <p:blipFill rotWithShape="1">
          <a:blip r:embed="rId3">
            <a:alphaModFix/>
          </a:blip>
          <a:srcRect l="2464" t="8819" r="4057" b="16470"/>
          <a:stretch/>
        </p:blipFill>
        <p:spPr>
          <a:xfrm>
            <a:off x="7022301" y="2162158"/>
            <a:ext cx="4402137" cy="3519488"/>
          </a:xfrm>
          <a:prstGeom prst="rect">
            <a:avLst/>
          </a:prstGeom>
          <a:noFill/>
          <a:ln w="57150" cap="sq" cmpd="sng">
            <a:solidFill>
              <a:schemeClr val="tx1"/>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42" name="Google Shape;442;p64"/>
          <p:cNvSpPr txBox="1">
            <a:spLocks noGrp="1"/>
          </p:cNvSpPr>
          <p:nvPr>
            <p:ph type="body" idx="4294967295"/>
          </p:nvPr>
        </p:nvSpPr>
        <p:spPr>
          <a:xfrm>
            <a:off x="8118645" y="1347206"/>
            <a:ext cx="2207996" cy="814952"/>
          </a:xfrm>
          <a:prstGeom prst="rect">
            <a:avLst/>
          </a:prstGeom>
          <a:noFill/>
          <a:ln>
            <a:noFill/>
          </a:ln>
        </p:spPr>
        <p:txBody>
          <a:bodyPr spcFirstLastPara="1" vert="horz" wrap="square" lIns="91433" tIns="45700" rIns="91433" bIns="45700" rtlCol="0" anchor="b" anchorCtr="0">
            <a:normAutofit lnSpcReduction="10000"/>
          </a:bodyPr>
          <a:lstStyle/>
          <a:p>
            <a:pPr marL="0" indent="0" algn="ctr">
              <a:lnSpc>
                <a:spcPct val="100000"/>
              </a:lnSpc>
              <a:spcBef>
                <a:spcPts val="0"/>
              </a:spcBef>
              <a:spcAft>
                <a:spcPts val="1600"/>
              </a:spcAft>
              <a:buSzPts val="2700"/>
            </a:pPr>
            <a:r>
              <a:rPr lang="en" sz="3600">
                <a:latin typeface="Calibri"/>
                <a:ea typeface="Calibri"/>
                <a:cs typeface="Calibri"/>
              </a:rPr>
              <a:t>Tactual</a:t>
            </a:r>
            <a:endParaRPr lang="en-US" sz="3600">
              <a:latin typeface="Calibri"/>
              <a:ea typeface="Calibri"/>
              <a:cs typeface="Calibri"/>
            </a:endParaRPr>
          </a:p>
        </p:txBody>
      </p:sp>
      <p:sp>
        <p:nvSpPr>
          <p:cNvPr id="440" name="Google Shape;440;p64"/>
          <p:cNvSpPr txBox="1">
            <a:spLocks noGrp="1"/>
          </p:cNvSpPr>
          <p:nvPr>
            <p:ph idx="1"/>
          </p:nvPr>
        </p:nvSpPr>
        <p:spPr>
          <a:xfrm>
            <a:off x="4118675" y="3053547"/>
            <a:ext cx="1578245" cy="767375"/>
          </a:xfrm>
          <a:prstGeom prst="rect">
            <a:avLst/>
          </a:prstGeom>
          <a:noFill/>
          <a:ln>
            <a:noFill/>
          </a:ln>
        </p:spPr>
        <p:txBody>
          <a:bodyPr spcFirstLastPara="1" vert="horz" wrap="square" lIns="91433" tIns="45700" rIns="91433" bIns="45700" rtlCol="0" anchor="b" anchorCtr="0">
            <a:normAutofit fontScale="92500" lnSpcReduction="20000"/>
          </a:bodyPr>
          <a:lstStyle/>
          <a:p>
            <a:pPr marL="0" indent="0" algn="ctr">
              <a:lnSpc>
                <a:spcPct val="110000"/>
              </a:lnSpc>
              <a:spcBef>
                <a:spcPts val="0"/>
              </a:spcBef>
              <a:spcAft>
                <a:spcPts val="1600"/>
              </a:spcAft>
              <a:buSzPts val="2700"/>
            </a:pPr>
            <a:r>
              <a:rPr lang="en" sz="3600" dirty="0">
                <a:latin typeface="Calibri"/>
                <a:ea typeface="Calibri"/>
                <a:cs typeface="Calibri"/>
              </a:rPr>
              <a:t>Visual</a:t>
            </a:r>
            <a:endParaRPr lang="en-US" dirty="0">
              <a:latin typeface="Calibri"/>
              <a:ea typeface="Calibri"/>
              <a:cs typeface="Calibri"/>
            </a:endParaRPr>
          </a:p>
        </p:txBody>
      </p:sp>
      <p:pic>
        <p:nvPicPr>
          <p:cNvPr id="441" name="Google Shape;441;p64" descr="A cartoon-style outline of a smiling pig with two ears, two eyes, snout, mouth, tail, and four legs. The pig is facing the viewer. "/>
          <p:cNvPicPr preferRelativeResize="0">
            <a:picLocks noGrp="1"/>
          </p:cNvPicPr>
          <p:nvPr>
            <p:ph type="body" idx="4294967295"/>
          </p:nvPr>
        </p:nvPicPr>
        <p:blipFill rotWithShape="1">
          <a:blip r:embed="rId4">
            <a:alphaModFix/>
          </a:blip>
          <a:srcRect l="20901" t="14711" r="16866" b="19464"/>
          <a:stretch/>
        </p:blipFill>
        <p:spPr>
          <a:xfrm>
            <a:off x="839492" y="1697576"/>
            <a:ext cx="3279775" cy="3470275"/>
          </a:xfrm>
          <a:prstGeom prst="rect">
            <a:avLst/>
          </a:prstGeom>
          <a:noFill/>
          <a:ln w="57150" cap="sq" cmpd="sng">
            <a:solidFill>
              <a:schemeClr val="tx1"/>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39" name="Google Shape;439;p64"/>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Learner’s Viewpoint</a:t>
            </a:r>
            <a:endParaRPr lang="en-US" sz="4800">
              <a:latin typeface="Calibri"/>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65"/>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Learner’s Viewpoint (2 of 3)</a:t>
            </a:r>
            <a:endParaRPr lang="en-US" sz="4800">
              <a:latin typeface="Calibri"/>
              <a:ea typeface="Calibri"/>
              <a:cs typeface="Calibri"/>
            </a:endParaRPr>
          </a:p>
        </p:txBody>
      </p:sp>
      <p:sp>
        <p:nvSpPr>
          <p:cNvPr id="449" name="Google Shape;449;p65"/>
          <p:cNvSpPr txBox="1">
            <a:spLocks noGrp="1"/>
          </p:cNvSpPr>
          <p:nvPr>
            <p:ph idx="1"/>
          </p:nvPr>
        </p:nvSpPr>
        <p:spPr>
          <a:xfrm>
            <a:off x="838200" y="1413312"/>
            <a:ext cx="6318143" cy="4693610"/>
          </a:xfrm>
          <a:prstGeom prst="rect">
            <a:avLst/>
          </a:prstGeom>
          <a:noFill/>
          <a:ln>
            <a:noFill/>
          </a:ln>
        </p:spPr>
        <p:txBody>
          <a:bodyPr spcFirstLastPara="1" vert="horz" wrap="square" lIns="91433" tIns="45700" rIns="91433" bIns="45700" rtlCol="0" anchor="t" anchorCtr="0">
            <a:noAutofit/>
          </a:bodyPr>
          <a:lstStyle/>
          <a:p>
            <a:pPr>
              <a:spcBef>
                <a:spcPts val="600"/>
              </a:spcBef>
              <a:buClr>
                <a:srgbClr val="111111"/>
              </a:buClr>
              <a:buSzPts val="1900"/>
            </a:pPr>
            <a:r>
              <a:rPr lang="en" sz="2400" b="1">
                <a:solidFill>
                  <a:srgbClr val="111111"/>
                </a:solidFill>
                <a:latin typeface="Calibri"/>
                <a:ea typeface="Calibri"/>
                <a:cs typeface="Calibri"/>
                <a:sym typeface="Calibri"/>
              </a:rPr>
              <a:t>We need to consider the learner’s viewpoint</a:t>
            </a:r>
            <a:endParaRPr lang="en-US" sz="2400" b="1">
              <a:solidFill>
                <a:srgbClr val="111111"/>
              </a:solidFill>
              <a:latin typeface="Calibri"/>
              <a:ea typeface="Arial"/>
              <a:cs typeface="Arial"/>
            </a:endParaRPr>
          </a:p>
          <a:p>
            <a:pPr lvl="1">
              <a:spcBef>
                <a:spcPts val="600"/>
              </a:spcBef>
              <a:buClr>
                <a:srgbClr val="111111"/>
              </a:buClr>
              <a:buSzPts val="1700"/>
            </a:pPr>
            <a:r>
              <a:rPr lang="en" sz="2400">
                <a:solidFill>
                  <a:srgbClr val="111111"/>
                </a:solidFill>
                <a:latin typeface="Calibri"/>
                <a:ea typeface="Calibri"/>
                <a:cs typeface="Calibri"/>
                <a:sym typeface="Calibri"/>
              </a:rPr>
              <a:t>Our pig on the right only has 3 legs! </a:t>
            </a:r>
            <a:endParaRPr sz="2400">
              <a:solidFill>
                <a:srgbClr val="111111"/>
              </a:solidFill>
              <a:latin typeface="Calibri"/>
              <a:ea typeface="Calibri"/>
              <a:cs typeface="Calibri"/>
            </a:endParaRPr>
          </a:p>
          <a:p>
            <a:pPr lvl="1" indent="-457200">
              <a:spcBef>
                <a:spcPts val="600"/>
              </a:spcBef>
              <a:buClr>
                <a:srgbClr val="111111"/>
              </a:buClr>
              <a:buSzPts val="1700"/>
              <a:buFont typeface="Arial"/>
              <a:buChar char="•"/>
            </a:pPr>
            <a:r>
              <a:rPr lang="en" sz="2400">
                <a:solidFill>
                  <a:srgbClr val="111111"/>
                </a:solidFill>
                <a:latin typeface="Calibri"/>
                <a:ea typeface="Calibri"/>
                <a:cs typeface="Calibri"/>
                <a:sym typeface="Calibri"/>
              </a:rPr>
              <a:t>Why are the ears different? Why is the tail a circle?  </a:t>
            </a:r>
            <a:endParaRPr sz="2400">
              <a:solidFill>
                <a:srgbClr val="111111"/>
              </a:solidFill>
              <a:latin typeface="Calibri"/>
              <a:ea typeface="Calibri"/>
              <a:cs typeface="Calibri"/>
            </a:endParaRPr>
          </a:p>
          <a:p>
            <a:pPr marL="457200" indent="-457200">
              <a:spcBef>
                <a:spcPts val="600"/>
              </a:spcBef>
              <a:buClr>
                <a:srgbClr val="111111"/>
              </a:buClr>
              <a:buSzPts val="1900"/>
              <a:buFont typeface="Arial"/>
              <a:buChar char="•"/>
            </a:pPr>
            <a:r>
              <a:rPr lang="en" sz="2400">
                <a:solidFill>
                  <a:srgbClr val="111111"/>
                </a:solidFill>
                <a:latin typeface="Calibri"/>
                <a:ea typeface="Calibri"/>
                <a:cs typeface="Calibri"/>
                <a:sym typeface="Calibri"/>
              </a:rPr>
              <a:t>We can’t base our tactile graphics off of the visual viewpoint</a:t>
            </a:r>
          </a:p>
          <a:p>
            <a:pPr marL="457200" indent="-457200">
              <a:spcBef>
                <a:spcPts val="600"/>
              </a:spcBef>
              <a:buClr>
                <a:srgbClr val="111111"/>
              </a:buClr>
              <a:buSzPts val="1900"/>
              <a:buFont typeface="Arial"/>
              <a:buChar char="•"/>
            </a:pPr>
            <a:r>
              <a:rPr lang="en" sz="2400">
                <a:solidFill>
                  <a:srgbClr val="111111"/>
                </a:solidFill>
                <a:latin typeface="Calibri"/>
                <a:ea typeface="Calibri"/>
                <a:cs typeface="Calibri"/>
                <a:sym typeface="Calibri"/>
              </a:rPr>
              <a:t>What is the experience when you get hands-on and tactual?</a:t>
            </a:r>
            <a:endParaRPr sz="2400">
              <a:solidFill>
                <a:srgbClr val="111111"/>
              </a:solidFill>
              <a:latin typeface="Calibri"/>
              <a:ea typeface="Arial"/>
              <a:cs typeface="Arial"/>
            </a:endParaRPr>
          </a:p>
          <a:p>
            <a:pPr marL="457200" indent="-457200">
              <a:spcBef>
                <a:spcPts val="600"/>
              </a:spcBef>
              <a:buClr>
                <a:srgbClr val="111111"/>
              </a:buClr>
              <a:buSzPts val="1900"/>
              <a:buFont typeface="Arial"/>
              <a:buChar char="•"/>
            </a:pPr>
            <a:r>
              <a:rPr lang="en" sz="2400">
                <a:solidFill>
                  <a:srgbClr val="111111"/>
                </a:solidFill>
                <a:latin typeface="Calibri"/>
                <a:ea typeface="Calibri"/>
                <a:cs typeface="Calibri"/>
                <a:sym typeface="Calibri"/>
              </a:rPr>
              <a:t>What are the salient features of a pig? A curly tail? A big nose?  </a:t>
            </a:r>
            <a:endParaRPr sz="2400">
              <a:solidFill>
                <a:srgbClr val="111111"/>
              </a:solidFill>
              <a:latin typeface="Calibri"/>
              <a:ea typeface="Calibri"/>
              <a:cs typeface="Calibri"/>
            </a:endParaRPr>
          </a:p>
          <a:p>
            <a:pPr lvl="1" indent="-457200">
              <a:spcBef>
                <a:spcPts val="600"/>
              </a:spcBef>
              <a:buClr>
                <a:srgbClr val="111111"/>
              </a:buClr>
              <a:buSzPts val="1700"/>
              <a:buFont typeface="Arial"/>
              <a:buChar char="•"/>
            </a:pPr>
            <a:r>
              <a:rPr lang="en" sz="2400">
                <a:solidFill>
                  <a:srgbClr val="111111"/>
                </a:solidFill>
                <a:latin typeface="Calibri"/>
                <a:ea typeface="Calibri"/>
                <a:cs typeface="Calibri"/>
                <a:sym typeface="Calibri"/>
              </a:rPr>
              <a:t>Those might be the simple tactile graphic that we use for our student!</a:t>
            </a:r>
            <a:endParaRPr sz="2400" b="1">
              <a:solidFill>
                <a:srgbClr val="111111"/>
              </a:solidFill>
              <a:latin typeface="Calibri"/>
              <a:ea typeface="Calibri"/>
              <a:cs typeface="Calibri"/>
            </a:endParaRPr>
          </a:p>
        </p:txBody>
      </p:sp>
      <p:pic>
        <p:nvPicPr>
          <p:cNvPr id="451" name="Google Shape;451;p65" descr="A cartoon-style outline of a smiling pig with two ears, two eyes, snout, mouth, tail, and four legs. The pig is facing the viewer. "/>
          <p:cNvPicPr preferRelativeResize="0">
            <a:picLocks noGrp="1"/>
          </p:cNvPicPr>
          <p:nvPr>
            <p:ph type="body" idx="4294967295"/>
          </p:nvPr>
        </p:nvPicPr>
        <p:blipFill rotWithShape="1">
          <a:blip r:embed="rId3">
            <a:alphaModFix/>
          </a:blip>
          <a:srcRect l="20903" t="14711" r="16864" b="19464"/>
          <a:stretch/>
        </p:blipFill>
        <p:spPr>
          <a:xfrm>
            <a:off x="7731314" y="1567078"/>
            <a:ext cx="3995737" cy="4227512"/>
          </a:xfrm>
          <a:prstGeom prst="rect">
            <a:avLst/>
          </a:prstGeom>
          <a:noFill/>
          <a:ln w="57150" cap="sq" cmpd="sng">
            <a:solidFill>
              <a:schemeClr val="tx1"/>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6"/>
          <p:cNvSpPr txBox="1">
            <a:spLocks noGrp="1"/>
          </p:cNvSpPr>
          <p:nvPr>
            <p:ph idx="1"/>
          </p:nvPr>
        </p:nvSpPr>
        <p:spPr>
          <a:xfrm>
            <a:off x="4260743" y="1568295"/>
            <a:ext cx="7424751" cy="4294623"/>
          </a:xfrm>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Clr>
                <a:srgbClr val="111111"/>
              </a:buClr>
              <a:buSzPts val="1600"/>
              <a:buFont typeface="Arial"/>
              <a:buChar char="•"/>
            </a:pPr>
            <a:r>
              <a:rPr lang="en" sz="2400">
                <a:solidFill>
                  <a:srgbClr val="111111"/>
                </a:solidFill>
                <a:latin typeface="Calibri"/>
                <a:ea typeface="Calibri"/>
                <a:cs typeface="Calibri"/>
                <a:sym typeface="Calibri"/>
              </a:rPr>
              <a:t>Stay focused on the most important features that represent the subject</a:t>
            </a:r>
            <a:endParaRPr lang="en-US" sz="2400">
              <a:solidFill>
                <a:srgbClr val="111111"/>
              </a:solidFill>
              <a:latin typeface="Calibri"/>
              <a:ea typeface="Calibri"/>
              <a:cs typeface="Calibri"/>
            </a:endParaRPr>
          </a:p>
          <a:p>
            <a:pPr lvl="1" indent="-457200">
              <a:spcBef>
                <a:spcPts val="0"/>
              </a:spcBef>
              <a:buClr>
                <a:srgbClr val="111111"/>
              </a:buClr>
              <a:buChar char="•"/>
            </a:pPr>
            <a:r>
              <a:rPr lang="en" sz="2400" b="1">
                <a:solidFill>
                  <a:srgbClr val="111111"/>
                </a:solidFill>
                <a:latin typeface="Calibri"/>
                <a:ea typeface="Calibri"/>
                <a:cs typeface="Calibri"/>
                <a:sym typeface="Calibri"/>
              </a:rPr>
              <a:t>Examples</a:t>
            </a:r>
            <a:r>
              <a:rPr lang="en" sz="2400">
                <a:solidFill>
                  <a:srgbClr val="111111"/>
                </a:solidFill>
                <a:latin typeface="Calibri"/>
                <a:ea typeface="Calibri"/>
                <a:cs typeface="Calibri"/>
                <a:sym typeface="Calibri"/>
              </a:rPr>
              <a:t>: Highlight just a cat’s whiskers instead of the furry body, or use only a pig’s curly tail to represent the pig</a:t>
            </a:r>
            <a:endParaRPr sz="2400">
              <a:solidFill>
                <a:srgbClr val="111111"/>
              </a:solidFill>
              <a:latin typeface="Calibri"/>
              <a:ea typeface="Calibri"/>
              <a:cs typeface="Calibri"/>
            </a:endParaRPr>
          </a:p>
          <a:p>
            <a:pPr marL="457200" indent="-457200">
              <a:spcBef>
                <a:spcPts val="0"/>
              </a:spcBef>
              <a:buClr>
                <a:srgbClr val="111111"/>
              </a:buClr>
              <a:buSzPts val="1600"/>
              <a:buFont typeface="Arial"/>
              <a:buChar char="•"/>
            </a:pPr>
            <a:r>
              <a:rPr lang="en" sz="2400">
                <a:solidFill>
                  <a:srgbClr val="111111"/>
                </a:solidFill>
                <a:latin typeface="Calibri"/>
                <a:ea typeface="Calibri"/>
                <a:cs typeface="Calibri"/>
                <a:sym typeface="Calibri"/>
              </a:rPr>
              <a:t>Simplify, especially for early learners – one  element per page to start</a:t>
            </a:r>
            <a:endParaRPr sz="2400">
              <a:solidFill>
                <a:srgbClr val="111111"/>
              </a:solidFill>
              <a:latin typeface="Calibri"/>
              <a:ea typeface="Calibri"/>
              <a:cs typeface="Calibri"/>
            </a:endParaRPr>
          </a:p>
          <a:p>
            <a:pPr marL="457200" indent="-457200">
              <a:spcBef>
                <a:spcPts val="0"/>
              </a:spcBef>
              <a:buClr>
                <a:srgbClr val="111111"/>
              </a:buClr>
              <a:buSzPts val="1600"/>
              <a:buFont typeface="Arial"/>
              <a:buChar char="•"/>
            </a:pPr>
            <a:r>
              <a:rPr lang="en" sz="2400">
                <a:solidFill>
                  <a:srgbClr val="111111"/>
                </a:solidFill>
                <a:latin typeface="Calibri"/>
                <a:ea typeface="Calibri"/>
                <a:cs typeface="Calibri"/>
                <a:sym typeface="Calibri"/>
              </a:rPr>
              <a:t>Be consistent</a:t>
            </a:r>
            <a:endParaRPr sz="2400">
              <a:solidFill>
                <a:srgbClr val="111111"/>
              </a:solidFill>
              <a:latin typeface="Calibri"/>
              <a:ea typeface="Calibri"/>
              <a:cs typeface="Calibri"/>
            </a:endParaRPr>
          </a:p>
          <a:p>
            <a:pPr lvl="1" indent="-457200">
              <a:spcBef>
                <a:spcPts val="0"/>
              </a:spcBef>
              <a:buClr>
                <a:srgbClr val="111111"/>
              </a:buClr>
              <a:buFont typeface="Arial"/>
              <a:buChar char="•"/>
            </a:pPr>
            <a:r>
              <a:rPr lang="en" sz="2400">
                <a:solidFill>
                  <a:srgbClr val="111111"/>
                </a:solidFill>
                <a:latin typeface="Calibri"/>
                <a:ea typeface="Calibri"/>
                <a:cs typeface="Calibri"/>
                <a:sym typeface="Calibri"/>
              </a:rPr>
              <a:t>Characters and objects in a storybook should be represented in the same way on each page</a:t>
            </a:r>
            <a:endParaRPr sz="2400">
              <a:solidFill>
                <a:srgbClr val="111111"/>
              </a:solidFill>
              <a:latin typeface="Calibri"/>
              <a:ea typeface="Calibri"/>
              <a:cs typeface="Calibri"/>
            </a:endParaRPr>
          </a:p>
          <a:p>
            <a:pPr lvl="1" indent="-457200">
              <a:spcBef>
                <a:spcPts val="0"/>
              </a:spcBef>
              <a:buClr>
                <a:srgbClr val="111111"/>
              </a:buClr>
              <a:buChar char="•"/>
            </a:pPr>
            <a:r>
              <a:rPr lang="en" sz="2400" b="1">
                <a:solidFill>
                  <a:srgbClr val="111111"/>
                </a:solidFill>
                <a:latin typeface="Calibri"/>
                <a:ea typeface="Calibri"/>
                <a:cs typeface="Calibri"/>
                <a:sym typeface="Calibri"/>
              </a:rPr>
              <a:t>Example</a:t>
            </a:r>
            <a:r>
              <a:rPr lang="en" sz="2400">
                <a:solidFill>
                  <a:srgbClr val="111111"/>
                </a:solidFill>
                <a:latin typeface="Calibri"/>
                <a:ea typeface="Calibri"/>
                <a:cs typeface="Calibri"/>
                <a:sym typeface="Calibri"/>
              </a:rPr>
              <a:t>: A character is always identified by a unique characteristic like a curly tail, or a pom </a:t>
            </a:r>
            <a:r>
              <a:rPr lang="en" sz="2400" err="1">
                <a:solidFill>
                  <a:srgbClr val="111111"/>
                </a:solidFill>
                <a:latin typeface="Calibri"/>
                <a:ea typeface="Calibri"/>
                <a:cs typeface="Calibri"/>
                <a:sym typeface="Calibri"/>
              </a:rPr>
              <a:t>pom</a:t>
            </a:r>
            <a:r>
              <a:rPr lang="en" sz="2400">
                <a:solidFill>
                  <a:srgbClr val="111111"/>
                </a:solidFill>
                <a:latin typeface="Calibri"/>
                <a:ea typeface="Calibri"/>
                <a:cs typeface="Calibri"/>
                <a:sym typeface="Calibri"/>
              </a:rPr>
              <a:t> nose</a:t>
            </a:r>
            <a:endParaRPr sz="2400" b="1">
              <a:solidFill>
                <a:srgbClr val="111111"/>
              </a:solidFill>
              <a:latin typeface="Calibri"/>
              <a:ea typeface="Calibri"/>
              <a:cs typeface="Calibri"/>
            </a:endParaRPr>
          </a:p>
        </p:txBody>
      </p:sp>
      <p:pic>
        <p:nvPicPr>
          <p:cNvPr id="459" name="Google Shape;459;p66" descr="Three tactile illustrations of pigs made with wax sticks - a curly tail; a side view of a pig made using circles for head and body, a wiggly line for a tail, and straight lines for legs; and a front-view pig face made from a circle with two eyes, snout, and two ears.  "/>
          <p:cNvPicPr preferRelativeResize="0">
            <a:picLocks noGrp="1"/>
          </p:cNvPicPr>
          <p:nvPr>
            <p:ph type="body" idx="4294967295"/>
          </p:nvPr>
        </p:nvPicPr>
        <p:blipFill rotWithShape="1">
          <a:blip r:embed="rId3">
            <a:alphaModFix/>
          </a:blip>
          <a:srcRect l="2467" t="8823" r="4056" b="16466"/>
          <a:stretch/>
        </p:blipFill>
        <p:spPr>
          <a:xfrm>
            <a:off x="842855" y="2199926"/>
            <a:ext cx="3070468" cy="2454195"/>
          </a:xfrm>
          <a:prstGeom prst="rect">
            <a:avLst/>
          </a:prstGeom>
          <a:noFill/>
          <a:ln w="57150" cap="sq" cmpd="sng">
            <a:solidFill>
              <a:schemeClr val="tx1"/>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58" name="Google Shape;458;p66"/>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4500"/>
            </a:pPr>
            <a:r>
              <a:rPr lang="en" sz="4800">
                <a:latin typeface="Calibri"/>
                <a:ea typeface="Calibri"/>
                <a:cs typeface="Calibri"/>
                <a:sym typeface="Calibri"/>
              </a:rPr>
              <a:t>Learner’s Viewpoint (3 of 3)</a:t>
            </a:r>
            <a:endParaRPr lang="en-US" sz="4800">
              <a:latin typeface="Calibri"/>
              <a:ea typeface="Calibri"/>
              <a:cs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1" name="Google Shape;261;p38" descr="A black and white drawing of a broccoli from the APH TGIL"/>
          <p:cNvPicPr preferRelativeResize="0">
            <a:picLocks noGrp="1"/>
          </p:cNvPicPr>
          <p:nvPr>
            <p:ph idx="1"/>
          </p:nvPr>
        </p:nvPicPr>
        <p:blipFill rotWithShape="1">
          <a:blip r:embed="rId3">
            <a:alphaModFix/>
          </a:blip>
          <a:stretch/>
        </p:blipFill>
        <p:spPr>
          <a:xfrm>
            <a:off x="7571891" y="1496865"/>
            <a:ext cx="4177438" cy="4164523"/>
          </a:xfrm>
          <a:prstGeom prst="rect">
            <a:avLst/>
          </a:prstGeom>
          <a:noFill/>
          <a:ln w="57150" cap="flat" cmpd="sng">
            <a:solidFill>
              <a:schemeClr val="dk1"/>
            </a:solidFill>
            <a:prstDash val="solid"/>
            <a:round/>
            <a:headEnd type="none" w="sm" len="sm"/>
            <a:tailEnd type="none" w="sm" len="sm"/>
          </a:ln>
        </p:spPr>
      </p:pic>
      <p:sp>
        <p:nvSpPr>
          <p:cNvPr id="260" name="Google Shape;260;p38"/>
          <p:cNvSpPr txBox="1">
            <a:spLocks noGrp="1"/>
          </p:cNvSpPr>
          <p:nvPr>
            <p:ph type="body" idx="4294967295"/>
          </p:nvPr>
        </p:nvSpPr>
        <p:spPr>
          <a:xfrm>
            <a:off x="837097" y="1709388"/>
            <a:ext cx="6240462" cy="3735388"/>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100"/>
              <a:buNone/>
            </a:pPr>
            <a:r>
              <a:rPr lang="en" sz="2800" b="1">
                <a:latin typeface="Calibri"/>
                <a:ea typeface="Calibri"/>
                <a:cs typeface="Calibri"/>
                <a:sym typeface="Calibri"/>
              </a:rPr>
              <a:t>Visual learning: Simultaneous perception</a:t>
            </a:r>
            <a:endParaRPr lang="en-US" sz="2800">
              <a:latin typeface="Calibri"/>
              <a:ea typeface="Calibri"/>
              <a:cs typeface="Calibri"/>
            </a:endParaRPr>
          </a:p>
          <a:p>
            <a:pPr marL="457200" indent="-457200">
              <a:buSzPts val="1600"/>
              <a:buFont typeface="Arial"/>
              <a:buChar char="•"/>
            </a:pPr>
            <a:r>
              <a:rPr lang="en" sz="2800">
                <a:latin typeface="Calibri"/>
                <a:ea typeface="Calibri"/>
                <a:cs typeface="Calibri"/>
                <a:sym typeface="Calibri"/>
              </a:rPr>
              <a:t>Eyes give detailed information and overall impression all at once</a:t>
            </a:r>
            <a:endParaRPr sz="2800">
              <a:latin typeface="Calibri"/>
              <a:ea typeface="Calibri"/>
              <a:cs typeface="Calibri"/>
            </a:endParaRPr>
          </a:p>
          <a:p>
            <a:pPr marL="0" indent="0">
              <a:buSzPts val="2100"/>
              <a:buNone/>
            </a:pPr>
            <a:r>
              <a:rPr lang="en" sz="2800" b="1">
                <a:latin typeface="Calibri"/>
                <a:ea typeface="Calibri"/>
                <a:cs typeface="Calibri"/>
                <a:sym typeface="Calibri"/>
              </a:rPr>
              <a:t>Tactual learning: Sequential perception</a:t>
            </a:r>
            <a:endParaRPr sz="2800" b="1">
              <a:latin typeface="Calibri"/>
              <a:ea typeface="Calibri"/>
              <a:cs typeface="Calibri"/>
            </a:endParaRPr>
          </a:p>
          <a:p>
            <a:pPr marL="457200" indent="-457200">
              <a:buSzPts val="1600"/>
              <a:buFont typeface="Arial"/>
              <a:buChar char="•"/>
            </a:pPr>
            <a:r>
              <a:rPr lang="en" sz="2800">
                <a:latin typeface="Calibri"/>
                <a:ea typeface="Calibri"/>
                <a:cs typeface="Calibri"/>
                <a:sym typeface="Calibri"/>
              </a:rPr>
              <a:t>Touch does not give an instant "bigger picture"</a:t>
            </a:r>
            <a:endParaRPr sz="2800">
              <a:latin typeface="Calibri"/>
              <a:ea typeface="Calibri"/>
              <a:cs typeface="Calibri"/>
            </a:endParaRPr>
          </a:p>
          <a:p>
            <a:pPr marL="457200" indent="-457200">
              <a:spcBef>
                <a:spcPts val="0"/>
              </a:spcBef>
              <a:buSzPts val="1600"/>
              <a:buFont typeface="Arial"/>
              <a:buChar char="•"/>
            </a:pPr>
            <a:r>
              <a:rPr lang="en" sz="2800">
                <a:latin typeface="Calibri"/>
                <a:ea typeface="Calibri"/>
                <a:cs typeface="Calibri"/>
                <a:sym typeface="Calibri"/>
              </a:rPr>
              <a:t>Things must be explored a piece at a time and the pieces fit together</a:t>
            </a:r>
            <a:endParaRPr sz="2800">
              <a:latin typeface="Calibri"/>
              <a:ea typeface="Calibri"/>
              <a:cs typeface="Calibri"/>
            </a:endParaRPr>
          </a:p>
          <a:p>
            <a:pPr marL="457200" indent="-457200">
              <a:spcAft>
                <a:spcPts val="1600"/>
              </a:spcAft>
              <a:buSzPts val="2100"/>
              <a:buNone/>
            </a:pPr>
            <a:endParaRPr sz="2800">
              <a:latin typeface="Calibri"/>
              <a:ea typeface="Calibri"/>
              <a:cs typeface="Calibri"/>
            </a:endParaRPr>
          </a:p>
        </p:txBody>
      </p:sp>
      <p:sp>
        <p:nvSpPr>
          <p:cNvPr id="259" name="Google Shape;259;p38"/>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buSzPts val="3300"/>
            </a:pPr>
            <a:r>
              <a:rPr lang="en" sz="4800">
                <a:latin typeface="Calibri"/>
                <a:ea typeface="Calibri"/>
                <a:cs typeface="Calibri"/>
                <a:sym typeface="Calibri"/>
              </a:rPr>
              <a:t>Tactual vs. Visual Learning</a:t>
            </a:r>
            <a:endParaRPr sz="4800">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39"/>
          <p:cNvSpPr txBox="1">
            <a:spLocks noGrp="1"/>
          </p:cNvSpPr>
          <p:nvPr>
            <p:ph idx="1"/>
          </p:nvPr>
        </p:nvSpPr>
        <p:spPr>
          <a:prstGeom prst="rect">
            <a:avLst/>
          </a:prstGeom>
          <a:noFill/>
          <a:ln>
            <a:noFill/>
          </a:ln>
        </p:spPr>
        <p:txBody>
          <a:bodyPr spcFirstLastPara="1" vert="horz" wrap="square" lIns="91433" tIns="45700" rIns="91433" bIns="45700" rtlCol="0" anchor="t" anchorCtr="0">
            <a:normAutofit/>
          </a:bodyPr>
          <a:lstStyle/>
          <a:p>
            <a:pPr marL="457200" indent="-457200">
              <a:spcBef>
                <a:spcPts val="800"/>
              </a:spcBef>
              <a:buSzPts val="2400"/>
              <a:buFont typeface="Arial"/>
              <a:buChar char="•"/>
            </a:pPr>
            <a:r>
              <a:rPr lang="en" sz="3200">
                <a:latin typeface="Calibri"/>
                <a:ea typeface="Calibri"/>
                <a:cs typeface="Calibri"/>
                <a:sym typeface="Calibri"/>
              </a:rPr>
              <a:t>A tactual learner typically experiences the world in three dimensions, not two</a:t>
            </a:r>
            <a:endParaRPr lang="en-US" sz="3200">
              <a:latin typeface="Calibri"/>
              <a:ea typeface="Calibri"/>
              <a:cs typeface="Calibri"/>
            </a:endParaRPr>
          </a:p>
          <a:p>
            <a:pPr marL="457200" indent="-457200">
              <a:spcBef>
                <a:spcPts val="800"/>
              </a:spcBef>
              <a:buSzPts val="2400"/>
              <a:buFont typeface="Arial"/>
              <a:buChar char="•"/>
            </a:pPr>
            <a:r>
              <a:rPr lang="en" sz="3200">
                <a:latin typeface="Calibri"/>
                <a:ea typeface="Calibri"/>
                <a:cs typeface="Calibri"/>
                <a:sym typeface="Calibri"/>
              </a:rPr>
              <a:t>Small objects are explored by enclosing them in the hands, enabling a view of front, back, and all sides or portions</a:t>
            </a:r>
            <a:endParaRPr sz="3200">
              <a:latin typeface="Calibri"/>
              <a:ea typeface="Calibri"/>
              <a:cs typeface="Calibri"/>
            </a:endParaRPr>
          </a:p>
          <a:p>
            <a:pPr lvl="1" indent="-457200">
              <a:spcBef>
                <a:spcPts val="800"/>
              </a:spcBef>
              <a:buSzPts val="2200"/>
              <a:buFont typeface="Arial"/>
              <a:buChar char="•"/>
            </a:pPr>
            <a:r>
              <a:rPr lang="en" sz="3200">
                <a:latin typeface="Calibri"/>
                <a:ea typeface="Calibri"/>
                <a:cs typeface="Calibri"/>
                <a:sym typeface="Calibri"/>
              </a:rPr>
              <a:t>Complete exploration yields a whole picture</a:t>
            </a:r>
            <a:endParaRPr sz="3200">
              <a:latin typeface="Calibri"/>
              <a:ea typeface="Calibri"/>
              <a:cs typeface="Calibri"/>
            </a:endParaRPr>
          </a:p>
          <a:p>
            <a:pPr marL="457200" indent="-457200">
              <a:spcBef>
                <a:spcPts val="800"/>
              </a:spcBef>
              <a:buSzPts val="2400"/>
              <a:buFont typeface="Arial"/>
              <a:buChar char="•"/>
            </a:pPr>
            <a:r>
              <a:rPr lang="en" sz="3200">
                <a:latin typeface="Calibri"/>
                <a:ea typeface="Calibri"/>
                <a:cs typeface="Calibri"/>
                <a:sym typeface="Calibri"/>
              </a:rPr>
              <a:t>Larger objects must be turned or walked around, and parts examined until a whole picture is obtained</a:t>
            </a:r>
            <a:endParaRPr sz="3200">
              <a:latin typeface="Calibri"/>
              <a:ea typeface="Calibri"/>
              <a:cs typeface="Calibri"/>
            </a:endParaRPr>
          </a:p>
        </p:txBody>
      </p:sp>
      <p:sp>
        <p:nvSpPr>
          <p:cNvPr id="267" name="Google Shape;267;p39"/>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Tactual vs. Visual Learning (2 of 6)</a:t>
            </a:r>
            <a:endParaRPr sz="4800">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40"/>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457200" indent="-457200">
              <a:spcBef>
                <a:spcPts val="800"/>
              </a:spcBef>
              <a:buSzPts val="2400"/>
              <a:buFont typeface="Arial"/>
              <a:buChar char="•"/>
            </a:pPr>
            <a:r>
              <a:rPr lang="en">
                <a:latin typeface="Calibri"/>
                <a:ea typeface="Calibri"/>
                <a:cs typeface="Calibri"/>
                <a:sym typeface="Calibri"/>
              </a:rPr>
              <a:t>When three-dimensional objects are rendered in a two-</a:t>
            </a:r>
            <a:br>
              <a:rPr lang="en">
                <a:latin typeface="Calibri"/>
                <a:ea typeface="Calibri"/>
                <a:cs typeface="Calibri"/>
              </a:rPr>
            </a:br>
            <a:r>
              <a:rPr lang="en">
                <a:latin typeface="Calibri"/>
                <a:ea typeface="Calibri"/>
                <a:cs typeface="Calibri"/>
                <a:sym typeface="Calibri"/>
              </a:rPr>
              <a:t>dimensional format, they are not the same for a tactual reader</a:t>
            </a:r>
            <a:endParaRPr lang="en-US">
              <a:latin typeface="Calibri"/>
              <a:ea typeface="Calibri"/>
              <a:cs typeface="Calibri"/>
            </a:endParaRPr>
          </a:p>
          <a:p>
            <a:pPr marL="457200" indent="-457200">
              <a:spcBef>
                <a:spcPts val="800"/>
              </a:spcBef>
              <a:buSzPts val="2400"/>
              <a:buFont typeface="Arial"/>
              <a:buChar char="•"/>
            </a:pPr>
            <a:r>
              <a:rPr lang="en">
                <a:latin typeface="Calibri"/>
                <a:ea typeface="Calibri"/>
                <a:cs typeface="Calibri"/>
                <a:sym typeface="Calibri"/>
              </a:rPr>
              <a:t>Two-dimensional representations are not automatically or easily recognized</a:t>
            </a:r>
            <a:endParaRPr>
              <a:latin typeface="Calibri"/>
              <a:ea typeface="Calibri"/>
              <a:cs typeface="Calibri"/>
            </a:endParaRPr>
          </a:p>
          <a:p>
            <a:pPr lvl="1" indent="-457200">
              <a:spcBef>
                <a:spcPts val="800"/>
              </a:spcBef>
              <a:buSzPts val="2100"/>
              <a:buFont typeface="Arial"/>
              <a:buChar char="•"/>
            </a:pPr>
            <a:r>
              <a:rPr lang="en">
                <a:latin typeface="Calibri"/>
                <a:ea typeface="Calibri"/>
                <a:cs typeface="Calibri"/>
                <a:sym typeface="Calibri"/>
              </a:rPr>
              <a:t>Each three-dimensional experience must be transferred mentally onto a flat surface</a:t>
            </a:r>
            <a:endParaRPr>
              <a:latin typeface="Calibri"/>
              <a:ea typeface="Calibri"/>
              <a:cs typeface="Calibri"/>
            </a:endParaRPr>
          </a:p>
          <a:p>
            <a:pPr lvl="1" indent="-457200">
              <a:spcBef>
                <a:spcPts val="800"/>
              </a:spcBef>
              <a:buSzPts val="2100"/>
              <a:buFont typeface="Arial"/>
              <a:buChar char="•"/>
            </a:pPr>
            <a:r>
              <a:rPr lang="en">
                <a:latin typeface="Calibri"/>
                <a:ea typeface="Calibri"/>
                <a:cs typeface="Calibri"/>
                <a:sym typeface="Calibri"/>
              </a:rPr>
              <a:t>The meaning of each line, curve, shape, and symbol must be learned</a:t>
            </a:r>
            <a:endParaRPr>
              <a:latin typeface="Calibri"/>
              <a:ea typeface="Calibri"/>
              <a:cs typeface="Calibri"/>
            </a:endParaRPr>
          </a:p>
        </p:txBody>
      </p:sp>
      <p:sp>
        <p:nvSpPr>
          <p:cNvPr id="274" name="Google Shape;274;p40"/>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Tactual vs. Visual Learning (3 of 6)</a:t>
            </a:r>
            <a:endParaRPr sz="4800">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3" name="Google Shape;283;p41" descr="A child's hand explores a 3-D tactile representation of a caterpillar in a book that has been created using collage materials. "/>
          <p:cNvPicPr preferRelativeResize="0"/>
          <p:nvPr/>
        </p:nvPicPr>
        <p:blipFill rotWithShape="1">
          <a:blip r:embed="rId3">
            <a:alphaModFix/>
          </a:blip>
          <a:srcRect/>
          <a:stretch/>
        </p:blipFill>
        <p:spPr>
          <a:xfrm>
            <a:off x="6790766" y="1365679"/>
            <a:ext cx="4613282" cy="3062536"/>
          </a:xfrm>
          <a:prstGeom prst="rect">
            <a:avLst/>
          </a:prstGeom>
          <a:noFill/>
          <a:ln w="57150" cap="flat" cmpd="sng">
            <a:solidFill>
              <a:schemeClr val="dk1"/>
            </a:solidFill>
            <a:prstDash val="solid"/>
            <a:round/>
            <a:headEnd type="none" w="sm" len="sm"/>
            <a:tailEnd type="none" w="sm" len="sm"/>
          </a:ln>
        </p:spPr>
      </p:pic>
      <p:pic>
        <p:nvPicPr>
          <p:cNvPr id="282" name="Google Shape;282;p41" descr="A child uses two hands to hold a large caterpillar that is crawling across his fingers."/>
          <p:cNvPicPr preferRelativeResize="0"/>
          <p:nvPr/>
        </p:nvPicPr>
        <p:blipFill rotWithShape="1">
          <a:blip r:embed="rId4">
            <a:alphaModFix/>
          </a:blip>
          <a:srcRect/>
          <a:stretch/>
        </p:blipFill>
        <p:spPr>
          <a:xfrm>
            <a:off x="761311" y="1409303"/>
            <a:ext cx="4525063" cy="3018911"/>
          </a:xfrm>
          <a:prstGeom prst="rect">
            <a:avLst/>
          </a:prstGeom>
          <a:noFill/>
          <a:ln w="57150" cap="flat" cmpd="sng">
            <a:solidFill>
              <a:schemeClr val="dk1"/>
            </a:solidFill>
            <a:prstDash val="solid"/>
            <a:round/>
            <a:headEnd type="none" w="sm" len="sm"/>
            <a:tailEnd type="none" w="sm" len="sm"/>
          </a:ln>
        </p:spPr>
      </p:pic>
      <p:pic>
        <p:nvPicPr>
          <p:cNvPr id="284" name="Google Shape;284;p41" descr="A black and white print and tactile image of a caterpillar."/>
          <p:cNvPicPr preferRelativeResize="0"/>
          <p:nvPr/>
        </p:nvPicPr>
        <p:blipFill rotWithShape="1">
          <a:blip r:embed="rId5">
            <a:alphaModFix/>
          </a:blip>
          <a:srcRect t="20933" b="12563"/>
          <a:stretch>
            <a:fillRect/>
          </a:stretch>
        </p:blipFill>
        <p:spPr>
          <a:xfrm>
            <a:off x="4183408" y="4374616"/>
            <a:ext cx="3685761" cy="1636219"/>
          </a:xfrm>
          <a:prstGeom prst="rect">
            <a:avLst/>
          </a:prstGeom>
          <a:noFill/>
          <a:ln w="57150" cap="flat" cmpd="sng">
            <a:solidFill>
              <a:schemeClr val="dk1"/>
            </a:solidFill>
            <a:prstDash val="solid"/>
            <a:round/>
            <a:headEnd type="none" w="sm" len="sm"/>
            <a:tailEnd type="none" w="sm" len="sm"/>
          </a:ln>
        </p:spPr>
      </p:pic>
      <p:sp>
        <p:nvSpPr>
          <p:cNvPr id="281" name="Google Shape;281;p41"/>
          <p:cNvSpPr txBox="1">
            <a:spLocks noGrp="1"/>
          </p:cNvSpPr>
          <p:nvPr>
            <p:ph type="title"/>
          </p:nvPr>
        </p:nvSpPr>
        <p:spPr>
          <a:xfrm>
            <a:off x="838200" y="365125"/>
            <a:ext cx="10515600" cy="858557"/>
          </a:xfrm>
          <a:prstGeom prst="rect">
            <a:avLst/>
          </a:prstGeom>
          <a:noFill/>
          <a:ln>
            <a:noFill/>
          </a:ln>
        </p:spPr>
        <p:txBody>
          <a:bodyPr spcFirstLastPara="1" vert="horz" wrap="square" lIns="91433" tIns="45700" rIns="91433" bIns="45700" rtlCol="0" anchor="ctr" anchorCtr="0">
            <a:noAutofit/>
          </a:bodyPr>
          <a:lstStyle/>
          <a:p>
            <a:pPr>
              <a:buSzPts val="3300"/>
            </a:pPr>
            <a:r>
              <a:rPr lang="en" sz="4800" dirty="0">
                <a:latin typeface="Calibri"/>
                <a:ea typeface="Calibri"/>
                <a:cs typeface="Calibri"/>
                <a:sym typeface="Calibri"/>
              </a:rPr>
              <a:t>Tactual vs. Visual Learning (4 of 6)</a:t>
            </a:r>
            <a:endParaRPr sz="4800" dirty="0">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42"/>
          <p:cNvSpPr txBox="1">
            <a:spLocks noGrp="1"/>
          </p:cNvSpPr>
          <p:nvPr>
            <p:ph idx="1"/>
          </p:nvPr>
        </p:nvSpPr>
        <p:spPr>
          <a:xfrm>
            <a:off x="838200" y="1684531"/>
            <a:ext cx="10515600" cy="4164086"/>
          </a:xfrm>
          <a:prstGeom prst="rect">
            <a:avLst/>
          </a:prstGeom>
          <a:noFill/>
          <a:ln>
            <a:noFill/>
          </a:ln>
        </p:spPr>
        <p:txBody>
          <a:bodyPr spcFirstLastPara="1" vert="horz" wrap="square" lIns="91433" tIns="45700" rIns="91433" bIns="45700" rtlCol="0" anchor="t" anchorCtr="0">
            <a:noAutofit/>
          </a:bodyPr>
          <a:lstStyle/>
          <a:p>
            <a:pPr marL="0" indent="0">
              <a:spcBef>
                <a:spcPts val="800"/>
              </a:spcBef>
              <a:buSzPts val="2400"/>
              <a:buNone/>
            </a:pPr>
            <a:r>
              <a:rPr lang="en" sz="3200" b="1">
                <a:latin typeface="Calibri"/>
                <a:ea typeface="Calibri"/>
                <a:cs typeface="Calibri"/>
                <a:sym typeface="Calibri"/>
              </a:rPr>
              <a:t>Touch relies on memory skills and concentration</a:t>
            </a:r>
            <a:endParaRPr lang="en-US" b="1">
              <a:latin typeface="Calibri"/>
              <a:ea typeface="Calibri"/>
              <a:cs typeface="Calibri"/>
            </a:endParaRPr>
          </a:p>
          <a:p>
            <a:pPr marL="457200" indent="-457200">
              <a:spcBef>
                <a:spcPts val="800"/>
              </a:spcBef>
              <a:buSzPts val="2100"/>
              <a:buFont typeface="Arial"/>
              <a:buChar char="•"/>
            </a:pPr>
            <a:r>
              <a:rPr lang="en" sz="2800">
                <a:latin typeface="Calibri"/>
                <a:ea typeface="Calibri"/>
                <a:cs typeface="Calibri"/>
                <a:sym typeface="Calibri"/>
              </a:rPr>
              <a:t>If concentration fails during exploration or parts are mentally put together in the wrong order, the final picture is distorted</a:t>
            </a:r>
            <a:endParaRPr>
              <a:latin typeface="Calibri"/>
              <a:ea typeface="Calibri"/>
              <a:cs typeface="Calibri"/>
            </a:endParaRPr>
          </a:p>
          <a:p>
            <a:pPr marL="457200" indent="-457200">
              <a:spcBef>
                <a:spcPts val="800"/>
              </a:spcBef>
              <a:buSzPts val="2400"/>
              <a:buNone/>
            </a:pPr>
            <a:r>
              <a:rPr lang="en" sz="3200">
                <a:latin typeface="Calibri"/>
                <a:ea typeface="Calibri"/>
                <a:cs typeface="Calibri"/>
                <a:sym typeface="Calibri"/>
              </a:rPr>
              <a:t>The brain's capacity and tactual library grows with time</a:t>
            </a:r>
            <a:endParaRPr sz="3200">
              <a:latin typeface="Calibri"/>
              <a:ea typeface="Calibri"/>
              <a:cs typeface="Calibri"/>
            </a:endParaRPr>
          </a:p>
          <a:p>
            <a:pPr marL="457200" indent="-457200">
              <a:spcBef>
                <a:spcPts val="800"/>
              </a:spcBef>
              <a:buSzPts val="2100"/>
              <a:buFont typeface="Arial"/>
              <a:buChar char="•"/>
            </a:pPr>
            <a:r>
              <a:rPr lang="en" sz="2800">
                <a:latin typeface="Calibri"/>
                <a:ea typeface="Calibri"/>
                <a:cs typeface="Calibri"/>
                <a:sym typeface="Calibri"/>
              </a:rPr>
              <a:t>At first, the same things may need to be explored many times and in different ways</a:t>
            </a:r>
            <a:endParaRPr sz="2800">
              <a:latin typeface="Calibri"/>
              <a:ea typeface="Calibri"/>
              <a:cs typeface="Calibri"/>
            </a:endParaRPr>
          </a:p>
          <a:p>
            <a:pPr marL="0" indent="0">
              <a:spcBef>
                <a:spcPts val="800"/>
              </a:spcBef>
              <a:buSzPts val="2400"/>
              <a:buNone/>
            </a:pPr>
            <a:r>
              <a:rPr lang="en" sz="3200">
                <a:latin typeface="Calibri"/>
                <a:ea typeface="Calibri"/>
                <a:cs typeface="Calibri"/>
                <a:sym typeface="Calibri"/>
              </a:rPr>
              <a:t>This is a labor-intensive process, especially in the beginning</a:t>
            </a:r>
            <a:endParaRPr sz="3200">
              <a:latin typeface="Calibri"/>
              <a:ea typeface="Calibri"/>
              <a:cs typeface="Calibri"/>
              <a:sym typeface="Calibri"/>
            </a:endParaRPr>
          </a:p>
          <a:p>
            <a:pPr marL="457200" indent="-457200">
              <a:spcBef>
                <a:spcPts val="800"/>
              </a:spcBef>
              <a:buSzPts val="2100"/>
              <a:buFont typeface="Arial"/>
              <a:buChar char="•"/>
            </a:pPr>
            <a:r>
              <a:rPr lang="en" sz="2800">
                <a:latin typeface="Calibri"/>
                <a:ea typeface="Calibri"/>
                <a:cs typeface="Calibri"/>
                <a:sym typeface="Calibri"/>
              </a:rPr>
              <a:t>Slowing down allows for greater accuracy in tactile impressions</a:t>
            </a:r>
            <a:endParaRPr>
              <a:latin typeface="Calibri"/>
              <a:ea typeface="Calibri"/>
              <a:cs typeface="Calibri"/>
            </a:endParaRPr>
          </a:p>
          <a:p>
            <a:pPr marL="236855" indent="-33655">
              <a:spcBef>
                <a:spcPts val="800"/>
              </a:spcBef>
              <a:buSzPts val="2400"/>
              <a:buNone/>
            </a:pPr>
            <a:endParaRPr sz="3200">
              <a:latin typeface="Calibri"/>
              <a:ea typeface="Calibri"/>
              <a:cs typeface="Calibri"/>
            </a:endParaRPr>
          </a:p>
          <a:p>
            <a:pPr marL="236855" indent="0">
              <a:spcBef>
                <a:spcPts val="800"/>
              </a:spcBef>
              <a:buSzPts val="2700"/>
              <a:buNone/>
            </a:pPr>
            <a:endParaRPr sz="3600">
              <a:latin typeface="Calibri"/>
              <a:ea typeface="Calibri"/>
              <a:cs typeface="Calibri"/>
            </a:endParaRPr>
          </a:p>
        </p:txBody>
      </p:sp>
      <p:sp>
        <p:nvSpPr>
          <p:cNvPr id="290" name="Google Shape;290;p42"/>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Tactual vs. Visual Learning (5 of 6)</a:t>
            </a:r>
            <a:endParaRPr sz="4800">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9" name="Google Shape;299;p43" descr="A child uses multiple fingers on the right hand to explore and trace the shape of a full-page tactile graphic containing multiple concentric curves and spirals. The left hand holds the tactile page steady on the table."/>
          <p:cNvPicPr preferRelativeResize="0">
            <a:picLocks noGrp="1"/>
          </p:cNvPicPr>
          <p:nvPr>
            <p:ph type="body" idx="4294967295"/>
          </p:nvPr>
        </p:nvPicPr>
        <p:blipFill rotWithShape="1">
          <a:blip r:embed="rId3">
            <a:alphaModFix/>
          </a:blip>
          <a:srcRect t="3893"/>
          <a:stretch/>
        </p:blipFill>
        <p:spPr>
          <a:xfrm>
            <a:off x="6506705" y="1812710"/>
            <a:ext cx="5181600" cy="3735388"/>
          </a:xfrm>
          <a:prstGeom prst="rect">
            <a:avLst/>
          </a:prstGeom>
          <a:noFill/>
          <a:ln w="57150" cap="flat" cmpd="sng">
            <a:solidFill>
              <a:schemeClr val="dk1"/>
            </a:solidFill>
            <a:prstDash val="solid"/>
            <a:round/>
            <a:headEnd type="none" w="sm" len="sm"/>
            <a:tailEnd type="none" w="sm" len="sm"/>
          </a:ln>
        </p:spPr>
      </p:pic>
      <p:sp>
        <p:nvSpPr>
          <p:cNvPr id="298" name="Google Shape;298;p43"/>
          <p:cNvSpPr txBox="1">
            <a:spLocks noGrp="1"/>
          </p:cNvSpPr>
          <p:nvPr>
            <p:ph idx="1"/>
          </p:nvPr>
        </p:nvSpPr>
        <p:spPr>
          <a:xfrm>
            <a:off x="838200" y="1684531"/>
            <a:ext cx="5426990" cy="3867035"/>
          </a:xfrm>
          <a:prstGeom prst="rect">
            <a:avLst/>
          </a:prstGeom>
          <a:noFill/>
          <a:ln>
            <a:noFill/>
          </a:ln>
        </p:spPr>
        <p:txBody>
          <a:bodyPr spcFirstLastPara="1" vert="horz" wrap="square" lIns="91433" tIns="45700" rIns="91433" bIns="45700" rtlCol="0" anchor="t" anchorCtr="0">
            <a:normAutofit/>
          </a:bodyPr>
          <a:lstStyle/>
          <a:p>
            <a:pPr marL="457200" indent="-457200">
              <a:spcBef>
                <a:spcPts val="0"/>
              </a:spcBef>
              <a:buSzPts val="2400"/>
              <a:buFont typeface="Arial"/>
              <a:buChar char="•"/>
            </a:pPr>
            <a:r>
              <a:rPr lang="en" sz="3200">
                <a:latin typeface="Calibri"/>
                <a:ea typeface="Calibri"/>
                <a:cs typeface="Calibri"/>
                <a:sym typeface="Calibri"/>
              </a:rPr>
              <a:t>Each new type of information requires a similar approach</a:t>
            </a:r>
            <a:endParaRPr lang="en-US" sz="3200">
              <a:latin typeface="Calibri"/>
              <a:ea typeface="Calibri"/>
              <a:cs typeface="Calibri"/>
            </a:endParaRPr>
          </a:p>
          <a:p>
            <a:pPr marL="457200" indent="-457200">
              <a:spcAft>
                <a:spcPts val="1600"/>
              </a:spcAft>
              <a:buSzPts val="2400"/>
              <a:buChar char="•"/>
            </a:pPr>
            <a:r>
              <a:rPr lang="en" sz="3200" b="1">
                <a:latin typeface="Calibri"/>
                <a:ea typeface="Calibri"/>
                <a:cs typeface="Calibri"/>
                <a:sym typeface="Calibri"/>
              </a:rPr>
              <a:t>Greater speed and ability come with mental assembly of many experiences</a:t>
            </a:r>
            <a:endParaRPr sz="3200">
              <a:latin typeface="Calibri"/>
              <a:ea typeface="Calibri"/>
              <a:cs typeface="Calibri"/>
            </a:endParaRPr>
          </a:p>
        </p:txBody>
      </p:sp>
      <p:sp>
        <p:nvSpPr>
          <p:cNvPr id="297" name="Google Shape;297;p43"/>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3300"/>
            </a:pPr>
            <a:r>
              <a:rPr lang="en" sz="4800">
                <a:latin typeface="Calibri"/>
                <a:ea typeface="Calibri"/>
                <a:cs typeface="Calibri"/>
                <a:sym typeface="Calibri"/>
              </a:rPr>
              <a:t>Tactual vs. Visual Learning (6 of 6)</a:t>
            </a:r>
            <a:endParaRPr sz="4800">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4" name="Google Shape;374;p56" descr="Imprint of a child's hand in wet sand"/>
          <p:cNvPicPr preferRelativeResize="0">
            <a:picLocks noGrp="1"/>
          </p:cNvPicPr>
          <p:nvPr>
            <p:ph idx="1"/>
          </p:nvPr>
        </p:nvPicPr>
        <p:blipFill rotWithShape="1">
          <a:blip r:embed="rId3">
            <a:alphaModFix/>
          </a:blip>
          <a:stretch/>
        </p:blipFill>
        <p:spPr>
          <a:xfrm rot="16200000">
            <a:off x="4228232" y="1005992"/>
            <a:ext cx="4084246" cy="5494983"/>
          </a:xfrm>
          <a:prstGeom prst="rect">
            <a:avLst/>
          </a:prstGeom>
          <a:noFill/>
          <a:ln w="57150" cap="flat" cmpd="sng">
            <a:solidFill>
              <a:schemeClr val="tx1"/>
            </a:solidFill>
            <a:prstDash val="solid"/>
            <a:round/>
            <a:headEnd type="none" w="sm" len="sm"/>
            <a:tailEnd type="none" w="sm" len="sm"/>
          </a:ln>
          <a:effectLst>
            <a:outerShdw blurRad="292100" dist="139700" dir="2700000" algn="tl" rotWithShape="0">
              <a:srgbClr val="333333">
                <a:alpha val="64705"/>
              </a:srgbClr>
            </a:outerShdw>
          </a:effectLst>
        </p:spPr>
      </p:pic>
      <p:sp>
        <p:nvSpPr>
          <p:cNvPr id="373" name="Google Shape;373;p56"/>
          <p:cNvSpPr txBox="1">
            <a:spLocks noGrp="1"/>
          </p:cNvSpPr>
          <p:nvPr>
            <p:ph type="title"/>
          </p:nvPr>
        </p:nvSpPr>
        <p:spPr>
          <a:prstGeom prst="rect">
            <a:avLst/>
          </a:prstGeom>
          <a:noFill/>
          <a:ln>
            <a:noFill/>
          </a:ln>
        </p:spPr>
        <p:txBody>
          <a:bodyPr spcFirstLastPara="1" vert="horz" wrap="square" lIns="91433" tIns="45700" rIns="91433" bIns="45700" rtlCol="0" anchor="b" anchorCtr="0">
            <a:normAutofit/>
          </a:bodyPr>
          <a:lstStyle/>
          <a:p>
            <a:pPr>
              <a:buSzPts val="4500"/>
            </a:pPr>
            <a:r>
              <a:rPr lang="en" sz="4800">
                <a:latin typeface="Calibri"/>
                <a:ea typeface="Calibri"/>
                <a:cs typeface="Calibri"/>
                <a:sym typeface="Calibri"/>
              </a:rPr>
              <a:t>From 3D to 2D</a:t>
            </a:r>
            <a:endParaRPr lang="en-US" sz="4800">
              <a:latin typeface="Calibri"/>
              <a:ea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APH">
      <a:dk1>
        <a:srgbClr val="000000"/>
      </a:dk1>
      <a:lt1>
        <a:srgbClr val="FFFFFF"/>
      </a:lt1>
      <a:dk2>
        <a:srgbClr val="5B6670"/>
      </a:dk2>
      <a:lt2>
        <a:srgbClr val="FFFFFF"/>
      </a:lt2>
      <a:accent1>
        <a:srgbClr val="E33E60"/>
      </a:accent1>
      <a:accent2>
        <a:srgbClr val="5CA0A7"/>
      </a:accent2>
      <a:accent3>
        <a:srgbClr val="FE9600"/>
      </a:accent3>
      <a:accent4>
        <a:srgbClr val="713F71"/>
      </a:accent4>
      <a:accent5>
        <a:srgbClr val="5B6670"/>
      </a:accent5>
      <a:accent6>
        <a:srgbClr val="E6365F"/>
      </a:accent6>
      <a:hlink>
        <a:srgbClr val="E92C5E"/>
      </a:hlink>
      <a:folHlink>
        <a:srgbClr val="57A1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2022-template - Copy.pptx" id="{BAC01CD9-183C-4D04-A439-3F7B93598B6C}" vid="{23435B55-B02A-4314-ABD2-3B254ECDE0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17DCC81D95E840A6B6D9A1B38F7345" ma:contentTypeVersion="18" ma:contentTypeDescription="Create a new document." ma:contentTypeScope="" ma:versionID="5805a5a3eae5053ba8bcc3f508ef1cd0">
  <xsd:schema xmlns:xsd="http://www.w3.org/2001/XMLSchema" xmlns:xs="http://www.w3.org/2001/XMLSchema" xmlns:p="http://schemas.microsoft.com/office/2006/metadata/properties" xmlns:ns2="db61c8e0-eab5-4c7c-adc7-4eb79cbd7f78" xmlns:ns3="cbb253ac-5ac1-4dc8-aaa4-ae36c491a202" targetNamespace="http://schemas.microsoft.com/office/2006/metadata/properties" ma:root="true" ma:fieldsID="6e65ef5d8fb5723de40385cb4c2bbcf9" ns2:_="" ns3:_="">
    <xsd:import namespace="db61c8e0-eab5-4c7c-adc7-4eb79cbd7f78"/>
    <xsd:import namespace="cbb253ac-5ac1-4dc8-aaa4-ae36c491a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1c8e0-eab5-4c7c-adc7-4eb79cbd7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b253ac-5ac1-4dc8-aaa4-ae36c491a2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bc23200-f7ea-49a8-a9ad-5a1160a82e76}" ma:internalName="TaxCatchAll" ma:showField="CatchAllData" ma:web="cbb253ac-5ac1-4dc8-aaa4-ae36c491a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61c8e0-eab5-4c7c-adc7-4eb79cbd7f78">
      <Terms xmlns="http://schemas.microsoft.com/office/infopath/2007/PartnerControls"/>
    </lcf76f155ced4ddcb4097134ff3c332f>
    <TaxCatchAll xmlns="cbb253ac-5ac1-4dc8-aaa4-ae36c491a202" xsi:nil="true"/>
  </documentManagement>
</p:properties>
</file>

<file path=customXml/itemProps1.xml><?xml version="1.0" encoding="utf-8"?>
<ds:datastoreItem xmlns:ds="http://schemas.openxmlformats.org/officeDocument/2006/customXml" ds:itemID="{5AD85306-2E95-4894-B714-2FA13780B5C3}">
  <ds:schemaRefs>
    <ds:schemaRef ds:uri="cbb253ac-5ac1-4dc8-aaa4-ae36c491a202"/>
    <ds:schemaRef ds:uri="db61c8e0-eab5-4c7c-adc7-4eb79cbd7f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792D2B-1CD9-4FDE-8705-C5082D4DDFFD}">
  <ds:schemaRefs>
    <ds:schemaRef ds:uri="http://schemas.microsoft.com/sharepoint/v3/contenttype/forms"/>
  </ds:schemaRefs>
</ds:datastoreItem>
</file>

<file path=customXml/itemProps3.xml><?xml version="1.0" encoding="utf-8"?>
<ds:datastoreItem xmlns:ds="http://schemas.openxmlformats.org/officeDocument/2006/customXml" ds:itemID="{F53AE086-89A7-43D0-90E6-34570BC4126A}">
  <ds:schemaRefs>
    <ds:schemaRef ds:uri="cbb253ac-5ac1-4dc8-aaa4-ae36c491a202"/>
    <ds:schemaRef ds:uri="db61c8e0-eab5-4c7c-adc7-4eb79cbd7f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9035</Words>
  <Application>Microsoft Macintosh PowerPoint</Application>
  <PresentationFormat>Widescreen</PresentationFormat>
  <Paragraphs>1090</Paragraphs>
  <Slides>148</Slides>
  <Notes>147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148</vt:i4>
      </vt:variant>
    </vt:vector>
  </HeadingPairs>
  <TitlesOfParts>
    <vt:vector size="157" baseType="lpstr">
      <vt:lpstr>APH Beta 2</vt:lpstr>
      <vt:lpstr>Arial</vt:lpstr>
      <vt:lpstr>Arial,Sans-Serif</vt:lpstr>
      <vt:lpstr>Calibri</vt:lpstr>
      <vt:lpstr>Helvetica</vt:lpstr>
      <vt:lpstr>Helvetica Neue</vt:lpstr>
      <vt:lpstr>Times New Roman</vt:lpstr>
      <vt:lpstr>Verdana</vt:lpstr>
      <vt:lpstr>Office Theme</vt:lpstr>
      <vt:lpstr>Building a Foundation for THE Tactile Journey</vt:lpstr>
      <vt:lpstr>Erin Weaver</vt:lpstr>
      <vt:lpstr>Jenny Wheeler</vt:lpstr>
      <vt:lpstr>Objectives</vt:lpstr>
      <vt:lpstr>Your Icon Guide to the PowerPoint</vt:lpstr>
      <vt:lpstr>The Tactile  Journey</vt:lpstr>
      <vt:lpstr>Overview – What &amp; Why</vt:lpstr>
      <vt:lpstr>Overview (2 of 3)</vt:lpstr>
      <vt:lpstr>Overview (3 of 3)</vt:lpstr>
      <vt:lpstr>Tactile Skills</vt:lpstr>
      <vt:lpstr>Emergent Tactile Literacy</vt:lpstr>
      <vt:lpstr>Data Collection Sheets Emergent Tactile Literacy Skills</vt:lpstr>
      <vt:lpstr>Resources</vt:lpstr>
      <vt:lpstr>Evaluation of Tactile Skills</vt:lpstr>
      <vt:lpstr>Importance of a Tactile Skills Profile</vt:lpstr>
      <vt:lpstr>Concept development and early literacy </vt:lpstr>
      <vt:lpstr>Emergent Tactile Skills</vt:lpstr>
      <vt:lpstr>Graphics Learning Begins with Concepts</vt:lpstr>
      <vt:lpstr>What is a Concept?</vt:lpstr>
      <vt:lpstr>Concept Development</vt:lpstr>
      <vt:lpstr>The Role of Creative Play</vt:lpstr>
      <vt:lpstr>Developmental Process</vt:lpstr>
      <vt:lpstr>Verbalize the Concrete</vt:lpstr>
      <vt:lpstr>Concept Development Follows Patterns</vt:lpstr>
      <vt:lpstr>Concepts in Daily Life</vt:lpstr>
      <vt:lpstr>Let’s Talk …</vt:lpstr>
      <vt:lpstr>Championship Round</vt:lpstr>
      <vt:lpstr>Whole to Part, Part to Whole</vt:lpstr>
      <vt:lpstr>Fill in the Gaps</vt:lpstr>
      <vt:lpstr>Critical Graphics Concepts </vt:lpstr>
      <vt:lpstr>The Role of the Educational Team</vt:lpstr>
      <vt:lpstr>Parents and Caregivers</vt:lpstr>
      <vt:lpstr>Parents and Caregivers (2 of 3)</vt:lpstr>
      <vt:lpstr>Parents and Caregivers (3 of 3)</vt:lpstr>
      <vt:lpstr>Foster Enthusiasm and Curiosity</vt:lpstr>
      <vt:lpstr>Let’s Talk …cont.</vt:lpstr>
      <vt:lpstr>Concepts Activity</vt:lpstr>
      <vt:lpstr>Concepts Activity: On the Way to Literacy</vt:lpstr>
      <vt:lpstr>Championship Round, cont.</vt:lpstr>
      <vt:lpstr>basic Tactile Skills: Exposure, Experience, and Exploration </vt:lpstr>
      <vt:lpstr>Basic Tactile Skills</vt:lpstr>
      <vt:lpstr>Exposure, Experience, and Exploration</vt:lpstr>
      <vt:lpstr>Exposure</vt:lpstr>
      <vt:lpstr>Allow Exposure</vt:lpstr>
      <vt:lpstr>Books</vt:lpstr>
      <vt:lpstr>Graphics</vt:lpstr>
      <vt:lpstr>Graphics (continued)</vt:lpstr>
      <vt:lpstr>Experience</vt:lpstr>
      <vt:lpstr>Constantly Provide Experiences</vt:lpstr>
      <vt:lpstr>Connect Tactual Skills to Experience</vt:lpstr>
      <vt:lpstr>Fingers Now Have Jobs</vt:lpstr>
      <vt:lpstr>Exploration</vt:lpstr>
      <vt:lpstr>Active Exploration is Vital</vt:lpstr>
      <vt:lpstr>Let’s Talk …cont. 2</vt:lpstr>
      <vt:lpstr>Championship Round, cont. 2</vt:lpstr>
      <vt:lpstr>Graphics and Written Language: The Connection </vt:lpstr>
      <vt:lpstr>What We Know</vt:lpstr>
      <vt:lpstr>Graphics and Written Language</vt:lpstr>
      <vt:lpstr>Literacy vs. Graphics Literacy</vt:lpstr>
      <vt:lpstr>Literacy vs. Graphics Literacy (cont.)</vt:lpstr>
      <vt:lpstr>What Does a Tactile Graphic Do?</vt:lpstr>
      <vt:lpstr>Tactile vs. Tactual</vt:lpstr>
      <vt:lpstr>Tactile vs. Tactual (continued)</vt:lpstr>
      <vt:lpstr>Tactile Literacy</vt:lpstr>
      <vt:lpstr>Braille Literacy</vt:lpstr>
      <vt:lpstr>Characteristics of Braille Literacy</vt:lpstr>
      <vt:lpstr>Characteristics of Braille Literacy (cont.)</vt:lpstr>
      <vt:lpstr>Tactile Graphicacy</vt:lpstr>
      <vt:lpstr>Characteristics of Tactile Graphicacy</vt:lpstr>
      <vt:lpstr>Importance of Tactile Graphics</vt:lpstr>
      <vt:lpstr>Benefits of Graphicacy Skills</vt:lpstr>
      <vt:lpstr>Benefits of Graphicacy Skills (2 of 3) </vt:lpstr>
      <vt:lpstr>Benefits of Graphicacy Skills (3 of 3)</vt:lpstr>
      <vt:lpstr>Let’s Talk …cont. 3</vt:lpstr>
      <vt:lpstr>Championship Round, cont. 3</vt:lpstr>
      <vt:lpstr>Importance of Graphics Literacy:  Example</vt:lpstr>
      <vt:lpstr>Our Learner</vt:lpstr>
      <vt:lpstr>Understanding the Route</vt:lpstr>
      <vt:lpstr>Sample Strategies</vt:lpstr>
      <vt:lpstr>Let’s Talk …cont. 4</vt:lpstr>
      <vt:lpstr>Experience Activity</vt:lpstr>
      <vt:lpstr>Experience Activity: Wheatley Picture Maker</vt:lpstr>
      <vt:lpstr>Championship Round, cont. 4</vt:lpstr>
      <vt:lpstr>Advanced Tactile Skills</vt:lpstr>
      <vt:lpstr>Advanced Tactile Skills, cont.</vt:lpstr>
      <vt:lpstr>Strategies and Resources for the Instruction and Evaluation of Tactile Graphics</vt:lpstr>
      <vt:lpstr>What Is a Tactile Graphic, and What Is It Not?</vt:lpstr>
      <vt:lpstr>How are Concepts Represented in Real Life?</vt:lpstr>
      <vt:lpstr>Graphic Representations</vt:lpstr>
      <vt:lpstr>Learner’s Viewpoint</vt:lpstr>
      <vt:lpstr>Learner’s Viewpoint (2 of 3)</vt:lpstr>
      <vt:lpstr>Learner’s Viewpoint (3 of 3)</vt:lpstr>
      <vt:lpstr>Tactual vs. Visual Learning</vt:lpstr>
      <vt:lpstr>Tactual vs. Visual Learning (2 of 6)</vt:lpstr>
      <vt:lpstr>Tactual vs. Visual Learning (3 of 6)</vt:lpstr>
      <vt:lpstr>Tactual vs. Visual Learning (4 of 6)</vt:lpstr>
      <vt:lpstr>Tactual vs. Visual Learning (5 of 6)</vt:lpstr>
      <vt:lpstr>Tactual vs. Visual Learning (6 of 6)</vt:lpstr>
      <vt:lpstr>From 3D to 2D</vt:lpstr>
      <vt:lpstr>From 3D to 2D (2 of 3)</vt:lpstr>
      <vt:lpstr>From 3D to 2D (3 of 3)</vt:lpstr>
      <vt:lpstr>Let’s Talk …cont. 5</vt:lpstr>
      <vt:lpstr>Progression of Graphics Production Methods for Student Learning</vt:lpstr>
      <vt:lpstr>Mechanics</vt:lpstr>
      <vt:lpstr>Movements and Search Techniques</vt:lpstr>
      <vt:lpstr>Movements and Search Techniques (cont.)</vt:lpstr>
      <vt:lpstr>Exploration Strategies</vt:lpstr>
      <vt:lpstr>Exploration Strategies (2 of 4)</vt:lpstr>
      <vt:lpstr>Exploration Strategies (3 of 4)</vt:lpstr>
      <vt:lpstr>Exploration Strategies (4 of 4)</vt:lpstr>
      <vt:lpstr>Let's Talk …</vt:lpstr>
      <vt:lpstr>Championship Round, cont. 5</vt:lpstr>
      <vt:lpstr>essential materials for graphics creation and learning</vt:lpstr>
      <vt:lpstr>Importance of Student Creation</vt:lpstr>
      <vt:lpstr>Creating and Drawing</vt:lpstr>
      <vt:lpstr>Quick-Draw Paper</vt:lpstr>
      <vt:lpstr>Tactile Doodle and Draftsman</vt:lpstr>
      <vt:lpstr>Picture Maker Wheatley Tactile Diagramming Kit</vt:lpstr>
      <vt:lpstr>Color-by-Texture Marking Mats</vt:lpstr>
      <vt:lpstr>Symbols</vt:lpstr>
      <vt:lpstr>Letters and Numbers </vt:lpstr>
      <vt:lpstr>Math Labeling</vt:lpstr>
      <vt:lpstr>Braillables</vt:lpstr>
      <vt:lpstr>Texture Labeling</vt:lpstr>
      <vt:lpstr>Let’s Talk</vt:lpstr>
      <vt:lpstr>Tactile Graphics Kit (TGK)</vt:lpstr>
      <vt:lpstr>SENSEable Strips</vt:lpstr>
      <vt:lpstr>Graph Benders</vt:lpstr>
      <vt:lpstr>Graphic Art Tape</vt:lpstr>
      <vt:lpstr>Book Builder Kits</vt:lpstr>
      <vt:lpstr>Tactile Theme Pack: In My Yard</vt:lpstr>
      <vt:lpstr>Laptime and Lullabies</vt:lpstr>
      <vt:lpstr>On the Way to Literacy Series </vt:lpstr>
      <vt:lpstr>Tactile Treasures</vt:lpstr>
      <vt:lpstr>Hundreds Boards</vt:lpstr>
      <vt:lpstr>Reach &amp; Match Kit</vt:lpstr>
      <vt:lpstr>Symbols and Meaning Kit</vt:lpstr>
      <vt:lpstr>STACS</vt:lpstr>
      <vt:lpstr>Monarch</vt:lpstr>
      <vt:lpstr>Tactile Graphics Image Library</vt:lpstr>
      <vt:lpstr>Tactile Skills Matrix</vt:lpstr>
      <vt:lpstr>Let’s Talk, cont.</vt:lpstr>
      <vt:lpstr>Advanced Activity</vt:lpstr>
      <vt:lpstr>Advanced Activity: Graphics Potpourri</vt:lpstr>
      <vt:lpstr>Questions? Comments? Suggestions?</vt:lpstr>
      <vt:lpstr>Championship Round, cont. 6</vt:lpstr>
      <vt:lpstr>ACVREP Submission www.aphhive.org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D. Jones</dc:creator>
  <cp:lastModifiedBy>Stephanie Lancaster</cp:lastModifiedBy>
  <cp:revision>304</cp:revision>
  <cp:lastPrinted>2025-09-04T14:02:05Z</cp:lastPrinted>
  <dcterms:created xsi:type="dcterms:W3CDTF">2022-08-25T14:48:21Z</dcterms:created>
  <dcterms:modified xsi:type="dcterms:W3CDTF">2025-10-15T18:17:44Z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0x0101009117DCC81D95E840A6B6D9A1B38F7345</vt:lpwstr>
  </property>
</Properties>
</file>