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0" r:id="rId5"/>
  </p:sldMasterIdLst>
  <p:notesMasterIdLst>
    <p:notesMasterId r:id="rId57"/>
  </p:notesMasterIdLst>
  <p:sldIdLst>
    <p:sldId id="330" r:id="rId6"/>
    <p:sldId id="269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70" r:id="rId16"/>
    <p:sldId id="292" r:id="rId17"/>
    <p:sldId id="317" r:id="rId18"/>
    <p:sldId id="271" r:id="rId19"/>
    <p:sldId id="273" r:id="rId20"/>
    <p:sldId id="315" r:id="rId21"/>
    <p:sldId id="314" r:id="rId22"/>
    <p:sldId id="278" r:id="rId23"/>
    <p:sldId id="279" r:id="rId24"/>
    <p:sldId id="280" r:id="rId25"/>
    <p:sldId id="318" r:id="rId26"/>
    <p:sldId id="281" r:id="rId27"/>
    <p:sldId id="282" r:id="rId28"/>
    <p:sldId id="316" r:id="rId29"/>
    <p:sldId id="272" r:id="rId30"/>
    <p:sldId id="310" r:id="rId31"/>
    <p:sldId id="319" r:id="rId32"/>
    <p:sldId id="320" r:id="rId33"/>
    <p:sldId id="305" r:id="rId34"/>
    <p:sldId id="312" r:id="rId35"/>
    <p:sldId id="313" r:id="rId36"/>
    <p:sldId id="321" r:id="rId37"/>
    <p:sldId id="322" r:id="rId38"/>
    <p:sldId id="323" r:id="rId39"/>
    <p:sldId id="324" r:id="rId40"/>
    <p:sldId id="293" r:id="rId41"/>
    <p:sldId id="311" r:id="rId42"/>
    <p:sldId id="295" r:id="rId43"/>
    <p:sldId id="325" r:id="rId44"/>
    <p:sldId id="326" r:id="rId45"/>
    <p:sldId id="327" r:id="rId46"/>
    <p:sldId id="298" r:id="rId47"/>
    <p:sldId id="308" r:id="rId48"/>
    <p:sldId id="299" r:id="rId49"/>
    <p:sldId id="300" r:id="rId50"/>
    <p:sldId id="301" r:id="rId51"/>
    <p:sldId id="303" r:id="rId52"/>
    <p:sldId id="309" r:id="rId53"/>
    <p:sldId id="304" r:id="rId54"/>
    <p:sldId id="328" r:id="rId55"/>
    <p:sldId id="33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9B2D1-DDEB-EBBA-DBA9-6092DE63F918}" v="3" dt="2025-10-06T17:44:11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3" autoAdjust="0"/>
    <p:restoredTop sz="61349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1600" y="19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ampbell" userId="S::acampbell@aph.org::f31513db-71a4-4408-aede-bddf0fd5b9fc" providerId="AD" clId="Web-{4849B2D1-DDEB-EBBA-DBA9-6092DE63F918}"/>
    <pc:docChg chg="addSld delSld">
      <pc:chgData name="Amy Campbell" userId="S::acampbell@aph.org::f31513db-71a4-4408-aede-bddf0fd5b9fc" providerId="AD" clId="Web-{4849B2D1-DDEB-EBBA-DBA9-6092DE63F918}" dt="2025-10-06T17:44:11.133" v="2"/>
      <pc:docMkLst>
        <pc:docMk/>
      </pc:docMkLst>
      <pc:sldChg chg="del">
        <pc:chgData name="Amy Campbell" userId="S::acampbell@aph.org::f31513db-71a4-4408-aede-bddf0fd5b9fc" providerId="AD" clId="Web-{4849B2D1-DDEB-EBBA-DBA9-6092DE63F918}" dt="2025-10-06T17:43:54.711" v="0"/>
        <pc:sldMkLst>
          <pc:docMk/>
          <pc:sldMk cId="579353957" sldId="329"/>
        </pc:sldMkLst>
      </pc:sldChg>
      <pc:sldChg chg="new del">
        <pc:chgData name="Amy Campbell" userId="S::acampbell@aph.org::f31513db-71a4-4408-aede-bddf0fd5b9fc" providerId="AD" clId="Web-{4849B2D1-DDEB-EBBA-DBA9-6092DE63F918}" dt="2025-10-06T17:44:11.133" v="2"/>
        <pc:sldMkLst>
          <pc:docMk/>
          <pc:sldMk cId="2366159481" sldId="331"/>
        </pc:sldMkLst>
      </pc:sldChg>
    </pc:docChg>
  </pc:docChgLst>
  <pc:docChgLst>
    <pc:chgData name="Amy Campbell" userId="f31513db-71a4-4408-aede-bddf0fd5b9fc" providerId="ADAL" clId="{A6E3E4CF-8CBE-401D-AD8A-98D3CA137B1F}"/>
    <pc:docChg chg="addSld modSld addMainMaster">
      <pc:chgData name="Amy Campbell" userId="f31513db-71a4-4408-aede-bddf0fd5b9fc" providerId="ADAL" clId="{A6E3E4CF-8CBE-401D-AD8A-98D3CA137B1F}" dt="2025-10-06T17:44:50.002" v="1"/>
      <pc:docMkLst>
        <pc:docMk/>
      </pc:docMkLst>
      <pc:sldChg chg="add">
        <pc:chgData name="Amy Campbell" userId="f31513db-71a4-4408-aede-bddf0fd5b9fc" providerId="ADAL" clId="{A6E3E4CF-8CBE-401D-AD8A-98D3CA137B1F}" dt="2025-10-06T17:44:50.002" v="1"/>
        <pc:sldMkLst>
          <pc:docMk/>
          <pc:sldMk cId="1821970179" sldId="331"/>
        </pc:sldMkLst>
      </pc:sldChg>
      <pc:sldMasterChg chg="add addSldLayout">
        <pc:chgData name="Amy Campbell" userId="f31513db-71a4-4408-aede-bddf0fd5b9fc" providerId="ADAL" clId="{A6E3E4CF-8CBE-401D-AD8A-98D3CA137B1F}" dt="2025-10-06T17:44:50" v="0" actId="27028"/>
        <pc:sldMasterMkLst>
          <pc:docMk/>
          <pc:sldMasterMk cId="869091061" sldId="2147483670"/>
        </pc:sldMasterMkLst>
        <pc:sldLayoutChg chg="add">
          <pc:chgData name="Amy Campbell" userId="f31513db-71a4-4408-aede-bddf0fd5b9fc" providerId="ADAL" clId="{A6E3E4CF-8CBE-401D-AD8A-98D3CA137B1F}" dt="2025-10-06T17:44:50" v="0" actId="27028"/>
          <pc:sldLayoutMkLst>
            <pc:docMk/>
            <pc:sldMasterMk cId="869091061" sldId="2147483670"/>
            <pc:sldLayoutMk cId="3151442960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B9EBB-F47A-0148-B31D-84535ADA0839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94622-C062-874F-A5CC-A440E03D0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6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Have everyone jot down what they hope the outcome of this session will be and the benefit they think it will have.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3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0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9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4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3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4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7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8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12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1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93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04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28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5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52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47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9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78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3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5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9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93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99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89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51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30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1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59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3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8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5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12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81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67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44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33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504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3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22C67-95A5-4824-B4EF-E0DA4FFAE19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1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9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574" y="1137917"/>
            <a:ext cx="6022420" cy="2094014"/>
          </a:xfrm>
        </p:spPr>
        <p:txBody>
          <a:bodyPr anchor="t">
            <a:normAutofit/>
          </a:bodyPr>
          <a:lstStyle>
            <a:lvl1pPr algn="r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 dirty="0"/>
              <a:t>Place TITLE </a:t>
            </a:r>
            <a:r>
              <a:rPr lang="en-US" dirty="0" err="1"/>
              <a:t>HERe.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574" y="3550899"/>
            <a:ext cx="6022419" cy="518858"/>
          </a:xfrm>
        </p:spPr>
        <p:txBody>
          <a:bodyPr>
            <a:normAutofit/>
          </a:bodyPr>
          <a:lstStyle>
            <a:lvl1pPr marL="0" indent="0" algn="r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(optional)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17BFC-168C-1383-C36D-DA80E616F1B2}"/>
              </a:ext>
            </a:extLst>
          </p:cNvPr>
          <p:cNvCxnSpPr/>
          <p:nvPr userDrawn="1"/>
        </p:nvCxnSpPr>
        <p:spPr>
          <a:xfrm>
            <a:off x="10689021" y="1137917"/>
            <a:ext cx="0" cy="57200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65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 Left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8718" y="1766145"/>
            <a:ext cx="4528856" cy="915069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98718" y="2840140"/>
            <a:ext cx="4528856" cy="58886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1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ople Photo Right 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4430" y="1766145"/>
            <a:ext cx="4528856" cy="915069"/>
          </a:xfrm>
        </p:spPr>
        <p:txBody>
          <a:bodyPr>
            <a:noAutofit/>
          </a:bodyPr>
          <a:lstStyle>
            <a:lvl1pPr algn="r">
              <a:defRPr sz="2800" b="1"/>
            </a:lvl1pPr>
          </a:lstStyle>
          <a:p>
            <a:r>
              <a:rPr lang="en-US" dirty="0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63143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64430" y="2840140"/>
            <a:ext cx="4528856" cy="58886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 algn="r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0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385324-0E32-1B07-18DA-3A54DF7054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927" y="1543948"/>
            <a:ext cx="8034528" cy="779589"/>
          </a:xfrm>
        </p:spPr>
        <p:txBody>
          <a:bodyPr anchor="t">
            <a:normAutofit/>
          </a:bodyPr>
          <a:lstStyle>
            <a:lvl1pPr algn="l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 dirty="0"/>
              <a:t>Closing slide.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138EA30-E17F-9D83-E6BF-93A423E4EF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927" y="2323537"/>
            <a:ext cx="8034528" cy="518858"/>
          </a:xfrm>
        </p:spPr>
        <p:txBody>
          <a:bodyPr>
            <a:normAutofit/>
          </a:bodyPr>
          <a:lstStyle>
            <a:lvl1pPr marL="0" indent="0" algn="l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presentation (optional)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37EFE-7F1F-FDBA-3498-36F379FC0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927" y="4015606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+Conten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BAC425E-BF59-5353-DCB1-6FBEA6CF74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596C453-7B12-ABA4-64E1-F2428F89403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607039"/>
            <a:ext cx="4909459" cy="39316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1FB529E-A1FF-ED3C-5A5C-3AACB19AEED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55225" y="1607039"/>
            <a:ext cx="4909459" cy="39316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1589615-E8B3-FE88-4229-6047EBC5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8" y="6205328"/>
            <a:ext cx="1358240" cy="5888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4C0A2C23-5D54-0E3A-5CC3-089D412C64BF}"/>
              </a:ext>
            </a:extLst>
          </p:cNvPr>
          <p:cNvSpPr txBox="1"/>
          <p:nvPr/>
        </p:nvSpPr>
        <p:spPr>
          <a:xfrm>
            <a:off x="9460537" y="6292818"/>
            <a:ext cx="200858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APH Beta 2" pitchFamily="2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1514429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Slide lef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subtitle on transition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E7718-8A3E-4A24-727A-44CCAAFAC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ransition Slide righ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subtitle on transition slide.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25BC-7B1E-3C1B-6358-F7C08BD2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4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CE9F-C492-4A36-8032-BDA586182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175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1318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 dirty="0"/>
              <a:t>Click to add full page photo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67722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335116-AA61-48FC-AE89-8E15FFADD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3623811-8EFD-5E48-99DB-15C7655A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E185C7-ADE2-D64E-992F-8DF9C83736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5229" y="1607040"/>
            <a:ext cx="4909457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48217-044D-E11F-FDA8-1D2BCE27D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B35446-87DF-0C07-8B8A-59E55B4BC59D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2148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87374B-093F-4933-ADED-952303714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44179"/>
          </a:xfrm>
        </p:spPr>
        <p:txBody>
          <a:bodyPr/>
          <a:lstStyle/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B22B1-853A-6913-1DAA-2CE73A7E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7040"/>
            <a:ext cx="3189514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B3A213-4E3E-8085-382C-710A3279DB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1243" y="1607037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90BBF75-D7E1-6BF4-9365-319E3479866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64285" y="1607038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DA8F6-11D4-771D-8D96-50BB0071E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CC122-B8AB-1E90-D88E-866A376C33C5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5063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2144" y="741641"/>
            <a:ext cx="5587746" cy="573659"/>
          </a:xfrm>
        </p:spPr>
        <p:txBody>
          <a:bodyPr>
            <a:noAutofit/>
          </a:bodyPr>
          <a:lstStyle>
            <a:lvl1pPr>
              <a:defRPr sz="3800" b="1"/>
            </a:lvl1pPr>
          </a:lstStyle>
          <a:p>
            <a:r>
              <a:rPr lang="en-US" dirty="0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941" y="741642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04733"/>
            <a:ext cx="5587746" cy="361272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31647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762" y="777449"/>
            <a:ext cx="5587746" cy="573659"/>
          </a:xfrm>
        </p:spPr>
        <p:txBody>
          <a:bodyPr>
            <a:noAutofit/>
          </a:bodyPr>
          <a:lstStyle>
            <a:lvl1pPr algn="r">
              <a:defRPr sz="3800" b="1"/>
            </a:lvl1pPr>
          </a:lstStyle>
          <a:p>
            <a:r>
              <a:rPr lang="en-US" dirty="0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29759" y="777449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762" y="1640541"/>
            <a:ext cx="5587746" cy="3612726"/>
          </a:xfrm>
        </p:spPr>
        <p:txBody>
          <a:bodyPr>
            <a:normAutofit/>
          </a:bodyPr>
          <a:lstStyle>
            <a:lvl1pPr algn="r">
              <a:defRPr sz="2600"/>
            </a:lvl1pPr>
            <a:lvl2pPr algn="r">
              <a:defRPr sz="2600"/>
            </a:lvl2pPr>
            <a:lvl3pPr algn="r"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92713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C6617-D2E5-5B4D-9F87-40E8B531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6536-045E-DC4D-BC2D-AE7ADCF2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32E42-3F79-344B-B9F5-44B08F43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ADEA-530E-7F42-B7F3-C65A56F3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9AB133FE-E6F7-EC46-8519-564ACF3093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61" r:id="rId3"/>
    <p:sldLayoutId id="2147483650" r:id="rId4"/>
    <p:sldLayoutId id="2147483667" r:id="rId5"/>
    <p:sldLayoutId id="2147483654" r:id="rId6"/>
    <p:sldLayoutId id="2147483657" r:id="rId7"/>
    <p:sldLayoutId id="2147483662" r:id="rId8"/>
    <p:sldLayoutId id="2147483663" r:id="rId9"/>
    <p:sldLayoutId id="2147483664" r:id="rId10"/>
    <p:sldLayoutId id="2147483668" r:id="rId11"/>
    <p:sldLayoutId id="214748365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73F35-4D31-3222-BB47-BA15C3D74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0441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B80C2-685F-8E99-E641-71212F0DC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AA6401-80EC-E912-E7E3-A4B41419E5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Helvetic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9A72BF-F0E2-6FFE-8E01-06761B2B04B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Helvetica" pitchFamily="2"/>
              </a:defRPr>
            </a:lvl1pPr>
          </a:lstStyle>
          <a:p>
            <a:fld id="{339BE2C8-4BD9-4694-8068-4ADC2E4BD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1pPr>
    </p:titleStyle>
    <p:bodyStyle>
      <a:lvl1pPr marL="0" marR="0" lvl="0" indent="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1pPr>
      <a:lvl2pPr marL="457200" marR="0" lvl="1" indent="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2pPr>
      <a:lvl3pPr marL="914400" marR="0" lvl="2" indent="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00000"/>
          </a:solidFill>
          <a:uFillTx/>
          <a:latin typeface="Helvetica" pitchFamily="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hhive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3BDB-07B9-745F-D27C-B156F5AE5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390" y="1137916"/>
            <a:ext cx="5889604" cy="3024606"/>
          </a:xfrm>
        </p:spPr>
        <p:txBody>
          <a:bodyPr>
            <a:normAutofit/>
          </a:bodyPr>
          <a:lstStyle/>
          <a:p>
            <a:r>
              <a:rPr lang="en-US" dirty="0"/>
              <a:t>Cultivating Strategies for Time Management</a:t>
            </a:r>
          </a:p>
        </p:txBody>
      </p:sp>
      <p:pic>
        <p:nvPicPr>
          <p:cNvPr id="7" name="Picture 6" descr="Annual Meeting Thrive theme logo">
            <a:extLst>
              <a:ext uri="{FF2B5EF4-FFF2-40B4-BE49-F238E27FC236}">
                <a16:creationId xmlns:a16="http://schemas.microsoft.com/office/drawing/2014/main" id="{6D050A5F-4A69-DFF8-5B7C-5639D938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83718" y="4162522"/>
            <a:ext cx="2469275" cy="24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BA8B-7349-44E4-96A0-58C5EC8E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144" y="741641"/>
            <a:ext cx="6248400" cy="573659"/>
          </a:xfrm>
        </p:spPr>
        <p:txBody>
          <a:bodyPr/>
          <a:lstStyle/>
          <a:p>
            <a:r>
              <a:rPr lang="en-US" dirty="0"/>
              <a:t>Mindsets Matter! (cont’d)</a:t>
            </a:r>
          </a:p>
        </p:txBody>
      </p:sp>
      <p:pic>
        <p:nvPicPr>
          <p:cNvPr id="6" name="Picture Placeholder 5" descr="A young woman in a fairy garment&#10;&#10;">
            <a:extLst>
              <a:ext uri="{FF2B5EF4-FFF2-40B4-BE49-F238E27FC236}">
                <a16:creationId xmlns:a16="http://schemas.microsoft.com/office/drawing/2014/main" id="{5FFACB11-A7F2-4F80-A1DB-B194B23058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7806" r="27226"/>
          <a:stretch/>
        </p:blipFill>
        <p:spPr>
          <a:xfrm>
            <a:off x="0" y="741641"/>
            <a:ext cx="3531870" cy="523421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9754B-F42A-4F5D-843C-F727F0DACF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19144" y="1604731"/>
            <a:ext cx="8125206" cy="421313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Clear and up-front expectations are way better than back-end cleanup.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 startAt="6"/>
            </a:pPr>
            <a:r>
              <a:rPr lang="en-US" dirty="0"/>
              <a:t>As we go, so go our teams.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 startAt="6"/>
            </a:pPr>
            <a:r>
              <a:rPr lang="en-US" dirty="0"/>
              <a:t>We have greater agency over our time than we believe we do.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 startAt="6"/>
            </a:pPr>
            <a:r>
              <a:rPr lang="en-US" dirty="0"/>
              <a:t>Just because you set boundaries doesn’t mean you don’t care about the mission.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 startAt="6"/>
            </a:pPr>
            <a:r>
              <a:rPr lang="en-US" dirty="0"/>
              <a:t>There is no magical priority fairy.</a:t>
            </a:r>
          </a:p>
        </p:txBody>
      </p:sp>
    </p:spTree>
    <p:extLst>
      <p:ext uri="{BB962C8B-B14F-4D97-AF65-F5344CB8AC3E}">
        <p14:creationId xmlns:p14="http://schemas.microsoft.com/office/powerpoint/2010/main" val="18003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DF5B7-2080-4351-BB5C-AF02770BF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the Habit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DD56C-73DA-4398-BD9D-4FE292203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6" y="1384566"/>
            <a:ext cx="5928044" cy="4517915"/>
          </a:xfrm>
        </p:spPr>
        <p:txBody>
          <a:bodyPr/>
          <a:lstStyle/>
          <a:p>
            <a:pPr marL="514350" indent="-5143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Remember your guiding light.</a:t>
            </a:r>
          </a:p>
          <a:p>
            <a:pPr marL="514350" indent="-5143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Make it easy on yourself.</a:t>
            </a:r>
          </a:p>
          <a:p>
            <a:pPr marL="514350" indent="-5143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Enlist others.</a:t>
            </a:r>
          </a:p>
          <a:p>
            <a:pPr marL="514350" indent="-5143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Don’t go on an organizational binge.</a:t>
            </a:r>
          </a:p>
        </p:txBody>
      </p:sp>
      <p:pic>
        <p:nvPicPr>
          <p:cNvPr id="9" name="Picture Placeholder 8" descr="A light pole with a light shining in the dark. &#10;&#10;">
            <a:extLst>
              <a:ext uri="{FF2B5EF4-FFF2-40B4-BE49-F238E27FC236}">
                <a16:creationId xmlns:a16="http://schemas.microsoft.com/office/drawing/2014/main" id="{116FDC53-156C-4749-BE88-D48959BE7CE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 l="8223"/>
          <a:stretch>
            <a:fillRect/>
          </a:stretch>
        </p:blipFill>
        <p:spPr>
          <a:xfrm>
            <a:off x="6926580" y="1384566"/>
            <a:ext cx="5265419" cy="3824816"/>
          </a:xfrm>
        </p:spPr>
      </p:pic>
    </p:spTree>
    <p:extLst>
      <p:ext uri="{BB962C8B-B14F-4D97-AF65-F5344CB8AC3E}">
        <p14:creationId xmlns:p14="http://schemas.microsoft.com/office/powerpoint/2010/main" val="95880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002D-6677-4222-9E33-2645990FE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5" y="2113662"/>
            <a:ext cx="8810069" cy="1741162"/>
          </a:xfrm>
        </p:spPr>
        <p:txBody>
          <a:bodyPr/>
          <a:lstStyle/>
          <a:p>
            <a:r>
              <a:rPr lang="en-US" dirty="0"/>
              <a:t>Design a Comprehensive Calendar</a:t>
            </a:r>
          </a:p>
        </p:txBody>
      </p:sp>
    </p:spTree>
    <p:extLst>
      <p:ext uri="{BB962C8B-B14F-4D97-AF65-F5344CB8AC3E}">
        <p14:creationId xmlns:p14="http://schemas.microsoft.com/office/powerpoint/2010/main" val="29091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3E29-50FA-42C1-BBC2-57BC72DA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65125"/>
            <a:ext cx="10942320" cy="1044179"/>
          </a:xfrm>
        </p:spPr>
        <p:txBody>
          <a:bodyPr/>
          <a:lstStyle/>
          <a:p>
            <a:r>
              <a:rPr lang="en-US" dirty="0"/>
              <a:t>Seen and Heard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7092-5F36-48DE-82BD-31038063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607041"/>
            <a:ext cx="11658600" cy="322785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take on more work than I can complete, and I don’t have a system for holding time to react to things that pop up during the day or week.”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don’t keep track of deadlines well. I’m not always sure where to put them, or also deciding where I put the prework on my To-Do List.”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spend so much time on getting little tasks done that aren’t necessarily connected to my priorities but are necessary to the team.”</a:t>
            </a:r>
          </a:p>
        </p:txBody>
      </p:sp>
    </p:spTree>
    <p:extLst>
      <p:ext uri="{BB962C8B-B14F-4D97-AF65-F5344CB8AC3E}">
        <p14:creationId xmlns:p14="http://schemas.microsoft.com/office/powerpoint/2010/main" val="102282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15B3-E2F7-4B02-A6FA-998E52F9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Includes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6AAC8-A7EE-42D0-9291-1FE6121B3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11151870" cy="318213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Identify and protect time blocks necessary for planned priorities.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Allocate time to accomplish standard stuff.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Thoughtfully schedule major meetings.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Consolidate all calendars into one master calendar.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Look ahead at the entire year for long-term calendar planning.</a:t>
            </a:r>
          </a:p>
        </p:txBody>
      </p:sp>
    </p:spTree>
    <p:extLst>
      <p:ext uri="{BB962C8B-B14F-4D97-AF65-F5344CB8AC3E}">
        <p14:creationId xmlns:p14="http://schemas.microsoft.com/office/powerpoint/2010/main" val="343948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7A8E-9042-4A9E-9BDD-644CD51E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" y="365125"/>
            <a:ext cx="10515600" cy="1044179"/>
          </a:xfrm>
        </p:spPr>
        <p:txBody>
          <a:bodyPr>
            <a:normAutofit/>
          </a:bodyPr>
          <a:lstStyle/>
          <a:p>
            <a:r>
              <a:rPr lang="en-US" dirty="0"/>
              <a:t>Priority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E6A2-32A9-4EBF-B423-418B8ACFB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" y="1607041"/>
            <a:ext cx="11353800" cy="280494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Bold and clear statements of priorities for the next three months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Key actions needed to accomplish the priorities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Includes personal priorities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Outlines priorities for team members</a:t>
            </a:r>
          </a:p>
        </p:txBody>
      </p:sp>
    </p:spTree>
    <p:extLst>
      <p:ext uri="{BB962C8B-B14F-4D97-AF65-F5344CB8AC3E}">
        <p14:creationId xmlns:p14="http://schemas.microsoft.com/office/powerpoint/2010/main" val="245884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C3A0-E101-48FE-B73E-04E6F856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Meetings and Standard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3C45F-5C27-4960-BD94-20E76AD7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4909457" cy="3536460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Your supervisor meeting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1-to-1 meetings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Team meetings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Interagency meetings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Meeting with yourself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D7CA9-0DB6-4818-88C8-268B44F8CE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5229" y="1607040"/>
            <a:ext cx="5351961" cy="393161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Checking email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Returning phone calls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Lunch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Completing expense reimbursements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End of day tasks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5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156E-5F30-44A8-88D8-03851F2F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an Ideal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196F4-0298-45A8-97C4-76A58921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851"/>
            <a:ext cx="5368290" cy="3321844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Macro time blocks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Major meetings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Standard stuff</a:t>
            </a:r>
          </a:p>
        </p:txBody>
      </p:sp>
      <p:pic>
        <p:nvPicPr>
          <p:cNvPr id="6" name="Content Placeholder 5" descr="Person writing in planner">
            <a:extLst>
              <a:ext uri="{FF2B5EF4-FFF2-40B4-BE49-F238E27FC236}">
                <a16:creationId xmlns:a16="http://schemas.microsoft.com/office/drawing/2014/main" id="{6EDCD60E-C6E3-414B-B76D-287C2FE0415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686550" y="1593850"/>
            <a:ext cx="5505450" cy="3670300"/>
          </a:xfrm>
        </p:spPr>
      </p:pic>
    </p:spTree>
    <p:extLst>
      <p:ext uri="{BB962C8B-B14F-4D97-AF65-F5344CB8AC3E}">
        <p14:creationId xmlns:p14="http://schemas.microsoft.com/office/powerpoint/2010/main" val="39919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5801-6471-43AD-822B-10C52BB9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Impose the Ideal Week onto Your Digital Calendar</a:t>
            </a:r>
          </a:p>
        </p:txBody>
      </p:sp>
      <p:pic>
        <p:nvPicPr>
          <p:cNvPr id="8" name="Content Placeholder 7" descr="Calendar work week showing colored blocks of time reserved ">
            <a:extLst>
              <a:ext uri="{FF2B5EF4-FFF2-40B4-BE49-F238E27FC236}">
                <a16:creationId xmlns:a16="http://schemas.microsoft.com/office/drawing/2014/main" id="{F29ADB5B-DAD0-4984-9DDB-B3F8505B0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478" y="1546996"/>
            <a:ext cx="6813884" cy="4533024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1F1F0C-76C0-4EA1-AAD4-D2DA56C302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66660" y="1607040"/>
            <a:ext cx="4366260" cy="427941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Remove calendar strays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Make deadlines centrally located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FYIs are clearly noted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Get personal!</a:t>
            </a:r>
          </a:p>
        </p:txBody>
      </p:sp>
    </p:spTree>
    <p:extLst>
      <p:ext uri="{BB962C8B-B14F-4D97-AF65-F5344CB8AC3E}">
        <p14:creationId xmlns:p14="http://schemas.microsoft.com/office/powerpoint/2010/main" val="362423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CFCC-D2E1-4D5A-8861-A7179EF9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Zoom Out to View a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002A7-9C0F-409A-A53E-5FF8E3095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206"/>
            <a:ext cx="4909457" cy="3602695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Identify crunch times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Block vacation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Block off time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Block recovery time</a:t>
            </a:r>
          </a:p>
          <a:p>
            <a:endParaRPr lang="en-US" dirty="0"/>
          </a:p>
        </p:txBody>
      </p:sp>
      <p:pic>
        <p:nvPicPr>
          <p:cNvPr id="6" name="Content Placeholder 5" descr="Person in resort">
            <a:extLst>
              <a:ext uri="{FF2B5EF4-FFF2-40B4-BE49-F238E27FC236}">
                <a16:creationId xmlns:a16="http://schemas.microsoft.com/office/drawing/2014/main" id="{6F30A26E-22E1-41BE-ABFF-C2A359A2E39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454774" y="1650206"/>
            <a:ext cx="5737225" cy="3824816"/>
          </a:xfrm>
        </p:spPr>
      </p:pic>
    </p:spTree>
    <p:extLst>
      <p:ext uri="{BB962C8B-B14F-4D97-AF65-F5344CB8AC3E}">
        <p14:creationId xmlns:p14="http://schemas.microsoft.com/office/powerpoint/2010/main" val="382243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FCD8-3AC2-4FCE-AEAE-E7556E38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Leanne Grillot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38610-B67C-48C1-BBFE-DC7E256C9B56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Senior Director of Outreach Services</a:t>
            </a:r>
          </a:p>
        </p:txBody>
      </p:sp>
      <p:pic>
        <p:nvPicPr>
          <p:cNvPr id="6" name="Picture Placeholder 5" descr="headshot of Leanne Grillot.">
            <a:extLst>
              <a:ext uri="{FF2B5EF4-FFF2-40B4-BE49-F238E27FC236}">
                <a16:creationId xmlns:a16="http://schemas.microsoft.com/office/drawing/2014/main" id="{756CBF68-553C-4153-84F1-91F43D83B00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944" b="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110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71BD-F091-44DE-A2A5-A7A22A564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a Later </a:t>
            </a:r>
            <a:r>
              <a:rPr lang="en-US" dirty="0" err="1"/>
              <a:t>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7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3E29-50FA-42C1-BBC2-57BC72DA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Seen and Heard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7092-5F36-48DE-82BD-31038063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305"/>
            <a:ext cx="11037570" cy="4031376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don’t have a consistent format for keeping track of my To-Dos. Right now I toggle between a To-Do List on my phone, a To-Do List on my Google docs, and a to-do list on my online calendar.”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don’t track my To Dos. I just do!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record my most immediate To Dos on sticky notes that I stick to the screen of my laptop. For To Dos that are further into the future, I write them on my desk calendar, but sometimes I end up forgetting about them until the week of.”</a:t>
            </a:r>
          </a:p>
        </p:txBody>
      </p:sp>
    </p:spTree>
    <p:extLst>
      <p:ext uri="{BB962C8B-B14F-4D97-AF65-F5344CB8AC3E}">
        <p14:creationId xmlns:p14="http://schemas.microsoft.com/office/powerpoint/2010/main" val="3876779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A6B6-096A-4097-9391-5BE8BEF1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Later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A5501-C744-4FE2-8D83-9831FF4AB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30" y="1409304"/>
            <a:ext cx="10949940" cy="4508010"/>
          </a:xfrm>
        </p:spPr>
        <p:txBody>
          <a:bodyPr>
            <a:no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Your to-do list fully reflects your entire workload.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Items on your to-do list require strategic procrastination.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Separate your short-term from your long-term to-dos.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Separate items between your Comprehensive Calendar and your Later List.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deadlines of larger projects to work backward and make progress.</a:t>
            </a:r>
          </a:p>
        </p:txBody>
      </p:sp>
    </p:spTree>
    <p:extLst>
      <p:ext uri="{BB962C8B-B14F-4D97-AF65-F5344CB8AC3E}">
        <p14:creationId xmlns:p14="http://schemas.microsoft.com/office/powerpoint/2010/main" val="254849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E716-E334-4847-9220-D93F4EA1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Short-Term and Long-Term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9D06-57C3-4D0C-BF95-60C62F91E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177"/>
            <a:ext cx="7642860" cy="4216107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Is this idea for this week or is this idea for the beyond?</a:t>
            </a:r>
          </a:p>
          <a:p>
            <a:pPr marL="457200" indent="-4572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If for the beyond, “What month does it make sense for me to even begin thinking about this?”</a:t>
            </a:r>
          </a:p>
          <a:p>
            <a:pPr marL="457200" indent="-4572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Open your Later List and dump the thought in the right section.</a:t>
            </a:r>
          </a:p>
        </p:txBody>
      </p:sp>
      <p:pic>
        <p:nvPicPr>
          <p:cNvPr id="6" name="Picture Placeholder 5" descr="A photo of a set of train tracks with trees in the background&#10;&#10;">
            <a:extLst>
              <a:ext uri="{FF2B5EF4-FFF2-40B4-BE49-F238E27FC236}">
                <a16:creationId xmlns:a16="http://schemas.microsoft.com/office/drawing/2014/main" id="{6D5A2C0B-5FC8-45E5-BDE1-A0672184D59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835390" y="1607177"/>
            <a:ext cx="3356610" cy="4475481"/>
          </a:xfrm>
        </p:spPr>
      </p:pic>
    </p:spTree>
    <p:extLst>
      <p:ext uri="{BB962C8B-B14F-4D97-AF65-F5344CB8AC3E}">
        <p14:creationId xmlns:p14="http://schemas.microsoft.com/office/powerpoint/2010/main" val="4124449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80CE-1FD5-4590-80BC-01E21BB9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en-US" dirty="0"/>
              <a:t>My Later List</a:t>
            </a:r>
          </a:p>
        </p:txBody>
      </p:sp>
      <p:pic>
        <p:nvPicPr>
          <p:cNvPr id="4" name="Content Placeholder 4" descr="a later list showing items to complete in the months of January through June">
            <a:extLst>
              <a:ext uri="{FF2B5EF4-FFF2-40B4-BE49-F238E27FC236}">
                <a16:creationId xmlns:a16="http://schemas.microsoft.com/office/drawing/2014/main" id="{0E919960-029F-4213-8442-FA9BDC914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7782" y="1248883"/>
            <a:ext cx="6816435" cy="4761804"/>
          </a:xfrm>
        </p:spPr>
      </p:pic>
    </p:spTree>
    <p:extLst>
      <p:ext uri="{BB962C8B-B14F-4D97-AF65-F5344CB8AC3E}">
        <p14:creationId xmlns:p14="http://schemas.microsoft.com/office/powerpoint/2010/main" val="1062701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29D4-F4BC-4FDA-9C93-8A15F142A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5" y="2266834"/>
            <a:ext cx="6950245" cy="2065136"/>
          </a:xfrm>
        </p:spPr>
        <p:txBody>
          <a:bodyPr/>
          <a:lstStyle/>
          <a:p>
            <a:r>
              <a:rPr lang="en-US" dirty="0"/>
              <a:t>Create Your weekly Plan</a:t>
            </a:r>
          </a:p>
        </p:txBody>
      </p:sp>
    </p:spTree>
    <p:extLst>
      <p:ext uri="{BB962C8B-B14F-4D97-AF65-F5344CB8AC3E}">
        <p14:creationId xmlns:p14="http://schemas.microsoft.com/office/powerpoint/2010/main" val="5958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3E29-50FA-42C1-BBC2-57BC72DA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Seen and Heard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7092-5F36-48DE-82BD-31038063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450"/>
            <a:ext cx="11026140" cy="47720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schedule long chunks of time to do work both on the weekends and evenings but am not always working efficiently the entire time.”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“I know WHAT I have to do, but I’m not strategic (or disciplined) about WHEN I’m going to do it.”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“The thirty-minute chunks in-between meetings or observations always feel like the biggest wastes of time because I don’t know how to productively use them and never get anything real or meaningful accomplished.”</a:t>
            </a:r>
          </a:p>
        </p:txBody>
      </p:sp>
    </p:spTree>
    <p:extLst>
      <p:ext uri="{BB962C8B-B14F-4D97-AF65-F5344CB8AC3E}">
        <p14:creationId xmlns:p14="http://schemas.microsoft.com/office/powerpoint/2010/main" val="2584312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1F01-BAC8-4A75-836B-E176FFD9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Weekly or Daily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6DA7-1B01-42A9-A537-9542F4F5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10648950" cy="221058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Master how and why of getting micro for the week.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Develop ways to get more time back in your day.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Determine how to put it all together when you are on the move.</a:t>
            </a:r>
          </a:p>
        </p:txBody>
      </p:sp>
    </p:spTree>
    <p:extLst>
      <p:ext uri="{BB962C8B-B14F-4D97-AF65-F5344CB8AC3E}">
        <p14:creationId xmlns:p14="http://schemas.microsoft.com/office/powerpoint/2010/main" val="3709437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35A4-029E-44C0-B9D2-19ECDD4A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Good Weekly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B5356-5185-4A76-8CA4-25C7B1585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Schedule time for YOUR activities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Add priorities for the week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categories to reflect priorities or type of work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Consider combining professional and personal calendars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Enough flexibility to handle the ever-changing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1828088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7575-AA55-4A6A-8E4A-41F8FBBB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365125"/>
            <a:ext cx="6759662" cy="1044179"/>
          </a:xfrm>
        </p:spPr>
        <p:txBody>
          <a:bodyPr/>
          <a:lstStyle/>
          <a:p>
            <a:r>
              <a:rPr lang="en-US" dirty="0"/>
              <a:t>Worksheet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E1292-19E6-4325-9047-8165B9DE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607040"/>
            <a:ext cx="6759662" cy="2039129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Homemade list for the week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Template with digital calendar inserted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Five daily pages with note section </a:t>
            </a:r>
          </a:p>
        </p:txBody>
      </p:sp>
      <p:pic>
        <p:nvPicPr>
          <p:cNvPr id="11" name="Content Placeholder 6" descr="Worksheet with separate blocks of space for quarterly priorities, actions for this week, later list, Monday tasks, Tuesday tasks, Wednesday tasks, Thursday tasks, Friday tasks">
            <a:extLst>
              <a:ext uri="{FF2B5EF4-FFF2-40B4-BE49-F238E27FC236}">
                <a16:creationId xmlns:a16="http://schemas.microsoft.com/office/drawing/2014/main" id="{8E56D660-A6EA-4F6D-994A-C2E347CB6B5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597862" y="125950"/>
            <a:ext cx="4493702" cy="6002134"/>
          </a:xfrm>
        </p:spPr>
      </p:pic>
    </p:spTree>
    <p:extLst>
      <p:ext uri="{BB962C8B-B14F-4D97-AF65-F5344CB8AC3E}">
        <p14:creationId xmlns:p14="http://schemas.microsoft.com/office/powerpoint/2010/main" val="352245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0268-ECDD-41B9-9FC4-2EC81D78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4BED-684B-4CE2-B69C-8E026ECA7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1243310" cy="427941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 strategies to prioritize effectively and work efficiently.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Consolidate multiple calendars into one comprehensive calendar.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 personalized weekly worksheets to make use of limited free time.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Establish routines to process emails efficiently.</a:t>
            </a:r>
          </a:p>
        </p:txBody>
      </p:sp>
    </p:spTree>
    <p:extLst>
      <p:ext uri="{BB962C8B-B14F-4D97-AF65-F5344CB8AC3E}">
        <p14:creationId xmlns:p14="http://schemas.microsoft.com/office/powerpoint/2010/main" val="381107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0FF7-E69D-4093-AED3-C13F69D4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36B7-AA90-4B21-9B7F-8DCB85A6D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5814060" cy="39316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Priorities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Meetings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To-Dos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Ready for Change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Personal</a:t>
            </a:r>
          </a:p>
        </p:txBody>
      </p:sp>
      <p:pic>
        <p:nvPicPr>
          <p:cNvPr id="11" name="Content Placeholder 7" descr="Screenshot of Microsoft Outlook calendar and meeting schedule.">
            <a:extLst>
              <a:ext uri="{FF2B5EF4-FFF2-40B4-BE49-F238E27FC236}">
                <a16:creationId xmlns:a16="http://schemas.microsoft.com/office/drawing/2014/main" id="{A49FBE8F-01B2-488B-907C-8667BF9E07E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474285" y="535393"/>
            <a:ext cx="4533631" cy="5499647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0529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C3DB-CD2C-4593-BDF6-5077C6AD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Things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35DD-3F53-4405-B691-29AC91123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70" y="1668780"/>
            <a:ext cx="4909457" cy="329430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Time to eat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Time to move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Time to travel</a:t>
            </a:r>
          </a:p>
        </p:txBody>
      </p:sp>
      <p:pic>
        <p:nvPicPr>
          <p:cNvPr id="6" name="Content Placeholder 5" descr="People eating pizza">
            <a:extLst>
              <a:ext uri="{FF2B5EF4-FFF2-40B4-BE49-F238E27FC236}">
                <a16:creationId xmlns:a16="http://schemas.microsoft.com/office/drawing/2014/main" id="{C4EF6C6A-F564-4C7D-B5E1-95AEF06BDFC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951219" y="1668780"/>
            <a:ext cx="6240781" cy="4160520"/>
          </a:xfrm>
        </p:spPr>
      </p:pic>
    </p:spTree>
    <p:extLst>
      <p:ext uri="{BB962C8B-B14F-4D97-AF65-F5344CB8AC3E}">
        <p14:creationId xmlns:p14="http://schemas.microsoft.com/office/powerpoint/2010/main" val="3475321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5D6EC-1D51-4FA1-AA2C-D20EA1316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4" y="2189090"/>
            <a:ext cx="8810069" cy="657669"/>
          </a:xfrm>
        </p:spPr>
        <p:txBody>
          <a:bodyPr/>
          <a:lstStyle/>
          <a:p>
            <a:r>
              <a:rPr lang="en-US" dirty="0"/>
              <a:t>Routines and checklists</a:t>
            </a:r>
          </a:p>
        </p:txBody>
      </p:sp>
    </p:spTree>
    <p:extLst>
      <p:ext uri="{BB962C8B-B14F-4D97-AF65-F5344CB8AC3E}">
        <p14:creationId xmlns:p14="http://schemas.microsoft.com/office/powerpoint/2010/main" val="1968343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3E29-50FA-42C1-BBC2-57BC72DA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Seen and Heard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7092-5F36-48DE-82BD-31038063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304"/>
            <a:ext cx="10941424" cy="467717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“On the rare weeks when I actually sit down and prepare my calendar, schedule, etc., I am </a:t>
            </a:r>
            <a:r>
              <a:rPr lang="en-US" sz="2800" i="1" dirty="0"/>
              <a:t>superwoman</a:t>
            </a:r>
            <a:r>
              <a:rPr lang="en-US" sz="2800" dirty="0"/>
              <a:t>. But that doesn’t always happen.”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“At the end of the day all I want to do is collapse on the couch and watch TV. But then my mornings are always frantic because I don’t know what’s coming up.”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“There are so many weekends when I can’t relax because I just feel so anxious about the crazy week I have coming up.”</a:t>
            </a:r>
          </a:p>
        </p:txBody>
      </p:sp>
    </p:spTree>
    <p:extLst>
      <p:ext uri="{BB962C8B-B14F-4D97-AF65-F5344CB8AC3E}">
        <p14:creationId xmlns:p14="http://schemas.microsoft.com/office/powerpoint/2010/main" val="2005937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E4BD-E5A6-4207-84A0-1D8E9B04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with Myself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96DA0-82C7-41BA-8A03-6C765285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5756910" cy="39316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/>
              <a:t>Clean Up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Any papers accumulated?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Emails need addressing next week?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Review residual meeting notes.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Empty brain.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9A1CB-665F-430A-A04B-295C23F75E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06689" y="1607040"/>
            <a:ext cx="5249091" cy="39316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/>
              <a:t>Look Ahead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Priorities reflected?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 upcoming meetings.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 Later List, Thought Catchers, and Calendar.</a:t>
            </a:r>
          </a:p>
        </p:txBody>
      </p:sp>
    </p:spTree>
    <p:extLst>
      <p:ext uri="{BB962C8B-B14F-4D97-AF65-F5344CB8AC3E}">
        <p14:creationId xmlns:p14="http://schemas.microsoft.com/office/powerpoint/2010/main" val="3679367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00FF-5A1E-4161-B49E-9A5A8181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Out Time</a:t>
            </a:r>
          </a:p>
        </p:txBody>
      </p:sp>
      <p:pic>
        <p:nvPicPr>
          <p:cNvPr id="6" name="Content Placeholder 5" descr="Person working with laptop and notepad">
            <a:extLst>
              <a:ext uri="{FF2B5EF4-FFF2-40B4-BE49-F238E27FC236}">
                <a16:creationId xmlns:a16="http://schemas.microsoft.com/office/drawing/2014/main" id="{000520AF-AF38-4F7A-AD8B-FFC3B7484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554480"/>
            <a:ext cx="5924938" cy="395478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6D023-32F4-43E9-9DA1-225CCF4778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7065" y="1554480"/>
            <a:ext cx="5839326" cy="251740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Opening and closing routines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Monthly or quarterly reviews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Batch processing</a:t>
            </a:r>
          </a:p>
        </p:txBody>
      </p:sp>
    </p:spTree>
    <p:extLst>
      <p:ext uri="{BB962C8B-B14F-4D97-AF65-F5344CB8AC3E}">
        <p14:creationId xmlns:p14="http://schemas.microsoft.com/office/powerpoint/2010/main" val="427089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2C60-F6C2-4EB5-8823-F004636338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Save It for Later!</a:t>
            </a:r>
          </a:p>
        </p:txBody>
      </p:sp>
    </p:spTree>
    <p:extLst>
      <p:ext uri="{BB962C8B-B14F-4D97-AF65-F5344CB8AC3E}">
        <p14:creationId xmlns:p14="http://schemas.microsoft.com/office/powerpoint/2010/main" val="74452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2637-204D-40A2-904F-9D71902F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Seen and Heard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06C3-883D-432C-81B7-CD7AA8E56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1140440" cy="369648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“My email is clogged with so many one-off FYIs from people – wading through them is exhausting.”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“Often times I’ll walk into a meeting and remember five minutes later things that I wanted to be sure to tell a person but forgot.”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“Every week, I spend thirty minutes staring at the computer screen trying to remember everything I want to put in my weekly update to my supervisor.”</a:t>
            </a:r>
          </a:p>
        </p:txBody>
      </p:sp>
    </p:spTree>
    <p:extLst>
      <p:ext uri="{BB962C8B-B14F-4D97-AF65-F5344CB8AC3E}">
        <p14:creationId xmlns:p14="http://schemas.microsoft.com/office/powerpoint/2010/main" val="2651786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7D2D-034C-4D56-950F-45B7D762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Thought Catchers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41B3B-A3DA-4B7A-BC24-84F7FCCA9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413082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Maintain focus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Filter your thoughts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Reduce email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Save time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Decrease ambushes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Capture feedback</a:t>
            </a:r>
          </a:p>
        </p:txBody>
      </p:sp>
      <p:pic>
        <p:nvPicPr>
          <p:cNvPr id="6" name="Content Placeholder 5" descr="Woman using laptop">
            <a:extLst>
              <a:ext uri="{FF2B5EF4-FFF2-40B4-BE49-F238E27FC236}">
                <a16:creationId xmlns:a16="http://schemas.microsoft.com/office/drawing/2014/main" id="{E0174AF1-5B05-426C-8424-1157EB2780D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212227" y="1607040"/>
            <a:ext cx="5979773" cy="3986515"/>
          </a:xfrm>
        </p:spPr>
      </p:pic>
    </p:spTree>
    <p:extLst>
      <p:ext uri="{BB962C8B-B14F-4D97-AF65-F5344CB8AC3E}">
        <p14:creationId xmlns:p14="http://schemas.microsoft.com/office/powerpoint/2010/main" val="2984908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FC14-BB64-4ACB-B5AE-CC83C80F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4935"/>
            <a:ext cx="2915653" cy="12012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Collected by People</a:t>
            </a:r>
          </a:p>
        </p:txBody>
      </p:sp>
      <p:pic>
        <p:nvPicPr>
          <p:cNvPr id="5" name="Content Placeholder 4" descr="six squares labeled: Cindy, Amy, Jeff, Valerie, Paul, Other">
            <a:extLst>
              <a:ext uri="{FF2B5EF4-FFF2-40B4-BE49-F238E27FC236}">
                <a16:creationId xmlns:a16="http://schemas.microsoft.com/office/drawing/2014/main" id="{E5CF2267-EEC9-41D5-A1D5-77E588BBC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6779" y="-1"/>
            <a:ext cx="7924799" cy="6145427"/>
          </a:xfrm>
        </p:spPr>
      </p:pic>
    </p:spTree>
    <p:extLst>
      <p:ext uri="{BB962C8B-B14F-4D97-AF65-F5344CB8AC3E}">
        <p14:creationId xmlns:p14="http://schemas.microsoft.com/office/powerpoint/2010/main" val="156027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59D1-D99B-4050-9932-F6ABBF3442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Assessing Your Strengths and Gaps</a:t>
            </a:r>
          </a:p>
        </p:txBody>
      </p:sp>
    </p:spTree>
    <p:extLst>
      <p:ext uri="{BB962C8B-B14F-4D97-AF65-F5344CB8AC3E}">
        <p14:creationId xmlns:p14="http://schemas.microsoft.com/office/powerpoint/2010/main" val="3070558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EEDB-A5A7-4AB2-8FC4-44363739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2380978"/>
            <a:ext cx="2995863" cy="128805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Collected by Topic</a:t>
            </a:r>
          </a:p>
        </p:txBody>
      </p:sp>
      <p:pic>
        <p:nvPicPr>
          <p:cNvPr id="4" name="Content Placeholder 4" descr="Six blocks labeled professional development, abacus bee, conferences, census, hive, other">
            <a:extLst>
              <a:ext uri="{FF2B5EF4-FFF2-40B4-BE49-F238E27FC236}">
                <a16:creationId xmlns:a16="http://schemas.microsoft.com/office/drawing/2014/main" id="{EBBD3A2F-8E22-400E-A402-B2338AB69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568" y="194845"/>
            <a:ext cx="7818547" cy="5929338"/>
          </a:xfrm>
        </p:spPr>
      </p:pic>
    </p:spTree>
    <p:extLst>
      <p:ext uri="{BB962C8B-B14F-4D97-AF65-F5344CB8AC3E}">
        <p14:creationId xmlns:p14="http://schemas.microsoft.com/office/powerpoint/2010/main" val="210625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652C-5D70-4122-AA9B-23C9503A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OneNote</a:t>
            </a:r>
          </a:p>
        </p:txBody>
      </p:sp>
      <p:pic>
        <p:nvPicPr>
          <p:cNvPr id="5" name="Content Placeholder 12" descr="OneNote section labeled People with pages labeled Cindy, Amy, Jeff, Valerie, Paul, Other">
            <a:extLst>
              <a:ext uri="{FF2B5EF4-FFF2-40B4-BE49-F238E27FC236}">
                <a16:creationId xmlns:a16="http://schemas.microsoft.com/office/drawing/2014/main" id="{EA99286B-CDBC-4CD9-AFA8-DA348242C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3354"/>
          <a:stretch/>
        </p:blipFill>
        <p:spPr>
          <a:xfrm>
            <a:off x="193963" y="1924643"/>
            <a:ext cx="4910138" cy="3296051"/>
          </a:xfrm>
          <a:ln w="19050">
            <a:solidFill>
              <a:schemeClr val="tx1"/>
            </a:solidFill>
          </a:ln>
        </p:spPr>
      </p:pic>
      <p:pic>
        <p:nvPicPr>
          <p:cNvPr id="6" name="Content Placeholder 16" descr="OneNote section labeled Topics with pages labeled professional development, abacus bee, conferences, census, hive, Other">
            <a:extLst>
              <a:ext uri="{FF2B5EF4-FFF2-40B4-BE49-F238E27FC236}">
                <a16:creationId xmlns:a16="http://schemas.microsoft.com/office/drawing/2014/main" id="{7C9EDEF0-FF2D-42CC-844F-96321E2FAFE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5253931" y="1924643"/>
            <a:ext cx="6744106" cy="3296051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3028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393286-C642-4444-BA21-DC7DF1FF3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Keep Email in its Place</a:t>
            </a:r>
          </a:p>
        </p:txBody>
      </p:sp>
    </p:spTree>
    <p:extLst>
      <p:ext uri="{BB962C8B-B14F-4D97-AF65-F5344CB8AC3E}">
        <p14:creationId xmlns:p14="http://schemas.microsoft.com/office/powerpoint/2010/main" val="160794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FE32-ECB5-4A8B-807D-4763669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Seen and Heard (5)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1FC5-876C-42A0-9515-587E94CA3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854690" cy="33078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 feel email shame! Like, a good emailer has everything in folders or deletes and I don’t!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 wish I could just talk out issues and not send out long elaborate emails that take forever to close out.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Logging into email seems to suck my time dry. I think I am only going to spend a few minutes, and hours later, I’m in deep.</a:t>
            </a:r>
          </a:p>
        </p:txBody>
      </p:sp>
    </p:spTree>
    <p:extLst>
      <p:ext uri="{BB962C8B-B14F-4D97-AF65-F5344CB8AC3E}">
        <p14:creationId xmlns:p14="http://schemas.microsoft.com/office/powerpoint/2010/main" val="448072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6233-D328-462F-A592-55DC5FA9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2BEF-9C47-4CE9-BC5E-F7ADB1AFC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11254740" cy="27135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Identify the root cause of your email challenge.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Clear clutter to set up your in-box for success.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Efficiently process incoming email using STAR-D.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Set up routines and rituals for when and how you check your email.</a:t>
            </a:r>
          </a:p>
        </p:txBody>
      </p:sp>
    </p:spTree>
    <p:extLst>
      <p:ext uri="{BB962C8B-B14F-4D97-AF65-F5344CB8AC3E}">
        <p14:creationId xmlns:p14="http://schemas.microsoft.com/office/powerpoint/2010/main" val="553052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7C95D-D32F-47B2-BD50-1EA5F245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Your In-Box Set Up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93487-FBEB-4F1A-89AB-B81D8CA62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75363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Declare bankruptcy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Don’t double process emails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Disable pop-ups, beeps, and buzzers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Schedule times to check (reliable not immediate)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Jail the junk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Unsubscribe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Auto respond wisely</a:t>
            </a:r>
          </a:p>
        </p:txBody>
      </p:sp>
    </p:spTree>
    <p:extLst>
      <p:ext uri="{BB962C8B-B14F-4D97-AF65-F5344CB8AC3E}">
        <p14:creationId xmlns:p14="http://schemas.microsoft.com/office/powerpoint/2010/main" val="3739132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078B7-A074-443E-8EA0-610F730B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Respond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D7711-931A-4005-80EB-14C328E3A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10515600" cy="278208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Time frame you will be out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How to reach in an emergency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Whom to contact in your absence</a:t>
            </a:r>
          </a:p>
        </p:txBody>
      </p:sp>
    </p:spTree>
    <p:extLst>
      <p:ext uri="{BB962C8B-B14F-4D97-AF65-F5344CB8AC3E}">
        <p14:creationId xmlns:p14="http://schemas.microsoft.com/office/powerpoint/2010/main" val="4227505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77591-CA4A-4397-9B5D-ADF2627E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Habits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9781-7DF0-46CC-B274-EBE7E86EE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7422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Scan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Trash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Archive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Respond (from the oldest up)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Defer (until later in that day or place on calendar/later list)</a:t>
            </a:r>
          </a:p>
        </p:txBody>
      </p:sp>
    </p:spTree>
    <p:extLst>
      <p:ext uri="{BB962C8B-B14F-4D97-AF65-F5344CB8AC3E}">
        <p14:creationId xmlns:p14="http://schemas.microsoft.com/office/powerpoint/2010/main" val="3468262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77591-CA4A-4397-9B5D-ADF2627E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 versus Folders</a:t>
            </a:r>
          </a:p>
        </p:txBody>
      </p:sp>
      <p:pic>
        <p:nvPicPr>
          <p:cNvPr id="5" name="Content Placeholder 4" descr="Screenshot of left nav bar in Microsoft Outlook.">
            <a:extLst>
              <a:ext uri="{FF2B5EF4-FFF2-40B4-BE49-F238E27FC236}">
                <a16:creationId xmlns:a16="http://schemas.microsoft.com/office/drawing/2014/main" id="{51C3A9FA-ECE6-4C1A-A8A5-8AB67EB42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0087" y="1606550"/>
            <a:ext cx="2847299" cy="3932238"/>
          </a:xfrm>
          <a:prstGeom prst="rect">
            <a:avLst/>
          </a:prstGeom>
        </p:spPr>
      </p:pic>
      <p:pic>
        <p:nvPicPr>
          <p:cNvPr id="6" name="Content Placeholder 14" descr="Home button of Outlook with the Delete and Archive buttons are located.">
            <a:extLst>
              <a:ext uri="{FF2B5EF4-FFF2-40B4-BE49-F238E27FC236}">
                <a16:creationId xmlns:a16="http://schemas.microsoft.com/office/drawing/2014/main" id="{A754CCDD-BC29-4BC6-83E9-93DA95BA739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5261202" y="1606550"/>
            <a:ext cx="5532028" cy="2623435"/>
          </a:xfrm>
        </p:spPr>
      </p:pic>
    </p:spTree>
    <p:extLst>
      <p:ext uri="{BB962C8B-B14F-4D97-AF65-F5344CB8AC3E}">
        <p14:creationId xmlns:p14="http://schemas.microsoft.com/office/powerpoint/2010/main" val="66385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34F1-E208-4D73-AEDF-9F350C14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08162-DEA9-4411-A966-F51EB7C12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11014710" cy="40851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Be considered reliably responsive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Create focused work times which are not interrupted by emails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Clear clutter to set up your in-box for success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Straightforward email writing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Process email efficiently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Set routines for when and how you check email</a:t>
            </a:r>
          </a:p>
        </p:txBody>
      </p:sp>
    </p:spTree>
    <p:extLst>
      <p:ext uri="{BB962C8B-B14F-4D97-AF65-F5344CB8AC3E}">
        <p14:creationId xmlns:p14="http://schemas.microsoft.com/office/powerpoint/2010/main" val="148562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C5B4-8978-4DA6-BC05-A933119F9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Yourself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229AF-1008-47A4-BAD7-D8C8DE572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305"/>
            <a:ext cx="11353800" cy="3745626"/>
          </a:xfrm>
        </p:spPr>
        <p:txBody>
          <a:bodyPr>
            <a:noAutofit/>
          </a:bodyPr>
          <a:lstStyle/>
          <a:p>
            <a:pPr marL="577850" indent="-566738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600" dirty="0"/>
              <a:t>My calendar reflects my goals and priorities. There is time blocked for proactive work.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600" dirty="0"/>
              <a:t>I have everything in one place. For example, all deadlines are in one calendar.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600" dirty="0"/>
              <a:t>I have a place to note immediate To-Dos that pop up during the day.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600" dirty="0"/>
              <a:t>I have a place to record longer-term items, and I regularly refer to them.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US" sz="2600" dirty="0"/>
              <a:t>I can easily select the most important thing to do at any given moment.</a:t>
            </a:r>
          </a:p>
        </p:txBody>
      </p:sp>
    </p:spTree>
    <p:extLst>
      <p:ext uri="{BB962C8B-B14F-4D97-AF65-F5344CB8AC3E}">
        <p14:creationId xmlns:p14="http://schemas.microsoft.com/office/powerpoint/2010/main" val="209117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B0A8-76CA-4747-8E5B-0D64663B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3EE5-E709-48AE-BD94-76E702530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10515600" cy="7932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Heyck</a:t>
            </a:r>
            <a:r>
              <a:rPr lang="en-US" dirty="0"/>
              <a:t>-Merlin, M. (2016). </a:t>
            </a:r>
            <a:r>
              <a:rPr lang="en-US" i="1" dirty="0"/>
              <a:t>The Together Leader</a:t>
            </a:r>
            <a:r>
              <a:rPr lang="en-US" dirty="0"/>
              <a:t>. Jossey-Bass.</a:t>
            </a:r>
          </a:p>
        </p:txBody>
      </p:sp>
    </p:spTree>
    <p:extLst>
      <p:ext uri="{BB962C8B-B14F-4D97-AF65-F5344CB8AC3E}">
        <p14:creationId xmlns:p14="http://schemas.microsoft.com/office/powerpoint/2010/main" val="3314381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A918-8CD6-606E-29F2-C1330A7528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 fontScale="90000"/>
          </a:bodyPr>
          <a:lstStyle/>
          <a:p>
            <a:pPr lvl="0" algn="ctr"/>
            <a:r>
              <a:rPr lang="en-US" dirty="0"/>
              <a:t>ACVREP Submission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www.aphhive.org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7072-9504-202F-3E2F-826328F67D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607039"/>
            <a:ext cx="6419847" cy="4449205"/>
          </a:xfrm>
        </p:spPr>
        <p:txBody>
          <a:bodyPr/>
          <a:lstStyle/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Enter Hive with QR code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Select sign-in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Click “Event Certificate Request”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Enter opening and closing codes</a:t>
            </a:r>
          </a:p>
          <a:p>
            <a:pPr marL="514350" lvl="0" indent="-514350">
              <a:buSzPct val="100000"/>
              <a:buFont typeface="Arial"/>
              <a:buAutoNum type="arabicPeriod"/>
            </a:pPr>
            <a:r>
              <a:rPr lang="en-US" dirty="0"/>
              <a:t>Click “Validate Codes”</a:t>
            </a:r>
          </a:p>
        </p:txBody>
      </p:sp>
      <p:pic>
        <p:nvPicPr>
          <p:cNvPr id="4" name="Content Placeholder 8" descr="QR code for APH Hive, www.aphhive.org">
            <a:extLst>
              <a:ext uri="{FF2B5EF4-FFF2-40B4-BE49-F238E27FC236}">
                <a16:creationId xmlns:a16="http://schemas.microsoft.com/office/drawing/2014/main" id="{9D2A7752-F945-0842-4C13-0398F64FB02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/>
        </p:blipFill>
        <p:spPr>
          <a:xfrm>
            <a:off x="7696197" y="1781964"/>
            <a:ext cx="3657600" cy="3581403"/>
          </a:xfrm>
        </p:spPr>
      </p:pic>
    </p:spTree>
    <p:extLst>
      <p:ext uri="{BB962C8B-B14F-4D97-AF65-F5344CB8AC3E}">
        <p14:creationId xmlns:p14="http://schemas.microsoft.com/office/powerpoint/2010/main" val="182197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141-3BB5-4B73-9625-C0ABE094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Yourself Together,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CC8A5-56FF-4579-BE56-66086132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1117580" cy="4446288"/>
          </a:xfrm>
        </p:spPr>
        <p:txBody>
          <a:bodyPr>
            <a:noAutofit/>
          </a:bodyPr>
          <a:lstStyle/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sz="2600" dirty="0"/>
              <a:t>I have a method for tracking delegated work, data, and other needed tools with little wasted time.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sz="2600" dirty="0"/>
              <a:t>I reliably follow up from meetings.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sz="2600" dirty="0"/>
              <a:t>I can easily access reference information, data, and other needed tools with little wasted time.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sz="2600" dirty="0"/>
              <a:t>I am able to focus for a sustained period of time during work blocks.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6"/>
            </a:pPr>
            <a:r>
              <a:rPr lang="en-US" sz="2600" dirty="0"/>
              <a:t> I can complete tasks efficiently with little procrastination.</a:t>
            </a:r>
          </a:p>
        </p:txBody>
      </p:sp>
    </p:spTree>
    <p:extLst>
      <p:ext uri="{BB962C8B-B14F-4D97-AF65-F5344CB8AC3E}">
        <p14:creationId xmlns:p14="http://schemas.microsoft.com/office/powerpoint/2010/main" val="363214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4EBE-C4B5-422B-858B-977E29EA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Yourself Together, part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1DF02-639F-403B-8BE7-8C5699F3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1071860" cy="4409712"/>
          </a:xfrm>
        </p:spPr>
        <p:txBody>
          <a:bodyPr>
            <a:noAutofit/>
          </a:bodyPr>
          <a:lstStyle/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11"/>
            </a:pPr>
            <a:r>
              <a:rPr lang="en-US" sz="2600" dirty="0"/>
              <a:t> I can accurately predict how long my To-Dos will take to complete.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11"/>
            </a:pPr>
            <a:r>
              <a:rPr lang="en-US" sz="2600" dirty="0"/>
              <a:t> It is always appropriate to use my system. For example, if I am digital, I can always access my tools.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11"/>
            </a:pPr>
            <a:r>
              <a:rPr lang="en-US" sz="2600" dirty="0"/>
              <a:t> My system is highly portable; it is easy for me to carry it everywhere all the time.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11"/>
            </a:pPr>
            <a:r>
              <a:rPr lang="en-US" sz="2600" dirty="0"/>
              <a:t> My system is synchronized across all devices and gadgets.</a:t>
            </a:r>
          </a:p>
          <a:p>
            <a:pPr marL="577850" indent="-566738">
              <a:lnSpc>
                <a:spcPct val="100000"/>
              </a:lnSpc>
              <a:spcAft>
                <a:spcPts val="600"/>
              </a:spcAft>
              <a:buFont typeface="+mj-lt"/>
              <a:buAutoNum type="arabicPeriod" startAt="11"/>
            </a:pPr>
            <a:r>
              <a:rPr lang="en-US" sz="2600" dirty="0"/>
              <a:t> If applicable, I use administrative supports to their fullest.</a:t>
            </a:r>
          </a:p>
        </p:txBody>
      </p:sp>
    </p:spTree>
    <p:extLst>
      <p:ext uri="{BB962C8B-B14F-4D97-AF65-F5344CB8AC3E}">
        <p14:creationId xmlns:p14="http://schemas.microsoft.com/office/powerpoint/2010/main" val="162019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3C34-93CC-421E-980D-FCDF955B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Routines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2E7E2-5FEF-4A4C-B978-DAA955313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911840" cy="393161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I pause and reprioritize each day when needed.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I pause and plan ahead on a weekly basis.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I pause and plan ahead each month and quarter.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I have checklists or templates for regularly occurring events.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I plan my workload with my energy levels in mind.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I have methods for batch processing similar types of work.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600" dirty="0"/>
              <a:t>When an emergency arises, I have a method for analyzing and deciding on its importance.</a:t>
            </a:r>
          </a:p>
        </p:txBody>
      </p:sp>
    </p:spTree>
    <p:extLst>
      <p:ext uri="{BB962C8B-B14F-4D97-AF65-F5344CB8AC3E}">
        <p14:creationId xmlns:p14="http://schemas.microsoft.com/office/powerpoint/2010/main" val="186641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BA8B-7349-44E4-96A0-58C5EC8E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014" y="741641"/>
            <a:ext cx="5587746" cy="573659"/>
          </a:xfrm>
        </p:spPr>
        <p:txBody>
          <a:bodyPr/>
          <a:lstStyle/>
          <a:p>
            <a:r>
              <a:rPr lang="en-US" dirty="0"/>
              <a:t>Mindsets Matter!</a:t>
            </a:r>
          </a:p>
        </p:txBody>
      </p:sp>
      <p:pic>
        <p:nvPicPr>
          <p:cNvPr id="6" name="Picture Placeholder 5" descr="A notpad with scrabble pieces spelling the words “to do” with a heart.&#10;&#10;">
            <a:extLst>
              <a:ext uri="{FF2B5EF4-FFF2-40B4-BE49-F238E27FC236}">
                <a16:creationId xmlns:a16="http://schemas.microsoft.com/office/drawing/2014/main" id="{6176C20C-A69F-4B34-9DA8-B9CFD3D50C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1705" r="43990"/>
          <a:stretch/>
        </p:blipFill>
        <p:spPr>
          <a:xfrm>
            <a:off x="0" y="741642"/>
            <a:ext cx="3549712" cy="533743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9754B-F42A-4F5D-843C-F727F0DACF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22014" y="1604731"/>
            <a:ext cx="7976616" cy="4338869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dirty="0"/>
              <a:t>The more planned you are, the more flexible you can be.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dirty="0"/>
              <a:t>Whether we like it or not, our credibility is on the line.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dirty="0"/>
              <a:t>If you base your success on completing a daily To-Do List, you will never feel successful.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dirty="0"/>
              <a:t>Predictable routines and systems enable us to focus on bigger, bolder, and more creative work!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dirty="0"/>
              <a:t>There are no perfect tools, only consistent routines.</a:t>
            </a:r>
          </a:p>
        </p:txBody>
      </p:sp>
    </p:spTree>
    <p:extLst>
      <p:ext uri="{BB962C8B-B14F-4D97-AF65-F5344CB8AC3E}">
        <p14:creationId xmlns:p14="http://schemas.microsoft.com/office/powerpoint/2010/main" val="38803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H">
      <a:dk1>
        <a:srgbClr val="000000"/>
      </a:dk1>
      <a:lt1>
        <a:srgbClr val="FFFFFF"/>
      </a:lt1>
      <a:dk2>
        <a:srgbClr val="5B6670"/>
      </a:dk2>
      <a:lt2>
        <a:srgbClr val="FFFFFF"/>
      </a:lt2>
      <a:accent1>
        <a:srgbClr val="E33E60"/>
      </a:accent1>
      <a:accent2>
        <a:srgbClr val="5CA0A7"/>
      </a:accent2>
      <a:accent3>
        <a:srgbClr val="FE9600"/>
      </a:accent3>
      <a:accent4>
        <a:srgbClr val="713F71"/>
      </a:accent4>
      <a:accent5>
        <a:srgbClr val="5B6670"/>
      </a:accent5>
      <a:accent6>
        <a:srgbClr val="E6365F"/>
      </a:accent6>
      <a:hlink>
        <a:srgbClr val="E92C5E"/>
      </a:hlink>
      <a:folHlink>
        <a:srgbClr val="57A1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2022-template - Copy.pptx" id="{BAC01CD9-183C-4D04-A439-3F7B93598B6C}" vid="{23435B55-B02A-4314-ABD2-3B254ECDE015}"/>
    </a:ext>
  </a:extLst>
</a:theme>
</file>

<file path=ppt/theme/theme2.xml><?xml version="1.0" encoding="utf-8"?>
<a:theme xmlns:a="http://schemas.openxmlformats.org/drawingml/2006/main" name="AM24_3B_Producing Robust Discussions Round Tabl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24_3B_Producing Robust Discussions Round Table" id="{9F322785-F424-4D39-BF32-415E0EC51A6F}" vid="{BDBFCC42-BCC9-4B8F-BE33-DA538FE175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61c8e0-eab5-4c7c-adc7-4eb79cbd7f78">
      <Terms xmlns="http://schemas.microsoft.com/office/infopath/2007/PartnerControls"/>
    </lcf76f155ced4ddcb4097134ff3c332f>
    <TaxCatchAll xmlns="cbb253ac-5ac1-4dc8-aaa4-ae36c491a2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17DCC81D95E840A6B6D9A1B38F7345" ma:contentTypeVersion="18" ma:contentTypeDescription="Create a new document." ma:contentTypeScope="" ma:versionID="5805a5a3eae5053ba8bcc3f508ef1cd0">
  <xsd:schema xmlns:xsd="http://www.w3.org/2001/XMLSchema" xmlns:xs="http://www.w3.org/2001/XMLSchema" xmlns:p="http://schemas.microsoft.com/office/2006/metadata/properties" xmlns:ns2="db61c8e0-eab5-4c7c-adc7-4eb79cbd7f78" xmlns:ns3="cbb253ac-5ac1-4dc8-aaa4-ae36c491a202" targetNamespace="http://schemas.microsoft.com/office/2006/metadata/properties" ma:root="true" ma:fieldsID="6e65ef5d8fb5723de40385cb4c2bbcf9" ns2:_="" ns3:_="">
    <xsd:import namespace="db61c8e0-eab5-4c7c-adc7-4eb79cbd7f78"/>
    <xsd:import namespace="cbb253ac-5ac1-4dc8-aaa4-ae36c491a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1c8e0-eab5-4c7c-adc7-4eb79cbd7f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ac181ec-6c34-4630-9754-a2a661e89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253ac-5ac1-4dc8-aaa4-ae36c491a2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23200-f7ea-49a8-a9ad-5a1160a82e76}" ma:internalName="TaxCatchAll" ma:showField="CatchAllData" ma:web="cbb253ac-5ac1-4dc8-aaa4-ae36c491a2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A5E3DF-0764-469A-971F-F77041FF9F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9DFCA3-5499-49C7-A762-D1A4207A620D}">
  <ds:schemaRefs>
    <ds:schemaRef ds:uri="http://schemas.openxmlformats.org/package/2006/metadata/core-properties"/>
    <ds:schemaRef ds:uri="http://schemas.microsoft.com/office/infopath/2007/PartnerControls"/>
    <ds:schemaRef ds:uri="db61c8e0-eab5-4c7c-adc7-4eb79cbd7f78"/>
    <ds:schemaRef ds:uri="http://www.w3.org/XML/1998/namespace"/>
    <ds:schemaRef ds:uri="cbb253ac-5ac1-4dc8-aaa4-ae36c491a202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192F0E-9A2B-4682-8BDA-00508C3C27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61c8e0-eab5-4c7c-adc7-4eb79cbd7f78"/>
    <ds:schemaRef ds:uri="cbb253ac-5ac1-4dc8-aaa4-ae36c491a2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4267</TotalTime>
  <Words>1857</Words>
  <Application>Microsoft Macintosh PowerPoint</Application>
  <PresentationFormat>Widescreen</PresentationFormat>
  <Paragraphs>264</Paragraphs>
  <Slides>51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APH Beta 2</vt:lpstr>
      <vt:lpstr>Arial</vt:lpstr>
      <vt:lpstr>Calibri</vt:lpstr>
      <vt:lpstr>Helvetica</vt:lpstr>
      <vt:lpstr>Office Theme</vt:lpstr>
      <vt:lpstr>AM24_3B_Producing Robust Discussions Round Table</vt:lpstr>
      <vt:lpstr>Cultivating Strategies for Time Management</vt:lpstr>
      <vt:lpstr>Leanne Grillot</vt:lpstr>
      <vt:lpstr>Learning Objectives</vt:lpstr>
      <vt:lpstr>Assessing Your Strengths and Gaps</vt:lpstr>
      <vt:lpstr>Get Yourself Together</vt:lpstr>
      <vt:lpstr>Get Yourself Together, part 2</vt:lpstr>
      <vt:lpstr>Get Yourself Together, part 3</vt:lpstr>
      <vt:lpstr>Routines Rule</vt:lpstr>
      <vt:lpstr>Mindsets Matter!</vt:lpstr>
      <vt:lpstr>Mindsets Matter! (cont’d)</vt:lpstr>
      <vt:lpstr>Build the Habit</vt:lpstr>
      <vt:lpstr>Design a Comprehensive Calendar</vt:lpstr>
      <vt:lpstr>Seen and Heard</vt:lpstr>
      <vt:lpstr>What It Includes</vt:lpstr>
      <vt:lpstr>Priority Plan</vt:lpstr>
      <vt:lpstr>Major Meetings and Standard Stuff</vt:lpstr>
      <vt:lpstr>Sketch an Ideal Week</vt:lpstr>
      <vt:lpstr>Impose the Ideal Week onto Your Digital Calendar</vt:lpstr>
      <vt:lpstr>Zoom Out to View a Year</vt:lpstr>
      <vt:lpstr>Design a Later LIst</vt:lpstr>
      <vt:lpstr>Seen and Heard (1)</vt:lpstr>
      <vt:lpstr>The Later List</vt:lpstr>
      <vt:lpstr>Short-Term and Long-Term</vt:lpstr>
      <vt:lpstr>My Later List</vt:lpstr>
      <vt:lpstr>Create Your weekly Plan</vt:lpstr>
      <vt:lpstr>Seen and Heard (2)</vt:lpstr>
      <vt:lpstr>A Weekly or Daily Worksheet</vt:lpstr>
      <vt:lpstr>A Good Weekly Worksheet</vt:lpstr>
      <vt:lpstr>Worksheet Options</vt:lpstr>
      <vt:lpstr>Building Your Own</vt:lpstr>
      <vt:lpstr>Little Things Make a Difference</vt:lpstr>
      <vt:lpstr>Routines and checklists</vt:lpstr>
      <vt:lpstr>Seen and Heard (3)</vt:lpstr>
      <vt:lpstr>Meeting with Myself</vt:lpstr>
      <vt:lpstr>Block Out Time</vt:lpstr>
      <vt:lpstr>Save It for Later!</vt:lpstr>
      <vt:lpstr>Seen and Heard (4)</vt:lpstr>
      <vt:lpstr>Benefits of Thought Catchers</vt:lpstr>
      <vt:lpstr>Collected by People</vt:lpstr>
      <vt:lpstr>Collected by Topic</vt:lpstr>
      <vt:lpstr>Use OneNote</vt:lpstr>
      <vt:lpstr>Keep Email in its Place</vt:lpstr>
      <vt:lpstr>Seen and Heard (5)</vt:lpstr>
      <vt:lpstr>Email Intentions</vt:lpstr>
      <vt:lpstr>Get Your In-Box Set Up for Success</vt:lpstr>
      <vt:lpstr>Auto Respond</vt:lpstr>
      <vt:lpstr>Daily Habits</vt:lpstr>
      <vt:lpstr>Archive versus Folders</vt:lpstr>
      <vt:lpstr>Email Efficiency</vt:lpstr>
      <vt:lpstr>References</vt:lpstr>
      <vt:lpstr>ACVREP Submission www.aphhive.org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D. Jones</dc:creator>
  <cp:lastModifiedBy>Stephanie Lancaster</cp:lastModifiedBy>
  <cp:revision>23</cp:revision>
  <dcterms:created xsi:type="dcterms:W3CDTF">2022-08-25T14:48:21Z</dcterms:created>
  <dcterms:modified xsi:type="dcterms:W3CDTF">2025-10-07T18:58:04Z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0x0101009117DCC81D95E840A6B6D9A1B38F7345</vt:lpwstr>
  </property>
  <property fmtid="{D5CDD505-2E9C-101B-9397-08002B2CF9AE}" pid="3" name="MediaServiceImageTags">
    <vt:lpwstr/>
  </property>
</Properties>
</file>