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sldIdLst>
    <p:sldId id="651" r:id="rId5"/>
    <p:sldId id="656" r:id="rId6"/>
    <p:sldId id="657" r:id="rId7"/>
    <p:sldId id="658" r:id="rId8"/>
    <p:sldId id="659" r:id="rId9"/>
    <p:sldId id="660" r:id="rId10"/>
    <p:sldId id="661" r:id="rId11"/>
    <p:sldId id="662" r:id="rId12"/>
    <p:sldId id="663" r:id="rId13"/>
    <p:sldId id="664" r:id="rId14"/>
    <p:sldId id="665" r:id="rId15"/>
    <p:sldId id="666" r:id="rId16"/>
    <p:sldId id="65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0"/>
    <p:restoredTop sz="95006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1824" y="17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9EBB-F47A-0148-B31D-84535ADA0839}" type="datetimeFigureOut">
              <a:rPr lang="en-US" smtClean="0"/>
              <a:t>9/29/25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4622-C062-874F-A5CC-A440E03D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574" y="1137917"/>
            <a:ext cx="6022420" cy="2094014"/>
          </a:xfrm>
        </p:spPr>
        <p:txBody>
          <a:bodyPr anchor="t">
            <a:normAutofit/>
          </a:bodyPr>
          <a:lstStyle>
            <a:lvl1pPr algn="r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Place TITLE </a:t>
            </a:r>
            <a:r>
              <a:rPr lang="en-US" dirty="0" err="1"/>
              <a:t>HERe.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30574" y="3550899"/>
            <a:ext cx="6022419" cy="518858"/>
          </a:xfrm>
        </p:spPr>
        <p:txBody>
          <a:bodyPr>
            <a:normAutofit/>
          </a:bodyPr>
          <a:lstStyle>
            <a:lvl1pPr marL="0" indent="0" algn="r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17BFC-168C-1383-C36D-DA80E616F1B2}"/>
              </a:ext>
            </a:extLst>
          </p:cNvPr>
          <p:cNvCxnSpPr/>
          <p:nvPr userDrawn="1"/>
        </p:nvCxnSpPr>
        <p:spPr>
          <a:xfrm>
            <a:off x="10689021" y="1137917"/>
            <a:ext cx="0" cy="57200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 Left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8718" y="1766145"/>
            <a:ext cx="4528856" cy="915069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98718" y="2840140"/>
            <a:ext cx="4528856" cy="5888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1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ople Photo Right +job title Full Siz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4430" y="1766145"/>
            <a:ext cx="4528856" cy="915069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/>
              <a:t>Title Helvetica 28 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380EDDB-AA81-040C-C512-5DD55D26CA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63143" y="0"/>
            <a:ext cx="4528857" cy="61150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849C2-1A53-4F54-F05F-4364BE0D9DA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264430" y="2840140"/>
            <a:ext cx="4528856" cy="58886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r">
              <a:buFont typeface="Arial" panose="020B0604020202020204" pitchFamily="34" charset="0"/>
              <a:buNone/>
              <a:defRPr sz="1800"/>
            </a:lvl2pPr>
            <a:lvl3pPr>
              <a:defRPr sz="18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0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385324-0E32-1B07-18DA-3A54DF705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927" y="1543948"/>
            <a:ext cx="8034528" cy="779589"/>
          </a:xfrm>
        </p:spPr>
        <p:txBody>
          <a:bodyPr anchor="t">
            <a:normAutofit/>
          </a:bodyPr>
          <a:lstStyle>
            <a:lvl1pPr algn="l">
              <a:defRPr sz="4800" b="1" cap="all" spc="250" baseline="0">
                <a:latin typeface="Helvetica" pitchFamily="2" charset="0"/>
              </a:defRPr>
            </a:lvl1pPr>
          </a:lstStyle>
          <a:p>
            <a:r>
              <a:rPr lang="en-US" dirty="0"/>
              <a:t>Closing slide.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38EA30-E17F-9D83-E6BF-93A423E4EF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927" y="2323537"/>
            <a:ext cx="8034528" cy="518858"/>
          </a:xfrm>
        </p:spPr>
        <p:txBody>
          <a:bodyPr>
            <a:normAutofit/>
          </a:bodyPr>
          <a:lstStyle>
            <a:lvl1pPr marL="0" indent="0" algn="l">
              <a:buNone/>
              <a:defRPr sz="3000" spc="150" baseline="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 (optional)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B37EFE-7F1F-FDBA-3498-36F379FC0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8927" y="4015606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2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lef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E7718-8A3E-4A24-727A-44CCAAFAC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9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ransition Slide right align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E688-5A09-DA42-8441-30EE013B79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0845" y="2771331"/>
            <a:ext cx="8810069" cy="657669"/>
          </a:xfrm>
        </p:spPr>
        <p:txBody>
          <a:bodyPr anchor="t">
            <a:noAutofit/>
          </a:bodyPr>
          <a:lstStyle>
            <a:lvl1pPr algn="l">
              <a:defRPr sz="4400" b="1" cap="all" spc="25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transition SLIDE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630BF-1321-934E-B610-A502B5586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0845" y="3459176"/>
            <a:ext cx="8810069" cy="305498"/>
          </a:xfrm>
        </p:spPr>
        <p:txBody>
          <a:bodyPr>
            <a:noAutofit/>
          </a:bodyPr>
          <a:lstStyle>
            <a:lvl1pPr marL="0" indent="0" algn="l">
              <a:buNone/>
              <a:defRPr sz="3000" spc="15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Optional subtitle on transition slide.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725BC-7B1E-3C1B-6358-F7C08BD2CA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0845" y="5631043"/>
            <a:ext cx="2193020" cy="9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46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CE9F-C492-4A36-8032-BDA586182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10515600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91753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F5FAD1D-151C-DD4E-A0D5-983A6E271C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1318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dirty="0"/>
              <a:t>Click to add full page photo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7C33-D9BF-ADE7-94A2-124017269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7FDA70-DDDD-DE99-4074-238C64F17414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67722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335116-AA61-48FC-AE89-8E15FFADD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3623811-8EFD-5E48-99DB-15C7655A9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4909457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CE185C7-ADE2-D64E-992F-8DF9C83736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5229" y="1607040"/>
            <a:ext cx="4909457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F48217-044D-E11F-FDA8-1D2BCE27D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B35446-87DF-0C07-8B8A-59E55B4BC59D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2148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87374B-093F-4933-ADED-9523037140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44179"/>
          </a:xfrm>
        </p:spPr>
        <p:txBody>
          <a:bodyPr/>
          <a:lstStyle/>
          <a:p>
            <a:pPr lvl="0"/>
            <a:r>
              <a:rPr lang="en-US" dirty="0"/>
              <a:t>Title Helvetica bold 44 pt.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5B22B1-853A-6913-1DAA-2CE73A7E6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7040"/>
            <a:ext cx="3189514" cy="3931611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1B3A213-4E3E-8085-382C-710A3279DB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01243" y="1607037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90BBF75-D7E1-6BF4-9365-319E3479866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64285" y="1607038"/>
            <a:ext cx="3189514" cy="39316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EDA8F6-11D4-771D-8D96-50BB0071E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6CC122-B8AB-1E90-D88E-866A376C33C5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65063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2144" y="741641"/>
            <a:ext cx="5587746" cy="573659"/>
          </a:xfrm>
        </p:spPr>
        <p:txBody>
          <a:bodyPr>
            <a:noAutofit/>
          </a:bodyPr>
          <a:lstStyle>
            <a:lvl1pPr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941" y="741642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62144" y="1604733"/>
            <a:ext cx="5587746" cy="361272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31647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Photo+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1B92DE-FE71-1E45-8191-0E6D24DA0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762" y="777449"/>
            <a:ext cx="5587746" cy="573659"/>
          </a:xfrm>
        </p:spPr>
        <p:txBody>
          <a:bodyPr>
            <a:noAutofit/>
          </a:bodyPr>
          <a:lstStyle>
            <a:lvl1pPr algn="r">
              <a:defRPr sz="3800" b="1"/>
            </a:lvl1pPr>
          </a:lstStyle>
          <a:p>
            <a:r>
              <a:rPr lang="en-US" dirty="0"/>
              <a:t>Title Helvetica 38 pt.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A72DE0-EB9D-7C48-B7B2-0B9701BC4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29759" y="777449"/>
            <a:ext cx="3020131" cy="44758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AD4155-B02F-E748-ABE5-7DC0D1C413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4762" y="1640541"/>
            <a:ext cx="5587746" cy="3612726"/>
          </a:xfrm>
        </p:spPr>
        <p:txBody>
          <a:bodyPr>
            <a:normAutofit/>
          </a:bodyPr>
          <a:lstStyle>
            <a:lvl1pPr algn="r">
              <a:defRPr sz="2600"/>
            </a:lvl1pPr>
            <a:lvl2pPr algn="r">
              <a:defRPr sz="2600"/>
            </a:lvl2pPr>
            <a:lvl3pPr algn="r">
              <a:defRPr sz="26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55002-0829-69F6-F234-D5A659A42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4762" y="6205330"/>
            <a:ext cx="1358245" cy="588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52B9E3-1AC7-50CC-2DDD-BA9AC6999646}"/>
              </a:ext>
            </a:extLst>
          </p:cNvPr>
          <p:cNvSpPr txBox="1"/>
          <p:nvPr userDrawn="1"/>
        </p:nvSpPr>
        <p:spPr>
          <a:xfrm>
            <a:off x="9460538" y="6292820"/>
            <a:ext cx="200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PH Beta 2" pitchFamily="2" charset="0"/>
              </a:rPr>
              <a:t>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92713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C6617-D2E5-5B4D-9F87-40E8B531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6536-045E-DC4D-BC2D-AE7ADCF2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2E42-3F79-344B-B9F5-44B08F43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0ADEA-530E-7F42-B7F3-C65A56F36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9AB133FE-E6F7-EC46-8519-564ACF309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61" r:id="rId3"/>
    <p:sldLayoutId id="2147483650" r:id="rId4"/>
    <p:sldLayoutId id="2147483667" r:id="rId5"/>
    <p:sldLayoutId id="2147483654" r:id="rId6"/>
    <p:sldLayoutId id="2147483657" r:id="rId7"/>
    <p:sldLayoutId id="2147483662" r:id="rId8"/>
    <p:sldLayoutId id="2147483663" r:id="rId9"/>
    <p:sldLayoutId id="2147483664" r:id="rId10"/>
    <p:sldLayoutId id="2147483668" r:id="rId11"/>
    <p:sldLayoutId id="214748365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o@aph.org" TargetMode="External"/><Relationship Id="rId2" Type="http://schemas.openxmlformats.org/officeDocument/2006/relationships/hyperlink" Target="mailto:support@aph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onarchsupport@aph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h.org/customer-service/" TargetMode="External"/><Relationship Id="rId2" Type="http://schemas.openxmlformats.org/officeDocument/2006/relationships/hyperlink" Target="https://www.aph.org/contact-u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ph.org/customer-service/repai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aph.or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BEEC-D5F1-8261-C645-4F276A5A2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1" y="1527384"/>
            <a:ext cx="6495394" cy="13820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APH Customer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219B-198F-B1B1-99E0-39232CA9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contact Customer Experience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98480-95BF-FA80-B44A-EC588391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7040"/>
            <a:ext cx="10982739" cy="4356438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CX Customer service &amp; technical support email: </a:t>
            </a:r>
            <a:r>
              <a:rPr lang="en-US" sz="3200" dirty="0">
                <a:hlinkClick r:id="rId2"/>
              </a:rPr>
              <a:t>support@aph.org</a:t>
            </a:r>
            <a:endParaRPr lang="en-US" sz="32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CX order placement/repairs: </a:t>
            </a:r>
            <a:r>
              <a:rPr lang="en-US" sz="3200" dirty="0">
                <a:hlinkClick r:id="rId3"/>
              </a:rPr>
              <a:t>po@aph.org</a:t>
            </a:r>
            <a:endParaRPr lang="en-US" sz="32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Monarch support email: </a:t>
            </a:r>
            <a:r>
              <a:rPr lang="en-US" sz="3200" dirty="0">
                <a:hlinkClick r:id="rId4"/>
              </a:rPr>
              <a:t>monarchsupport@aph.org</a:t>
            </a:r>
            <a:endParaRPr lang="en-US" sz="32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Phone: 800-223-1839 8am-8pm </a:t>
            </a:r>
            <a:r>
              <a:rPr lang="en-US" sz="3200" dirty="0" err="1"/>
              <a:t>est</a:t>
            </a:r>
            <a:r>
              <a:rPr lang="en-US" sz="3200" dirty="0"/>
              <a:t> Monday-Friday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Aph.org</a:t>
            </a:r>
            <a:r>
              <a:rPr lang="en-US" sz="3200" dirty="0"/>
              <a:t>: Contact Us, Product Support form, Repair form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Fax or mail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95B1-8012-DC14-8970-DD0CB9139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5" y="365125"/>
            <a:ext cx="10810461" cy="10441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contact Customer Experience,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3FBD-809E-5957-A098-10E627C44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1607040"/>
            <a:ext cx="11353800" cy="3375777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Links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aph.org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contact formats: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Contact us link: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https://www.aph.org/contact-us/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Product support link: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https://www.aph.org/customer-service/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Repair link: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https://www.aph.org/customer-service/repair/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6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6D88F-3B49-47D1-4B0D-1ECB9B1D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8679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1C3E-470A-B2E3-BCAE-6CA530683C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3858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029D5-1DC6-12D7-99C6-E263E4DB3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5185B-BD22-00F9-0F5F-99778855BD43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Erin Fulkerson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Director, Customer Experience</a:t>
            </a:r>
          </a:p>
          <a:p>
            <a:endParaRPr lang="en-US" dirty="0"/>
          </a:p>
        </p:txBody>
      </p:sp>
      <p:pic>
        <p:nvPicPr>
          <p:cNvPr id="5" name="Picture Placeholder 4" descr="Photo of Erin wearing glasses and a blue shirt">
            <a:extLst>
              <a:ext uri="{FF2B5EF4-FFF2-40B4-BE49-F238E27FC236}">
                <a16:creationId xmlns:a16="http://schemas.microsoft.com/office/drawing/2014/main" id="{F1ADE485-CB02-B3A4-F7AA-D20A985073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2967" r="1296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D45B42E-9454-34E9-B677-F6DCC505F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281" y="2529443"/>
            <a:ext cx="3189514" cy="3009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782F0D-2F10-7566-F72E-342B84C86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281" y="1607037"/>
            <a:ext cx="3189515" cy="9224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CE042-03D5-3D3C-0D9B-A77556189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1241" y="2529443"/>
            <a:ext cx="3189514" cy="3009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1A93AF-6C13-AEAB-F67D-0941B777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1241" y="1607037"/>
            <a:ext cx="3189515" cy="9224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619F3B-B836-703E-E44C-1B0E98F6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2529444"/>
            <a:ext cx="3189514" cy="3009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CBB4DD-55D7-B355-A684-B9CA3912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607037"/>
            <a:ext cx="3189515" cy="9224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A7344-C646-C030-2C59-CE340049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is Customer Experience (CX)?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8ADC0-F8E5-BCFB-2304-821BAB6F5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Order Entry </a:t>
            </a:r>
            <a:br>
              <a:rPr lang="en-US" b="1" dirty="0"/>
            </a:br>
            <a:r>
              <a:rPr lang="en-US" b="1" dirty="0"/>
              <a:t>&amp; Repairs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BJ Reece</a:t>
            </a:r>
            <a:endParaRPr lang="en-US" sz="2400" i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Dimetre</a:t>
            </a:r>
            <a:r>
              <a:rPr lang="en-US" sz="2400" dirty="0"/>
              <a:t> Jackson Grainger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5C106-00F3-5DCA-59E5-F0F778C799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dirty="0"/>
              <a:t>Customer Experience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Amy Corn, Supervisor</a:t>
            </a:r>
            <a:endParaRPr lang="en-US" sz="2400" i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Alex Huguenin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Courtney Gilbert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Ernie Segura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Montana McInnis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12F5F-7945-3E34-5ADD-BEE04AE225C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b="1" dirty="0"/>
              <a:t>Technical Support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Amber Messmer, Supervisor</a:t>
            </a:r>
            <a:endParaRPr lang="en-US" sz="2400" i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Matt Bittinger, Monarch Support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Alyssa Erven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Amy Harris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Carrie Schaffer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DD806A-5D5B-03A2-DEAA-3CDDF192487D}"/>
              </a:ext>
            </a:extLst>
          </p:cNvPr>
          <p:cNvSpPr txBox="1"/>
          <p:nvPr/>
        </p:nvSpPr>
        <p:spPr>
          <a:xfrm>
            <a:off x="838200" y="5688281"/>
            <a:ext cx="1051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of 12 FTE; Team is mostly remote, with staff in nine states; 67% of team is BVI.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3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4812-CBA3-572D-CAF0-2F8D8547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Experience Statistics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1B7F2-78BD-4733-4C7B-71908C9DE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040"/>
            <a:ext cx="9742714" cy="433062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2025 Year to date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CX calls &amp; cases handled: 14,189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Average customer service &amp; repairs call handle time: 10 minutes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Average customer service &amp; repairs caller time in queue: 1.5 minutes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Average tech support call handle time: 17 minutes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Average tech support caller time in queue: 0.5 minute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Average case handle time: 1.9 days</a:t>
            </a:r>
          </a:p>
        </p:txBody>
      </p:sp>
    </p:spTree>
    <p:extLst>
      <p:ext uri="{BB962C8B-B14F-4D97-AF65-F5344CB8AC3E}">
        <p14:creationId xmlns:p14="http://schemas.microsoft.com/office/powerpoint/2010/main" val="86807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0866-FD08-14C4-A07B-7A334CAD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Experience Interactions </a:t>
            </a:r>
            <a:endParaRPr lang="en-US" dirty="0"/>
          </a:p>
        </p:txBody>
      </p:sp>
      <p:pic>
        <p:nvPicPr>
          <p:cNvPr id="5" name="Content Placeholder 4" descr="Customer Experience (CX) Interactions Graph representing 2025 CX Calls Presented vs. Calls Handled/Callbacks and how many: CX Team calls presented 5,159, calls handled 4,229; Repairs team calls presented 563, calls handled 534; Tech support Team calls presented 2,076, calls handled 1,955.">
            <a:extLst>
              <a:ext uri="{FF2B5EF4-FFF2-40B4-BE49-F238E27FC236}">
                <a16:creationId xmlns:a16="http://schemas.microsoft.com/office/drawing/2014/main" id="{171905FE-6904-5CDE-2B4A-DFCC728700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1772"/>
            <a:ext cx="4910138" cy="3401794"/>
          </a:xfrm>
          <a:prstGeom prst="rect">
            <a:avLst/>
          </a:prstGeom>
        </p:spPr>
      </p:pic>
      <p:pic>
        <p:nvPicPr>
          <p:cNvPr id="6" name="Content Placeholder 5" descr="Screenshot of bar chart depicting email, fax, web, and postal mail cases that CX teams worked. AP Order entry/repairs handled 2,214, Customer Experience handled 4,889, and tech support handled 368 from January 1 through September 14, 2025.">
            <a:extLst>
              <a:ext uri="{FF2B5EF4-FFF2-40B4-BE49-F238E27FC236}">
                <a16:creationId xmlns:a16="http://schemas.microsoft.com/office/drawing/2014/main" id="{42C5AA27-867C-FD2C-9AE8-312EEA28CC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454774" y="1871772"/>
            <a:ext cx="5340351" cy="34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0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93377-93DE-7081-DBEA-E321E742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APH.ORG Refresh</a:t>
            </a:r>
            <a:endParaRPr lang="en-US" dirty="0"/>
          </a:p>
        </p:txBody>
      </p:sp>
      <p:pic>
        <p:nvPicPr>
          <p:cNvPr id="5" name="Picture 2" descr="Screenshot of APH.org account page showing the View FQ Balance button, the Invite Shopper button, Order History, Address Management, Quick Order and other tools.">
            <a:extLst>
              <a:ext uri="{FF2B5EF4-FFF2-40B4-BE49-F238E27FC236}">
                <a16:creationId xmlns:a16="http://schemas.microsoft.com/office/drawing/2014/main" id="{9820BC96-8AED-0D57-564B-AEEF29531A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968487"/>
            <a:ext cx="4910138" cy="32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32CF1-2871-3574-16AC-EC44924BA5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73289" y="1409304"/>
            <a:ext cx="5913912" cy="4492732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Account Dashboard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account page to see your current FQ balances, find catalog quick link, outstanding orders, invite shoppers, and access additional resources.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History is available by user​.</a:t>
            </a:r>
          </a:p>
          <a:p>
            <a:pPr marL="971550" lvl="1" indent="-285750" fontAlgn="base"/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Orders lists invited shopper orders for review and approval/denial.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Resources: find helpful links to web site user guides, discontinued list, Braille Bricks manual FQ order form, and an APH email directory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Book to store recurring addresses 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Order form​ to order by catalog number and build your cart quickly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 site link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 pricing for available products can be viewed once you are logged into your account.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8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A711-58EF-F63A-577D-03B8E473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APH.ORG Refresh, cont.</a:t>
            </a:r>
            <a:endParaRPr lang="en-US" dirty="0"/>
          </a:p>
        </p:txBody>
      </p:sp>
      <p:pic>
        <p:nvPicPr>
          <p:cNvPr id="10" name="Picture 9" descr="Screenshot of the View FQ Balances and Invite Shopper interactive buttons on the aph.org account profile page.">
            <a:extLst>
              <a:ext uri="{FF2B5EF4-FFF2-40B4-BE49-F238E27FC236}">
                <a16:creationId xmlns:a16="http://schemas.microsoft.com/office/drawing/2014/main" id="{642CEC24-3E1C-85CA-2AD2-3BFFADF5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232"/>
            <a:ext cx="2348199" cy="1253333"/>
          </a:xfrm>
          <a:prstGeom prst="rect">
            <a:avLst/>
          </a:prstGeom>
        </p:spPr>
      </p:pic>
      <p:sp>
        <p:nvSpPr>
          <p:cNvPr id="12" name="Arrow: Right 9">
            <a:extLst>
              <a:ext uri="{FF2B5EF4-FFF2-40B4-BE49-F238E27FC236}">
                <a16:creationId xmlns:a16="http://schemas.microsoft.com/office/drawing/2014/main" id="{9FA1B133-57D8-4715-BDB1-F33CD3E97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38727" y="2901452"/>
            <a:ext cx="1253333" cy="8712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8">
            <a:extLst>
              <a:ext uri="{FF2B5EF4-FFF2-40B4-BE49-F238E27FC236}">
                <a16:creationId xmlns:a16="http://schemas.microsoft.com/office/drawing/2014/main" id="{6883BB33-7653-76AC-2986-144FC057F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614" y="3331017"/>
            <a:ext cx="1601154" cy="8921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creenshot of pop up box from selecting Invite shopper button including email address, FQ account, and send invite button.">
            <a:extLst>
              <a:ext uri="{FF2B5EF4-FFF2-40B4-BE49-F238E27FC236}">
                <a16:creationId xmlns:a16="http://schemas.microsoft.com/office/drawing/2014/main" id="{9D6355CC-91B5-E655-2179-B0755DDFCED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2768619" y="1366499"/>
            <a:ext cx="3663722" cy="390797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8B1458-01F4-BB80-8550-360700859BD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51192" y="1409304"/>
            <a:ext cx="5426013" cy="45521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Invited Shopper</a:t>
            </a:r>
          </a:p>
          <a:p>
            <a:endParaRPr lang="en-US" sz="1800" dirty="0"/>
          </a:p>
          <a:p>
            <a:pPr marL="285750" indent="-285750" fontAlgn="base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The invited shopper feature allows you to invite teachers or others to browse and shop on </a:t>
            </a:r>
            <a:r>
              <a:rPr lang="en-US" sz="1800" dirty="0" err="1">
                <a:solidFill>
                  <a:srgbClr val="000000"/>
                </a:solidFill>
              </a:rPr>
              <a:t>APH.org</a:t>
            </a:r>
            <a:r>
              <a:rPr lang="en-US" sz="1800" dirty="0">
                <a:solidFill>
                  <a:srgbClr val="000000"/>
                </a:solidFill>
              </a:rPr>
              <a:t> using Federal Quota funds. ​</a:t>
            </a:r>
          </a:p>
          <a:p>
            <a:pPr marL="285750" indent="-285750" fontAlgn="base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All orders are held for review. EOTs and OOAs may edit, reject, or approve teacher orders.​</a:t>
            </a:r>
          </a:p>
          <a:p>
            <a:pPr marL="285750" indent="-285750" fontAlgn="base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For specific training on this tool, check out the Federal Quota EOT Document under My Resources or reach out to APH Customer Experience at </a:t>
            </a:r>
            <a:r>
              <a:rPr lang="en-US" sz="1800" dirty="0" err="1">
                <a:solidFill>
                  <a:srgbClr val="000000"/>
                </a:solidFill>
              </a:rPr>
              <a:t>support@aph.org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4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FE8E-9083-F320-02A4-76C23648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APH.ORG Refresh, cont.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F17F-308E-2080-F5B7-8F299AA9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21" y="1507253"/>
            <a:ext cx="5707463" cy="438108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Louis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louis.aph.org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Louis to find accessible textbooks and other materials from APH and other accessible media producers.​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Search by ISBN number or use search filters​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APH-produced materials can be added directly to your cart for checkout.​</a:t>
            </a:r>
          </a:p>
        </p:txBody>
      </p:sp>
      <p:pic>
        <p:nvPicPr>
          <p:cNvPr id="5" name="Content Placeholder 4" descr="Louis website home page with top menu, title, and search bar.">
            <a:extLst>
              <a:ext uri="{FF2B5EF4-FFF2-40B4-BE49-F238E27FC236}">
                <a16:creationId xmlns:a16="http://schemas.microsoft.com/office/drawing/2014/main" id="{FB669924-26DE-4EA5-2A59-872BFFF6F04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rcRect b="7413"/>
          <a:stretch>
            <a:fillRect/>
          </a:stretch>
        </p:blipFill>
        <p:spPr>
          <a:xfrm>
            <a:off x="6587362" y="1260161"/>
            <a:ext cx="5604637" cy="4865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68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157A-FBE8-0A62-A3D5-DC131276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7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Returns &amp; Replacements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52499-060C-8165-13AE-F9E8D7B92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304"/>
            <a:ext cx="10903226" cy="4660192"/>
          </a:xfrm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Customer Experience by phone or email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support@aph.org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request a return or notify of incorrect or missing orders/parts for replacement.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 &amp; replacement requests should be requested within 60 days of shipment.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 Authorization (RMA) # is required prior to return and must be noted on outside of package.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Suggested carrier return methods are USPS or UPS for tracking purposes.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1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H">
      <a:dk1>
        <a:srgbClr val="000000"/>
      </a:dk1>
      <a:lt1>
        <a:srgbClr val="FFFFFF"/>
      </a:lt1>
      <a:dk2>
        <a:srgbClr val="5B6670"/>
      </a:dk2>
      <a:lt2>
        <a:srgbClr val="FFFFFF"/>
      </a:lt2>
      <a:accent1>
        <a:srgbClr val="E33E60"/>
      </a:accent1>
      <a:accent2>
        <a:srgbClr val="5CA0A7"/>
      </a:accent2>
      <a:accent3>
        <a:srgbClr val="FE9600"/>
      </a:accent3>
      <a:accent4>
        <a:srgbClr val="713F71"/>
      </a:accent4>
      <a:accent5>
        <a:srgbClr val="5B6670"/>
      </a:accent5>
      <a:accent6>
        <a:srgbClr val="E6365F"/>
      </a:accent6>
      <a:hlink>
        <a:srgbClr val="E92C5E"/>
      </a:hlink>
      <a:folHlink>
        <a:srgbClr val="57A1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2022-template - Copy.pptx" id="{BAC01CD9-183C-4D04-A439-3F7B93598B6C}" vid="{23435B55-B02A-4314-ABD2-3B254ECDE0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7DCC81D95E840A6B6D9A1B38F7345" ma:contentTypeVersion="18" ma:contentTypeDescription="Create a new document." ma:contentTypeScope="" ma:versionID="5805a5a3eae5053ba8bcc3f508ef1cd0">
  <xsd:schema xmlns:xsd="http://www.w3.org/2001/XMLSchema" xmlns:xs="http://www.w3.org/2001/XMLSchema" xmlns:p="http://schemas.microsoft.com/office/2006/metadata/properties" xmlns:ns2="db61c8e0-eab5-4c7c-adc7-4eb79cbd7f78" xmlns:ns3="cbb253ac-5ac1-4dc8-aaa4-ae36c491a202" targetNamespace="http://schemas.microsoft.com/office/2006/metadata/properties" ma:root="true" ma:fieldsID="6e65ef5d8fb5723de40385cb4c2bbcf9" ns2:_="" ns3:_="">
    <xsd:import namespace="db61c8e0-eab5-4c7c-adc7-4eb79cbd7f78"/>
    <xsd:import namespace="cbb253ac-5ac1-4dc8-aaa4-ae36c491a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1c8e0-eab5-4c7c-adc7-4eb79cbd7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ac181ec-6c34-4630-9754-a2a661e89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253ac-5ac1-4dc8-aaa4-ae36c491a20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23200-f7ea-49a8-a9ad-5a1160a82e76}" ma:internalName="TaxCatchAll" ma:showField="CatchAllData" ma:web="cbb253ac-5ac1-4dc8-aaa4-ae36c491a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61c8e0-eab5-4c7c-adc7-4eb79cbd7f78">
      <Terms xmlns="http://schemas.microsoft.com/office/infopath/2007/PartnerControls"/>
    </lcf76f155ced4ddcb4097134ff3c332f>
    <TaxCatchAll xmlns="cbb253ac-5ac1-4dc8-aaa4-ae36c491a202" xsi:nil="true"/>
  </documentManagement>
</p:properties>
</file>

<file path=customXml/itemProps1.xml><?xml version="1.0" encoding="utf-8"?>
<ds:datastoreItem xmlns:ds="http://schemas.openxmlformats.org/officeDocument/2006/customXml" ds:itemID="{E5792D2B-1CD9-4FDE-8705-C5082D4DDF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D85306-2E95-4894-B714-2FA13780B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61c8e0-eab5-4c7c-adc7-4eb79cbd7f78"/>
    <ds:schemaRef ds:uri="cbb253ac-5ac1-4dc8-aaa4-ae36c491a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3AE086-89A7-43D0-90E6-34570BC4126A}">
  <ds:schemaRefs>
    <ds:schemaRef ds:uri="db61c8e0-eab5-4c7c-adc7-4eb79cbd7f78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cbb253ac-5ac1-4dc8-aaa4-ae36c491a202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2107</TotalTime>
  <Words>601</Words>
  <Application>Microsoft Macintosh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APH Beta 2</vt:lpstr>
      <vt:lpstr>Arial</vt:lpstr>
      <vt:lpstr>Calibri</vt:lpstr>
      <vt:lpstr>Helvetica</vt:lpstr>
      <vt:lpstr>Office Theme</vt:lpstr>
      <vt:lpstr>APH Customer Experience</vt:lpstr>
      <vt:lpstr>Presenter</vt:lpstr>
      <vt:lpstr>Who is Customer Experience (CX)?</vt:lpstr>
      <vt:lpstr>Customer Experience Statistics</vt:lpstr>
      <vt:lpstr>Customer Experience Interactions </vt:lpstr>
      <vt:lpstr>APH.ORG Refresh</vt:lpstr>
      <vt:lpstr>APH.ORG Refresh, cont.</vt:lpstr>
      <vt:lpstr>APH.ORG Refresh, cont. 2</vt:lpstr>
      <vt:lpstr>Returns &amp; Replacements</vt:lpstr>
      <vt:lpstr>How to contact Customer Experience</vt:lpstr>
      <vt:lpstr>How to contact Customer Experience, cont.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D. Jones</dc:creator>
  <cp:lastModifiedBy>Stephanie Lancaster</cp:lastModifiedBy>
  <cp:revision>39</cp:revision>
  <dcterms:created xsi:type="dcterms:W3CDTF">2022-08-25T14:48:21Z</dcterms:created>
  <dcterms:modified xsi:type="dcterms:W3CDTF">2025-09-29T17:14:45Z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0x0101009117DCC81D95E840A6B6D9A1B38F7345</vt:lpwstr>
  </property>
</Properties>
</file>