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651" r:id="rId5"/>
    <p:sldId id="258" r:id="rId6"/>
    <p:sldId id="646" r:id="rId7"/>
    <p:sldId id="653" r:id="rId8"/>
    <p:sldId id="654" r:id="rId9"/>
    <p:sldId id="655" r:id="rId10"/>
    <p:sldId id="636" r:id="rId11"/>
    <p:sldId id="647" r:id="rId12"/>
    <p:sldId id="305" r:id="rId13"/>
    <p:sldId id="283" r:id="rId14"/>
    <p:sldId id="304" r:id="rId15"/>
    <p:sldId id="648" r:id="rId16"/>
    <p:sldId id="649" r:id="rId17"/>
    <p:sldId id="650" r:id="rId18"/>
    <p:sldId id="6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000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76" y="36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FDB83-0887-40C3-8B6C-8664AADAC9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938E5-5856-4924-AF0C-6C801005FBB5}">
      <dgm:prSet phldrT="[Text]"/>
      <dgm:spPr/>
      <dgm:t>
        <a:bodyPr/>
        <a:lstStyle/>
        <a:p>
          <a:r>
            <a:rPr lang="en-US" dirty="0"/>
            <a:t>READS (Louis Database, APH Library, TGIL, Evaluation Services)  </a:t>
          </a:r>
        </a:p>
      </dgm:t>
    </dgm:pt>
    <dgm:pt modelId="{A06EFD3E-2A2B-4B99-87A0-2F5895B3937E}" type="parTrans" cxnId="{E006763E-48AC-48A4-9ECD-A62769033F69}">
      <dgm:prSet/>
      <dgm:spPr/>
      <dgm:t>
        <a:bodyPr/>
        <a:lstStyle/>
        <a:p>
          <a:endParaRPr lang="en-US"/>
        </a:p>
      </dgm:t>
    </dgm:pt>
    <dgm:pt modelId="{2A5E18DF-8A26-4B05-9514-7D3D78EB8CFD}" type="sibTrans" cxnId="{E006763E-48AC-48A4-9ECD-A62769033F69}">
      <dgm:prSet/>
      <dgm:spPr/>
      <dgm:t>
        <a:bodyPr/>
        <a:lstStyle/>
        <a:p>
          <a:endParaRPr lang="en-US"/>
        </a:p>
      </dgm:t>
    </dgm:pt>
    <dgm:pt modelId="{F964ACD6-37FF-4972-BDFD-8D4714E8C766}">
      <dgm:prSet phldrT="[Text]"/>
      <dgm:spPr/>
      <dgm:t>
        <a:bodyPr/>
        <a:lstStyle/>
        <a:p>
          <a:r>
            <a:rPr lang="en-US" dirty="0"/>
            <a:t>NIMAC</a:t>
          </a:r>
        </a:p>
      </dgm:t>
    </dgm:pt>
    <dgm:pt modelId="{07283AFF-E16B-40AC-A052-E1430FF4E570}" type="parTrans" cxnId="{5132D8A4-BF1D-42B5-9150-09A9C939ECA2}">
      <dgm:prSet/>
      <dgm:spPr/>
      <dgm:t>
        <a:bodyPr/>
        <a:lstStyle/>
        <a:p>
          <a:endParaRPr lang="en-US"/>
        </a:p>
      </dgm:t>
    </dgm:pt>
    <dgm:pt modelId="{34BE2E0F-0416-4824-8933-CE306C6342BA}" type="sibTrans" cxnId="{5132D8A4-BF1D-42B5-9150-09A9C939ECA2}">
      <dgm:prSet/>
      <dgm:spPr/>
      <dgm:t>
        <a:bodyPr/>
        <a:lstStyle/>
        <a:p>
          <a:endParaRPr lang="en-US"/>
        </a:p>
      </dgm:t>
    </dgm:pt>
    <dgm:pt modelId="{00987F50-9208-42E0-B24D-47FF29FF2398}">
      <dgm:prSet phldrT="[Text]"/>
      <dgm:spPr/>
      <dgm:t>
        <a:bodyPr/>
        <a:lstStyle/>
        <a:p>
          <a:r>
            <a:rPr lang="en-US" dirty="0"/>
            <a:t>Nicole Gaines, National Director of Digital Access Initiatives</a:t>
          </a:r>
        </a:p>
      </dgm:t>
    </dgm:pt>
    <dgm:pt modelId="{D5A7E398-C71D-402D-98BC-D5159C7B79DD}" type="parTrans" cxnId="{CF1580A4-D564-4B14-8C06-39E63AD9290E}">
      <dgm:prSet/>
      <dgm:spPr/>
      <dgm:t>
        <a:bodyPr/>
        <a:lstStyle/>
        <a:p>
          <a:endParaRPr lang="en-US"/>
        </a:p>
      </dgm:t>
    </dgm:pt>
    <dgm:pt modelId="{C177AA67-2718-49D9-A02D-B6196BF779C8}" type="sibTrans" cxnId="{CF1580A4-D564-4B14-8C06-39E63AD9290E}">
      <dgm:prSet/>
      <dgm:spPr/>
      <dgm:t>
        <a:bodyPr/>
        <a:lstStyle/>
        <a:p>
          <a:endParaRPr lang="en-US"/>
        </a:p>
      </dgm:t>
    </dgm:pt>
    <dgm:pt modelId="{0AFF2B03-5CF8-43F1-9AB0-1494DC4E7AC3}" type="pres">
      <dgm:prSet presAssocID="{7E8FDB83-0887-40C3-8B6C-8664AADAC90C}" presName="diagram" presStyleCnt="0">
        <dgm:presLayoutVars>
          <dgm:dir/>
          <dgm:resizeHandles val="exact"/>
        </dgm:presLayoutVars>
      </dgm:prSet>
      <dgm:spPr/>
    </dgm:pt>
    <dgm:pt modelId="{5E9BAEB5-2A04-480A-B03E-EDF7D3188D3A}" type="pres">
      <dgm:prSet presAssocID="{BAB938E5-5856-4924-AF0C-6C801005FBB5}" presName="node" presStyleLbl="node1" presStyleIdx="0" presStyleCnt="3" custLinFactY="27079" custLinFactNeighborX="-11504" custLinFactNeighborY="100000">
        <dgm:presLayoutVars>
          <dgm:bulletEnabled val="1"/>
        </dgm:presLayoutVars>
      </dgm:prSet>
      <dgm:spPr/>
    </dgm:pt>
    <dgm:pt modelId="{185B1427-C972-4C70-A1D0-0665669927BD}" type="pres">
      <dgm:prSet presAssocID="{2A5E18DF-8A26-4B05-9514-7D3D78EB8CFD}" presName="sibTrans" presStyleCnt="0"/>
      <dgm:spPr/>
    </dgm:pt>
    <dgm:pt modelId="{B32270F4-52D6-41B6-9D10-3F8D59F3E202}" type="pres">
      <dgm:prSet presAssocID="{F964ACD6-37FF-4972-BDFD-8D4714E8C766}" presName="node" presStyleLbl="node1" presStyleIdx="1" presStyleCnt="3" custLinFactY="27079" custLinFactNeighborX="-1348" custLinFactNeighborY="100000">
        <dgm:presLayoutVars>
          <dgm:bulletEnabled val="1"/>
        </dgm:presLayoutVars>
      </dgm:prSet>
      <dgm:spPr/>
    </dgm:pt>
    <dgm:pt modelId="{97D75E6A-6233-4839-A8B7-79A3AFB294A5}" type="pres">
      <dgm:prSet presAssocID="{34BE2E0F-0416-4824-8933-CE306C6342BA}" presName="sibTrans" presStyleCnt="0"/>
      <dgm:spPr/>
    </dgm:pt>
    <dgm:pt modelId="{A36B9869-D33D-4B94-B20C-9F35D11120F1}" type="pres">
      <dgm:prSet presAssocID="{00987F50-9208-42E0-B24D-47FF29FF2398}" presName="node" presStyleLbl="node1" presStyleIdx="2" presStyleCnt="3" custScaleX="370810" custLinFactY="-64489" custLinFactNeighborX="102" custLinFactNeighborY="-100000">
        <dgm:presLayoutVars>
          <dgm:bulletEnabled val="1"/>
        </dgm:presLayoutVars>
      </dgm:prSet>
      <dgm:spPr/>
    </dgm:pt>
  </dgm:ptLst>
  <dgm:cxnLst>
    <dgm:cxn modelId="{05B3242D-ECAD-4295-9CB2-DB52621FE71C}" type="presOf" srcId="{BAB938E5-5856-4924-AF0C-6C801005FBB5}" destId="{5E9BAEB5-2A04-480A-B03E-EDF7D3188D3A}" srcOrd="0" destOrd="0" presId="urn:microsoft.com/office/officeart/2005/8/layout/default"/>
    <dgm:cxn modelId="{E006763E-48AC-48A4-9ECD-A62769033F69}" srcId="{7E8FDB83-0887-40C3-8B6C-8664AADAC90C}" destId="{BAB938E5-5856-4924-AF0C-6C801005FBB5}" srcOrd="0" destOrd="0" parTransId="{A06EFD3E-2A2B-4B99-87A0-2F5895B3937E}" sibTransId="{2A5E18DF-8A26-4B05-9514-7D3D78EB8CFD}"/>
    <dgm:cxn modelId="{1C8E4E44-E157-4A84-BCE6-163EA36ACCA6}" type="presOf" srcId="{00987F50-9208-42E0-B24D-47FF29FF2398}" destId="{A36B9869-D33D-4B94-B20C-9F35D11120F1}" srcOrd="0" destOrd="0" presId="urn:microsoft.com/office/officeart/2005/8/layout/default"/>
    <dgm:cxn modelId="{B3062C5E-3878-442C-AA0F-E299AA1C0EBB}" type="presOf" srcId="{F964ACD6-37FF-4972-BDFD-8D4714E8C766}" destId="{B32270F4-52D6-41B6-9D10-3F8D59F3E202}" srcOrd="0" destOrd="0" presId="urn:microsoft.com/office/officeart/2005/8/layout/default"/>
    <dgm:cxn modelId="{CF1580A4-D564-4B14-8C06-39E63AD9290E}" srcId="{7E8FDB83-0887-40C3-8B6C-8664AADAC90C}" destId="{00987F50-9208-42E0-B24D-47FF29FF2398}" srcOrd="2" destOrd="0" parTransId="{D5A7E398-C71D-402D-98BC-D5159C7B79DD}" sibTransId="{C177AA67-2718-49D9-A02D-B6196BF779C8}"/>
    <dgm:cxn modelId="{5132D8A4-BF1D-42B5-9150-09A9C939ECA2}" srcId="{7E8FDB83-0887-40C3-8B6C-8664AADAC90C}" destId="{F964ACD6-37FF-4972-BDFD-8D4714E8C766}" srcOrd="1" destOrd="0" parTransId="{07283AFF-E16B-40AC-A052-E1430FF4E570}" sibTransId="{34BE2E0F-0416-4824-8933-CE306C6342BA}"/>
    <dgm:cxn modelId="{322F06C8-FDE9-46EB-9BA5-E8C9537CBEDB}" type="presOf" srcId="{7E8FDB83-0887-40C3-8B6C-8664AADAC90C}" destId="{0AFF2B03-5CF8-43F1-9AB0-1494DC4E7AC3}" srcOrd="0" destOrd="0" presId="urn:microsoft.com/office/officeart/2005/8/layout/default"/>
    <dgm:cxn modelId="{49B5B336-72C7-46A2-A127-618AF844E1EF}" type="presParOf" srcId="{0AFF2B03-5CF8-43F1-9AB0-1494DC4E7AC3}" destId="{5E9BAEB5-2A04-480A-B03E-EDF7D3188D3A}" srcOrd="0" destOrd="0" presId="urn:microsoft.com/office/officeart/2005/8/layout/default"/>
    <dgm:cxn modelId="{E612795F-3BF8-4D4A-8101-97DD1D10DAD3}" type="presParOf" srcId="{0AFF2B03-5CF8-43F1-9AB0-1494DC4E7AC3}" destId="{185B1427-C972-4C70-A1D0-0665669927BD}" srcOrd="1" destOrd="0" presId="urn:microsoft.com/office/officeart/2005/8/layout/default"/>
    <dgm:cxn modelId="{1749A274-93F0-48D6-B848-7D971883ABE8}" type="presParOf" srcId="{0AFF2B03-5CF8-43F1-9AB0-1494DC4E7AC3}" destId="{B32270F4-52D6-41B6-9D10-3F8D59F3E202}" srcOrd="2" destOrd="0" presId="urn:microsoft.com/office/officeart/2005/8/layout/default"/>
    <dgm:cxn modelId="{797EBED4-8224-41CC-8B3C-1F7233B8E80C}" type="presParOf" srcId="{0AFF2B03-5CF8-43F1-9AB0-1494DC4E7AC3}" destId="{97D75E6A-6233-4839-A8B7-79A3AFB294A5}" srcOrd="3" destOrd="0" presId="urn:microsoft.com/office/officeart/2005/8/layout/default"/>
    <dgm:cxn modelId="{6231508D-378E-4B37-AF2F-54E782DF91A0}" type="presParOf" srcId="{0AFF2B03-5CF8-43F1-9AB0-1494DC4E7AC3}" destId="{A36B9869-D33D-4B94-B20C-9F35D11120F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BAEB5-2A04-480A-B03E-EDF7D3188D3A}">
      <dsp:nvSpPr>
        <dsp:cNvPr id="0" name=""/>
        <dsp:cNvSpPr/>
      </dsp:nvSpPr>
      <dsp:spPr>
        <a:xfrm>
          <a:off x="1955747" y="2432909"/>
          <a:ext cx="2834282" cy="1700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READS (Louis Database, APH Library, TGIL, Evaluation Services)  </a:t>
          </a:r>
        </a:p>
      </dsp:txBody>
      <dsp:txXfrm>
        <a:off x="1955747" y="2432909"/>
        <a:ext cx="2834282" cy="1700569"/>
      </dsp:txXfrm>
    </dsp:sp>
    <dsp:sp modelId="{B32270F4-52D6-41B6-9D10-3F8D59F3E202}">
      <dsp:nvSpPr>
        <dsp:cNvPr id="0" name=""/>
        <dsp:cNvSpPr/>
      </dsp:nvSpPr>
      <dsp:spPr>
        <a:xfrm>
          <a:off x="5361308" y="2432909"/>
          <a:ext cx="2834282" cy="1700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NIMAC</a:t>
          </a:r>
        </a:p>
      </dsp:txBody>
      <dsp:txXfrm>
        <a:off x="5361308" y="2432909"/>
        <a:ext cx="2834282" cy="1700569"/>
      </dsp:txXfrm>
    </dsp:sp>
    <dsp:sp modelId="{A36B9869-D33D-4B94-B20C-9F35D11120F1}">
      <dsp:nvSpPr>
        <dsp:cNvPr id="0" name=""/>
        <dsp:cNvSpPr/>
      </dsp:nvSpPr>
      <dsp:spPr>
        <a:xfrm>
          <a:off x="5788" y="0"/>
          <a:ext cx="10509804" cy="1700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Nicole Gaines, National Director of Digital Access Initiatives</a:t>
          </a:r>
        </a:p>
      </dsp:txBody>
      <dsp:txXfrm>
        <a:off x="5788" y="0"/>
        <a:ext cx="10509804" cy="1700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574" y="1137917"/>
            <a:ext cx="6022420" cy="2094014"/>
          </a:xfrm>
        </p:spPr>
        <p:txBody>
          <a:bodyPr anchor="t">
            <a:normAutofit/>
          </a:bodyPr>
          <a:lstStyle>
            <a:lvl1pPr algn="r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Place TITLE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574" y="3550899"/>
            <a:ext cx="6022419" cy="518858"/>
          </a:xfrm>
        </p:spPr>
        <p:txBody>
          <a:bodyPr>
            <a:normAutofit/>
          </a:bodyPr>
          <a:lstStyle>
            <a:lvl1pPr marL="0" indent="0" algn="r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17BFC-168C-1383-C36D-DA80E616F1B2}"/>
              </a:ext>
            </a:extLst>
          </p:cNvPr>
          <p:cNvCxnSpPr/>
          <p:nvPr userDrawn="1"/>
        </p:nvCxnSpPr>
        <p:spPr>
          <a:xfrm>
            <a:off x="10689021" y="1137917"/>
            <a:ext cx="0" cy="57200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 Left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8718" y="1766145"/>
            <a:ext cx="4528856" cy="91506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8718" y="2840140"/>
            <a:ext cx="4528856" cy="5888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ople Photo Right 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430" y="1766145"/>
            <a:ext cx="4528856" cy="915069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63143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264430" y="2840140"/>
            <a:ext cx="4528856" cy="58886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r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85324-0E32-1B07-18DA-3A54DF70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927" y="1543948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slide.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38EA30-E17F-9D83-E6BF-93A423E4EF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927" y="2323537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37EFE-7F1F-FDBA-3498-36F379FC0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27" y="4015606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0174-A38B-4DBB-8719-E8D264A62CE0}" type="datetimeFigureOut">
              <a:rPr lang="en-US" smtClean="0"/>
              <a:pPr/>
              <a:t>9/25/25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41BC-187B-42C5-948B-49D529E703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lef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E7718-8A3E-4A24-727A-44CCAAFAC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ransition Slide righ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725BC-7B1E-3C1B-6358-F7C08BD2C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9175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318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/>
              <a:t>Click to add full page photo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677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335116-AA61-48FC-AE89-8E15FFADD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3623811-8EFD-5E48-99DB-15C7655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4909457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CE185C7-ADE2-D64E-992F-8DF9C8373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4909457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48217-044D-E11F-FDA8-1D2BCE27D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35446-87DF-0C07-8B8A-59E55B4BC59D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214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87374B-093F-4933-ADED-952303714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4179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B22B1-853A-6913-1DAA-2CE73A7E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7040"/>
            <a:ext cx="3189514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B3A213-4E3E-8085-382C-710A3279DB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1243" y="1607037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0BBF75-D7E1-6BF4-9365-319E347986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64285" y="1607038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DA8F6-11D4-771D-8D96-50BB0071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6CC122-B8AB-1E90-D88E-866A376C33C5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558774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41" y="741642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558774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31647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62" y="777449"/>
            <a:ext cx="5587746" cy="573659"/>
          </a:xfrm>
        </p:spPr>
        <p:txBody>
          <a:bodyPr>
            <a:noAutofit/>
          </a:bodyPr>
          <a:lstStyle>
            <a:lvl1pPr algn="r"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9759" y="777449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762" y="1640541"/>
            <a:ext cx="5587746" cy="3612726"/>
          </a:xfrm>
        </p:spPr>
        <p:txBody>
          <a:bodyPr>
            <a:normAutofit/>
          </a:bodyPr>
          <a:lstStyle>
            <a:lvl1pPr algn="r">
              <a:defRPr sz="2600"/>
            </a:lvl1pPr>
            <a:lvl2pPr algn="r">
              <a:defRPr sz="2600"/>
            </a:lvl2pPr>
            <a:lvl3pPr algn="r"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92713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50" r:id="rId4"/>
    <p:sldLayoutId id="2147483667" r:id="rId5"/>
    <p:sldLayoutId id="2147483654" r:id="rId6"/>
    <p:sldLayoutId id="2147483657" r:id="rId7"/>
    <p:sldLayoutId id="2147483662" r:id="rId8"/>
    <p:sldLayoutId id="2147483663" r:id="rId9"/>
    <p:sldLayoutId id="2147483664" r:id="rId10"/>
    <p:sldLayoutId id="2147483668" r:id="rId11"/>
    <p:sldLayoutId id="2147483651" r:id="rId12"/>
    <p:sldLayoutId id="214748366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imac.us/nimac-state-coordinator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nimac@aph.or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BEEC-D5F1-8261-C645-4F276A5A2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067" y="1527384"/>
            <a:ext cx="6359927" cy="707816"/>
          </a:xfrm>
        </p:spPr>
        <p:txBody>
          <a:bodyPr>
            <a:normAutofit fontScale="90000"/>
          </a:bodyPr>
          <a:lstStyle/>
          <a:p>
            <a:r>
              <a:rPr lang="en-US" dirty="0"/>
              <a:t>Louis and NIMAC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CAEA4-505A-8795-7F7D-A2C86517E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0574" y="2382499"/>
            <a:ext cx="6022419" cy="518858"/>
          </a:xfrm>
        </p:spPr>
        <p:txBody>
          <a:bodyPr/>
          <a:lstStyle/>
          <a:p>
            <a:r>
              <a:rPr lang="en-US" dirty="0"/>
              <a:t>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C2FE-67FA-4B95-A8C7-75872AF8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Order from Louis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11463-E8D2-4F58-8914-E12F7DEA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896600" cy="43196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Louis is the best place for teachers or administrators to locate accessible formats that are already available – or in the case of braille, are in the transcription pipeline – from over 50 organizations. 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Louis provides contact information for each organization so that your customer can reach out directly to the provider for more information on how to acquire the needed format.</a:t>
            </a: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Louis is also the platform for purchasing and downloading APH textbooks!</a:t>
            </a:r>
            <a:endParaRPr lang="en-US" dirty="0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2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0E516-A7CD-ACF1-6123-469E560B1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8F9D-89E2-AC18-44C6-C6EB7F33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Search</a:t>
            </a:r>
          </a:p>
        </p:txBody>
      </p:sp>
      <p:pic>
        <p:nvPicPr>
          <p:cNvPr id="6" name="Content Placeholder 5" descr="A screenshot of a Louis website textbook search result.">
            <a:extLst>
              <a:ext uri="{FF2B5EF4-FFF2-40B4-BE49-F238E27FC236}">
                <a16:creationId xmlns:a16="http://schemas.microsoft.com/office/drawing/2014/main" id="{286513D1-F81F-F3AE-CE8E-9F8FF8044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742" t="-1105" r="15028" b="552"/>
          <a:stretch>
            <a:fillRect/>
          </a:stretch>
        </p:blipFill>
        <p:spPr>
          <a:xfrm>
            <a:off x="848360" y="1411605"/>
            <a:ext cx="5503767" cy="4220107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CD5F0-EF77-5FF8-CCB5-C4C10D03C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5381171" cy="3931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ISBN searching is recommended for K-12 instructional materials. </a:t>
            </a:r>
            <a:endParaRPr lang="en-US" dirty="0">
              <a:latin typeface="Helvetica"/>
              <a:cs typeface="Helvetica" pitchFamily="2" charset="0"/>
            </a:endParaRPr>
          </a:p>
          <a:p>
            <a:pPr marL="457200" indent="-457200">
              <a:buChar char="•"/>
            </a:pPr>
            <a:r>
              <a:rPr lang="en-US" dirty="0">
                <a:latin typeface="Helvetica"/>
                <a:cs typeface="Helvetica"/>
              </a:rPr>
              <a:t>However, the basic search function is a keyword search that includes the entire record (e.g., subject, title, series, author).</a:t>
            </a:r>
            <a:endParaRPr lang="en-US" dirty="0">
              <a:latin typeface="Helvetica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7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7DC4-AC69-C0CE-EC41-91D95E46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Shopping Cart</a:t>
            </a:r>
          </a:p>
        </p:txBody>
      </p:sp>
      <p:pic>
        <p:nvPicPr>
          <p:cNvPr id="7" name="Content Placeholder 6" descr="Screenshot of Geometry book records on Louis">
            <a:extLst>
              <a:ext uri="{FF2B5EF4-FFF2-40B4-BE49-F238E27FC236}">
                <a16:creationId xmlns:a16="http://schemas.microsoft.com/office/drawing/2014/main" id="{B7225F8C-AAFB-4181-8A81-5D8C15AEC94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744579" y="1388744"/>
            <a:ext cx="4162925" cy="4406500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D6FEAF1-3361-4BEA-8E0F-FC92CA72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7011" y="1388744"/>
            <a:ext cx="950493" cy="573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11" descr="Screenshot of Louis search result with the Add to Cart button circled">
            <a:extLst>
              <a:ext uri="{FF2B5EF4-FFF2-40B4-BE49-F238E27FC236}">
                <a16:creationId xmlns:a16="http://schemas.microsoft.com/office/drawing/2014/main" id="{C528321C-D19B-4AF3-AEE6-6FB4C9C9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857" y="777449"/>
            <a:ext cx="4587446" cy="498239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D1F5A0D-4630-4241-9855-1CF8BBC0F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05471" y="4637532"/>
            <a:ext cx="727788" cy="466531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06D4C2-AFB6-47F0-B30C-F8CB4C1AC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5580" y="721247"/>
            <a:ext cx="519702" cy="358250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A7FE085-B077-44EF-8043-0E43A75B4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157003">
            <a:off x="11071723" y="1143293"/>
            <a:ext cx="318699" cy="3313480"/>
          </a:xfrm>
          <a:prstGeom prst="downArrow">
            <a:avLst>
              <a:gd name="adj1" fmla="val 50000"/>
              <a:gd name="adj2" fmla="val 12515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7744-21DC-46B4-8E58-DAF75741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Shopping Cart Checkout</a:t>
            </a:r>
          </a:p>
        </p:txBody>
      </p:sp>
      <p:pic>
        <p:nvPicPr>
          <p:cNvPr id="7" name="Content Placeholder 6" descr="Screenshot of shopping cart with totals">
            <a:extLst>
              <a:ext uri="{FF2B5EF4-FFF2-40B4-BE49-F238E27FC236}">
                <a16:creationId xmlns:a16="http://schemas.microsoft.com/office/drawing/2014/main" id="{7490440C-E4CE-45ED-A52D-5E1E51925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60" y="2281878"/>
            <a:ext cx="3647069" cy="2933933"/>
          </a:xfrm>
          <a:ln>
            <a:solidFill>
              <a:schemeClr val="accent3"/>
            </a:solidFill>
          </a:ln>
        </p:spPr>
      </p:pic>
      <p:pic>
        <p:nvPicPr>
          <p:cNvPr id="9" name="Content Placeholder 8" descr="Screenshot of checkout screen">
            <a:extLst>
              <a:ext uri="{FF2B5EF4-FFF2-40B4-BE49-F238E27FC236}">
                <a16:creationId xmlns:a16="http://schemas.microsoft.com/office/drawing/2014/main" id="{3A937E84-C17F-4ACD-B23A-4FF160EC204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474035" y="2281879"/>
            <a:ext cx="3662271" cy="2933932"/>
          </a:xfrm>
          <a:ln>
            <a:solidFill>
              <a:schemeClr val="accent6"/>
            </a:solidFill>
          </a:ln>
        </p:spPr>
      </p:pic>
      <p:pic>
        <p:nvPicPr>
          <p:cNvPr id="11" name="Content Placeholder 10" descr="Screenshot of order details screen">
            <a:extLst>
              <a:ext uri="{FF2B5EF4-FFF2-40B4-BE49-F238E27FC236}">
                <a16:creationId xmlns:a16="http://schemas.microsoft.com/office/drawing/2014/main" id="{B8897583-9950-4F13-8AFB-EE0D4CD2F0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4"/>
          <a:srcRect b="4416"/>
          <a:stretch/>
        </p:blipFill>
        <p:spPr>
          <a:xfrm>
            <a:off x="8297391" y="2281879"/>
            <a:ext cx="3509692" cy="2933933"/>
          </a:xfrm>
          <a:ln>
            <a:solidFill>
              <a:schemeClr val="accent3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703CAD-99F8-431D-996D-E89908038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9894" y="2491275"/>
            <a:ext cx="1881576" cy="419877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shot with download confirmation">
            <a:extLst>
              <a:ext uri="{FF2B5EF4-FFF2-40B4-BE49-F238E27FC236}">
                <a16:creationId xmlns:a16="http://schemas.microsoft.com/office/drawing/2014/main" id="{550C3578-D142-4C70-B47A-C70244E54F8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 b="13056"/>
          <a:stretch/>
        </p:blipFill>
        <p:spPr>
          <a:xfrm>
            <a:off x="8423273" y="1409304"/>
            <a:ext cx="3432756" cy="4241878"/>
          </a:xfrm>
          <a:ln w="19050">
            <a:solidFill>
              <a:schemeClr val="accent3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AD4A1B-C414-4762-96E8-A7A4A3159341}"/>
              </a:ext>
            </a:extLst>
          </p:cNvPr>
          <p:cNvSpPr txBox="1"/>
          <p:nvPr/>
        </p:nvSpPr>
        <p:spPr>
          <a:xfrm>
            <a:off x="5038165" y="1680864"/>
            <a:ext cx="3191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Electronic files are available upon transaction completion. 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Downloadable link following the checkout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link  </a:t>
            </a:r>
          </a:p>
        </p:txBody>
      </p:sp>
      <p:pic>
        <p:nvPicPr>
          <p:cNvPr id="6" name="Content Placeholder 5" descr="Screenshot confirming order received">
            <a:extLst>
              <a:ext uri="{FF2B5EF4-FFF2-40B4-BE49-F238E27FC236}">
                <a16:creationId xmlns:a16="http://schemas.microsoft.com/office/drawing/2014/main" id="{37202002-9EF2-4DC3-A3EF-C5257D24A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1483" y="1830257"/>
            <a:ext cx="4031586" cy="3399971"/>
          </a:xfrm>
          <a:ln w="19050">
            <a:solidFill>
              <a:schemeClr val="accent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7CB32-87D5-412D-A247-575A9310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File Checkout</a:t>
            </a:r>
          </a:p>
        </p:txBody>
      </p:sp>
    </p:spTree>
    <p:extLst>
      <p:ext uri="{BB962C8B-B14F-4D97-AF65-F5344CB8AC3E}">
        <p14:creationId xmlns:p14="http://schemas.microsoft.com/office/powerpoint/2010/main" val="45257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1C3E-470A-B2E3-BCAE-6CA530683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858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8934-66FF-6AEB-78F5-94D1FC68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READS/NIMAC Department</a:t>
            </a:r>
          </a:p>
        </p:txBody>
      </p:sp>
      <p:graphicFrame>
        <p:nvGraphicFramePr>
          <p:cNvPr id="7" name="Diagram 6" descr="Graphic showing how READS and NIMAC departments are related">
            <a:extLst>
              <a:ext uri="{FF2B5EF4-FFF2-40B4-BE49-F238E27FC236}">
                <a16:creationId xmlns:a16="http://schemas.microsoft.com/office/drawing/2014/main" id="{26849DBB-8D31-EAF1-DD17-74CBD5555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70179"/>
              </p:ext>
            </p:extLst>
          </p:nvPr>
        </p:nvGraphicFramePr>
        <p:xfrm>
          <a:off x="838200" y="1314873"/>
          <a:ext cx="10515600" cy="422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9A9BC9-2B27-4697-7C26-FC6F87CC7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04640" y="3007360"/>
            <a:ext cx="0" cy="69088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C14739-8D0A-C490-8D7F-A28CCE3AB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0320" y="3007360"/>
            <a:ext cx="0" cy="69088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3524-53BD-B34D-4DFE-1B5CC6D9F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NIMAC</a:t>
            </a:r>
          </a:p>
        </p:txBody>
      </p:sp>
    </p:spTree>
    <p:extLst>
      <p:ext uri="{BB962C8B-B14F-4D97-AF65-F5344CB8AC3E}">
        <p14:creationId xmlns:p14="http://schemas.microsoft.com/office/powerpoint/2010/main" val="43528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D4A4-1336-DAD1-9600-EDED3BF7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365125"/>
            <a:ext cx="10515600" cy="1044179"/>
          </a:xfrm>
        </p:spPr>
        <p:txBody>
          <a:bodyPr/>
          <a:lstStyle/>
          <a:p>
            <a:r>
              <a:rPr lang="en-US" altLang="en-US" dirty="0"/>
              <a:t>The NIMAC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BE07-366A-95E6-B800-B461D80F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6" y="1607040"/>
            <a:ext cx="11506201" cy="431962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Created by IDEA 2004, the NIMAC is the national source file repository for K-12 textbooks and instructional materials.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We make NIMAS files available for use in producing accessible formats for K-12  instructional materials.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We have received over 84,000 file sets from over 200 publishers.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All 50 states plus the 6 eligible outlying areas and the DoDEA work with the NIMAC.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NIMAC users have downloaded over 54,000 files from the repository.</a:t>
            </a:r>
          </a:p>
        </p:txBody>
      </p:sp>
      <p:pic>
        <p:nvPicPr>
          <p:cNvPr id="4" name="Picture 3" descr="NIMAC logo.">
            <a:extLst>
              <a:ext uri="{FF2B5EF4-FFF2-40B4-BE49-F238E27FC236}">
                <a16:creationId xmlns:a16="http://schemas.microsoft.com/office/drawing/2014/main" id="{3C082A38-C010-0D8C-9D1A-0D1372C9DA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47" y="50071"/>
            <a:ext cx="2567048" cy="6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C30AD-0AA0-F7AC-D407-46B862979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42F0-E276-1CEC-F6BA-0C60E027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3" y="365125"/>
            <a:ext cx="10515600" cy="1044179"/>
          </a:xfrm>
        </p:spPr>
        <p:txBody>
          <a:bodyPr/>
          <a:lstStyle/>
          <a:p>
            <a:r>
              <a:rPr lang="en-US" altLang="en-US" dirty="0"/>
              <a:t>The NIMAC and 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85F7-AF8C-8DAF-A48F-62F2E2BD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2" y="1369977"/>
            <a:ext cx="11319931" cy="46074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800" dirty="0"/>
              <a:t>IDEA 2004 does not require that states work with the NIMAC, but all states have chosen to do so. 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States that coordinate agree to: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Require NIMAS from publishers in their textbook procurement contracts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Abide by the eligibility requirements of IDEA and copyright law in the use of NIMAS and  distribution of materials produced from the files</a:t>
            </a:r>
          </a:p>
          <a:p>
            <a:pPr>
              <a:lnSpc>
                <a:spcPct val="100000"/>
              </a:lnSpc>
            </a:pPr>
            <a:r>
              <a:rPr lang="en-US" altLang="en-US" sz="2800" dirty="0"/>
              <a:t>Each state has a </a:t>
            </a:r>
            <a:r>
              <a:rPr lang="en-US" altLang="en-US" sz="2800" dirty="0">
                <a:hlinkClick r:id="rId2"/>
              </a:rPr>
              <a:t>State Coordinator</a:t>
            </a:r>
            <a:r>
              <a:rPr lang="en-US" altLang="en-US" sz="2800" dirty="0"/>
              <a:t> who designates the Authorized Users of the NIMAC for the state.</a:t>
            </a:r>
          </a:p>
        </p:txBody>
      </p:sp>
      <p:pic>
        <p:nvPicPr>
          <p:cNvPr id="4" name="Picture 3" descr="NIMAC logo.">
            <a:extLst>
              <a:ext uri="{FF2B5EF4-FFF2-40B4-BE49-F238E27FC236}">
                <a16:creationId xmlns:a16="http://schemas.microsoft.com/office/drawing/2014/main" id="{DCE101D2-68A9-D2E3-35DC-A0CDE487BE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347" y="50071"/>
            <a:ext cx="2567048" cy="655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261C4-FF41-FB3C-2915-AF9021D2322D}"/>
              </a:ext>
            </a:extLst>
          </p:cNvPr>
          <p:cNvSpPr txBox="1"/>
          <p:nvPr/>
        </p:nvSpPr>
        <p:spPr>
          <a:xfrm>
            <a:off x="-3860800" y="-186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BD547-69FD-F9E5-05E0-491B117A0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A4B8-75DA-0191-FBEE-3CBCAE08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EOTs and the NIMAC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8FAE-550E-B854-6697-7C246707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710"/>
            <a:ext cx="11150601" cy="41841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As an EOT, you may or may not have a direct relationship with the NIMAC.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If your state has not designated APH as an Authorized User, when you place a custom textbook order with APH, an Authorized User for your state will need to assign APH the NIMAS file so APH can download the file.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If you are not sure who the AUs are in your state, please reach out and we will be happy to help.</a:t>
            </a:r>
          </a:p>
        </p:txBody>
      </p:sp>
      <p:pic>
        <p:nvPicPr>
          <p:cNvPr id="4" name="Picture 3" descr="NIMAC logo.">
            <a:extLst>
              <a:ext uri="{FF2B5EF4-FFF2-40B4-BE49-F238E27FC236}">
                <a16:creationId xmlns:a16="http://schemas.microsoft.com/office/drawing/2014/main" id="{E929747F-5D21-0E81-C7AC-57F3D24475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47" y="50071"/>
            <a:ext cx="2567048" cy="6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Braille Transcriber Groups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NIMAC offers quarterly professional support for textbook transcribers.</a:t>
            </a:r>
          </a:p>
          <a:p>
            <a:r>
              <a:rPr lang="en-US" altLang="en-US" dirty="0"/>
              <a:t>There is a group for Duxbury users and another group for Braille 2000 users.</a:t>
            </a:r>
          </a:p>
          <a:p>
            <a:r>
              <a:rPr lang="en-US" altLang="en-US" dirty="0"/>
              <a:t>For more information or to get on the email list for meetings, just contact us at </a:t>
            </a:r>
            <a:r>
              <a:rPr lang="en-US" altLang="en-US" dirty="0">
                <a:hlinkClick r:id="rId2"/>
              </a:rPr>
              <a:t>nimac@aph.org</a:t>
            </a:r>
            <a:r>
              <a:rPr lang="en-US" alt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72A87-4960-4BAF-B502-548D1DF3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922" y="124850"/>
            <a:ext cx="2567048" cy="6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F784-66B8-F997-62C3-115B25CF7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15743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74430-3A6A-94C6-1FE8-238DC0BF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3668-F911-0648-4F29-794506A3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Louis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C335-DABD-62DF-9A5E-B86048E5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71"/>
            <a:ext cx="10744200" cy="460942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spcAft>
                <a:spcPts val="500"/>
              </a:spcAft>
              <a:buChar char="•"/>
            </a:pPr>
            <a:r>
              <a:rPr lang="en-US" dirty="0">
                <a:latin typeface="Helvetica"/>
                <a:cs typeface="Helvetica"/>
              </a:rPr>
              <a:t>Louis is a free service of the American Printing House for the Blind that brings together information about accessible formats from over 50 organizations in one searchable online database.</a:t>
            </a:r>
          </a:p>
          <a:p>
            <a:pPr marL="457200" indent="-457200">
              <a:spcAft>
                <a:spcPts val="500"/>
              </a:spcAft>
              <a:buChar char="•"/>
            </a:pPr>
            <a:r>
              <a:rPr lang="en-US" dirty="0">
                <a:latin typeface="Helvetica"/>
                <a:cs typeface="Helvetica"/>
              </a:rPr>
              <a:t>Louis contains information on over 1.1 million books in accessible formats, with a focus on K-12 instructional materials, including textbooks and recreational reading.</a:t>
            </a:r>
          </a:p>
          <a:p>
            <a:pPr marL="457200" indent="-457200">
              <a:spcAft>
                <a:spcPts val="500"/>
              </a:spcAft>
              <a:buChar char="•"/>
            </a:pPr>
            <a:r>
              <a:rPr lang="en-US" dirty="0">
                <a:latin typeface="Helvetica"/>
                <a:cs typeface="Helvetica"/>
              </a:rPr>
              <a:t>Formats listed in Louis include braille, large print, audio, and a range of digital text formats. </a:t>
            </a:r>
          </a:p>
          <a:p>
            <a:pPr marL="457200" indent="-457200">
              <a:spcAft>
                <a:spcPts val="500"/>
              </a:spcAft>
              <a:buChar char="•"/>
            </a:pPr>
            <a:r>
              <a:rPr lang="en-US" dirty="0">
                <a:latin typeface="Helvetica"/>
                <a:cs typeface="Helvetica"/>
              </a:rPr>
              <a:t>Louis also includes information about materials available from </a:t>
            </a:r>
            <a:r>
              <a:rPr lang="en-US" dirty="0" err="1">
                <a:latin typeface="Helvetica"/>
                <a:cs typeface="Helvetica"/>
              </a:rPr>
              <a:t>Bookshare</a:t>
            </a:r>
            <a:r>
              <a:rPr lang="en-US" dirty="0">
                <a:latin typeface="Helvetica"/>
                <a:cs typeface="Helvetica"/>
              </a:rPr>
              <a:t>, Learning Ally, and NIMAC.</a:t>
            </a:r>
            <a:endParaRPr lang="en-US" dirty="0">
              <a:cs typeface="Helvetica" pitchFamily="2" charset="0"/>
            </a:endParaRPr>
          </a:p>
          <a:p>
            <a:pPr marL="457200" indent="-457200">
              <a:buChar char="•"/>
            </a:pPr>
            <a:endParaRPr lang="en-US" dirty="0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9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2022-template - Copy.pptx" id="{BAC01CD9-183C-4D04-A439-3F7B93598B6C}" vid="{23435B55-B02A-4314-ABD2-3B254ECDE0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1c8e0-eab5-4c7c-adc7-4eb79cbd7f78">
      <Terms xmlns="http://schemas.microsoft.com/office/infopath/2007/PartnerControls"/>
    </lcf76f155ced4ddcb4097134ff3c332f>
    <TaxCatchAll xmlns="cbb253ac-5ac1-4dc8-aaa4-ae36c491a2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7DCC81D95E840A6B6D9A1B38F7345" ma:contentTypeVersion="18" ma:contentTypeDescription="Create a new document." ma:contentTypeScope="" ma:versionID="5805a5a3eae5053ba8bcc3f508ef1cd0">
  <xsd:schema xmlns:xsd="http://www.w3.org/2001/XMLSchema" xmlns:xs="http://www.w3.org/2001/XMLSchema" xmlns:p="http://schemas.microsoft.com/office/2006/metadata/properties" xmlns:ns2="db61c8e0-eab5-4c7c-adc7-4eb79cbd7f78" xmlns:ns3="cbb253ac-5ac1-4dc8-aaa4-ae36c491a202" targetNamespace="http://schemas.microsoft.com/office/2006/metadata/properties" ma:root="true" ma:fieldsID="6e65ef5d8fb5723de40385cb4c2bbcf9" ns2:_="" ns3:_="">
    <xsd:import namespace="db61c8e0-eab5-4c7c-adc7-4eb79cbd7f78"/>
    <xsd:import namespace="cbb253ac-5ac1-4dc8-aaa4-ae36c491a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c8e0-eab5-4c7c-adc7-4eb79cbd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181ec-6c34-4630-9754-a2a661e89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253ac-5ac1-4dc8-aaa4-ae36c491a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23200-f7ea-49a8-a9ad-5a1160a82e76}" ma:internalName="TaxCatchAll" ma:showField="CatchAllData" ma:web="cbb253ac-5ac1-4dc8-aaa4-ae36c491a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92D2B-1CD9-4FDE-8705-C5082D4DD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3AE086-89A7-43D0-90E6-34570BC4126A}">
  <ds:schemaRefs>
    <ds:schemaRef ds:uri="db61c8e0-eab5-4c7c-adc7-4eb79cbd7f78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cbb253ac-5ac1-4dc8-aaa4-ae36c491a202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AD85306-2E95-4894-B714-2FA13780B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1c8e0-eab5-4c7c-adc7-4eb79cbd7f78"/>
    <ds:schemaRef ds:uri="cbb253ac-5ac1-4dc8-aaa4-ae36c491a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2055</TotalTime>
  <Words>573</Words>
  <Application>Microsoft Macintosh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APH Beta 2</vt:lpstr>
      <vt:lpstr>Arial</vt:lpstr>
      <vt:lpstr>Calibri</vt:lpstr>
      <vt:lpstr>Helvetica</vt:lpstr>
      <vt:lpstr>Office Theme</vt:lpstr>
      <vt:lpstr>Louis and NIMAC</vt:lpstr>
      <vt:lpstr>READS/NIMAC Department</vt:lpstr>
      <vt:lpstr>NIMAC</vt:lpstr>
      <vt:lpstr>The NIMAC Project</vt:lpstr>
      <vt:lpstr>The NIMAC and States</vt:lpstr>
      <vt:lpstr>EOTs and the NIMAC</vt:lpstr>
      <vt:lpstr>Braille Transcriber Groups</vt:lpstr>
      <vt:lpstr>READS</vt:lpstr>
      <vt:lpstr>Louis Database</vt:lpstr>
      <vt:lpstr>How to Order from Louis</vt:lpstr>
      <vt:lpstr>Louis Search</vt:lpstr>
      <vt:lpstr>Louis Shopping Cart</vt:lpstr>
      <vt:lpstr>Shopping Cart Checkout</vt:lpstr>
      <vt:lpstr>Electronic File Checkout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Stephanie Lancaster</cp:lastModifiedBy>
  <cp:revision>34</cp:revision>
  <dcterms:created xsi:type="dcterms:W3CDTF">2022-08-25T14:48:21Z</dcterms:created>
  <dcterms:modified xsi:type="dcterms:W3CDTF">2025-09-25T19:22:19Z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0x0101009117DCC81D95E840A6B6D9A1B38F7345</vt:lpwstr>
  </property>
</Properties>
</file>