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0" r:id="rId5"/>
  </p:sldMasterIdLst>
  <p:notesMasterIdLst>
    <p:notesMasterId r:id="rId21"/>
  </p:notesMasterIdLst>
  <p:sldIdLst>
    <p:sldId id="256" r:id="rId6"/>
    <p:sldId id="257" r:id="rId7"/>
    <p:sldId id="261" r:id="rId8"/>
    <p:sldId id="262" r:id="rId9"/>
    <p:sldId id="258" r:id="rId10"/>
    <p:sldId id="259" r:id="rId11"/>
    <p:sldId id="263" r:id="rId12"/>
    <p:sldId id="260" r:id="rId13"/>
    <p:sldId id="265" r:id="rId14"/>
    <p:sldId id="266" r:id="rId15"/>
    <p:sldId id="267" r:id="rId16"/>
    <p:sldId id="264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88"/>
    <p:restoredTop sz="96405"/>
  </p:normalViewPr>
  <p:slideViewPr>
    <p:cSldViewPr snapToGrid="0" snapToObjects="1" showGuides="1">
      <p:cViewPr varScale="1">
        <p:scale>
          <a:sx n="156" d="100"/>
          <a:sy n="156" d="100"/>
        </p:scale>
        <p:origin x="216" y="832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Campbell" userId="f31513db-71a4-4408-aede-bddf0fd5b9fc" providerId="ADAL" clId="{EFABAEDD-CC93-42F6-91F7-03B381C38E2C}"/>
    <pc:docChg chg="addSld modSld addMainMaster">
      <pc:chgData name="Amy Campbell" userId="f31513db-71a4-4408-aede-bddf0fd5b9fc" providerId="ADAL" clId="{EFABAEDD-CC93-42F6-91F7-03B381C38E2C}" dt="2025-10-06T17:40:08.156" v="1"/>
      <pc:docMkLst>
        <pc:docMk/>
      </pc:docMkLst>
      <pc:sldChg chg="add">
        <pc:chgData name="Amy Campbell" userId="f31513db-71a4-4408-aede-bddf0fd5b9fc" providerId="ADAL" clId="{EFABAEDD-CC93-42F6-91F7-03B381C38E2C}" dt="2025-10-06T17:40:08.156" v="1"/>
        <pc:sldMkLst>
          <pc:docMk/>
          <pc:sldMk cId="3056360083" sldId="269"/>
        </pc:sldMkLst>
      </pc:sldChg>
      <pc:sldMasterChg chg="add addSldLayout">
        <pc:chgData name="Amy Campbell" userId="f31513db-71a4-4408-aede-bddf0fd5b9fc" providerId="ADAL" clId="{EFABAEDD-CC93-42F6-91F7-03B381C38E2C}" dt="2025-10-06T17:40:08.155" v="0" actId="27028"/>
        <pc:sldMasterMkLst>
          <pc:docMk/>
          <pc:sldMasterMk cId="869091061" sldId="2147483670"/>
        </pc:sldMasterMkLst>
        <pc:sldLayoutChg chg="add">
          <pc:chgData name="Amy Campbell" userId="f31513db-71a4-4408-aede-bddf0fd5b9fc" providerId="ADAL" clId="{EFABAEDD-CC93-42F6-91F7-03B381C38E2C}" dt="2025-10-06T17:40:08.155" v="0" actId="27028"/>
          <pc:sldLayoutMkLst>
            <pc:docMk/>
            <pc:sldMasterMk cId="869091061" sldId="2147483670"/>
            <pc:sldLayoutMk cId="3151442960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9EBB-F47A-0148-B31D-84535ADA0839}" type="datetimeFigureOut">
              <a:rPr lang="en-US" smtClean="0"/>
              <a:t>10/7/25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94622-C062-874F-A5CC-A440E03D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22C67-95A5-4824-B4EF-E0DA4FFAE1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3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0574" y="1137917"/>
            <a:ext cx="6022420" cy="2094014"/>
          </a:xfrm>
        </p:spPr>
        <p:txBody>
          <a:bodyPr anchor="t">
            <a:normAutofit/>
          </a:bodyPr>
          <a:lstStyle>
            <a:lvl1pPr algn="r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Place TITLE </a:t>
            </a:r>
            <a:r>
              <a:rPr lang="en-US" dirty="0" err="1"/>
              <a:t>HERe.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0574" y="3550899"/>
            <a:ext cx="6022419" cy="518858"/>
          </a:xfrm>
        </p:spPr>
        <p:txBody>
          <a:bodyPr>
            <a:normAutofit/>
          </a:bodyPr>
          <a:lstStyle>
            <a:lvl1pPr marL="0" indent="0" algn="r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(optional)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17BFC-168C-1383-C36D-DA80E616F1B2}"/>
              </a:ext>
            </a:extLst>
          </p:cNvPr>
          <p:cNvCxnSpPr/>
          <p:nvPr userDrawn="1"/>
        </p:nvCxnSpPr>
        <p:spPr>
          <a:xfrm>
            <a:off x="10689021" y="1137917"/>
            <a:ext cx="0" cy="57200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65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Photo Left+job title Full Siz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8718" y="1766145"/>
            <a:ext cx="4528856" cy="915069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Title Helvetica 28 pt.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380EDDB-AA81-040C-C512-5DD55D26CA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4528857" cy="61150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F849C2-1A53-4F54-F05F-4364BE0D9DA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98718" y="2840140"/>
            <a:ext cx="4528856" cy="5888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>
              <a:defRPr sz="18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1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ople Photo Right +job title Full Siz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4430" y="1766145"/>
            <a:ext cx="4528856" cy="915069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/>
              <a:t>Title Helvetica 28 pt.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380EDDB-AA81-040C-C512-5DD55D26CA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63143" y="0"/>
            <a:ext cx="4528857" cy="61150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F849C2-1A53-4F54-F05F-4364BE0D9DA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264430" y="2840140"/>
            <a:ext cx="4528856" cy="58886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r">
              <a:buFont typeface="Arial" panose="020B0604020202020204" pitchFamily="34" charset="0"/>
              <a:buNone/>
              <a:defRPr sz="1800"/>
            </a:lvl2pPr>
            <a:lvl3pPr>
              <a:defRPr sz="18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80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385324-0E32-1B07-18DA-3A54DF7054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927" y="1543948"/>
            <a:ext cx="8034528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Closing slide.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138EA30-E17F-9D83-E6BF-93A423E4EF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927" y="2323537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 (optional)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B37EFE-7F1F-FDBA-3498-36F379FC05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927" y="4015606"/>
            <a:ext cx="2193020" cy="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2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+Content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7BAC425E-BF59-5353-DCB1-6FBEA6CF74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596C453-7B12-ABA4-64E1-F2428F89403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1607039"/>
            <a:ext cx="4909459" cy="39316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1FB529E-A1FF-ED3C-5A5C-3AACB19AEED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455225" y="1607039"/>
            <a:ext cx="4909459" cy="39316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D1589615-E8B3-FE88-4229-6047EBC5E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58" y="6205328"/>
            <a:ext cx="1358240" cy="5888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4C0A2C23-5D54-0E3A-5CC3-089D412C64BF}"/>
              </a:ext>
            </a:extLst>
          </p:cNvPr>
          <p:cNvSpPr txBox="1"/>
          <p:nvPr/>
        </p:nvSpPr>
        <p:spPr>
          <a:xfrm>
            <a:off x="9460537" y="6292818"/>
            <a:ext cx="2008589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APH Beta 2" pitchFamily="2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31514429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left align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0845" y="2771331"/>
            <a:ext cx="8810069" cy="657669"/>
          </a:xfrm>
        </p:spPr>
        <p:txBody>
          <a:bodyPr anchor="t">
            <a:noAutofit/>
          </a:bodyPr>
          <a:lstStyle>
            <a:lvl1pPr algn="l">
              <a:defRPr sz="4400" b="1" cap="all" spc="25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transition SLIDE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0845" y="3459176"/>
            <a:ext cx="8810069" cy="305498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Optional subtitle on transition slide.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E7718-8A3E-4A24-727A-44CCAAFAC6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0845" y="5631043"/>
            <a:ext cx="2193020" cy="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9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ransition Slide right align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0845" y="2771331"/>
            <a:ext cx="8810069" cy="657669"/>
          </a:xfrm>
        </p:spPr>
        <p:txBody>
          <a:bodyPr anchor="t">
            <a:noAutofit/>
          </a:bodyPr>
          <a:lstStyle>
            <a:lvl1pPr algn="l">
              <a:defRPr sz="4400" b="1" cap="all" spc="25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transition SLIDE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0845" y="3459176"/>
            <a:ext cx="8810069" cy="305498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Optional subtitle on transition slide.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725BC-7B1E-3C1B-6358-F7C08BD2CA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0845" y="5631043"/>
            <a:ext cx="2193020" cy="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46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6CE9F-C492-4A36-8032-BDA586182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F5FAD1D-151C-DD4E-A0D5-983A6E27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0515600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D7C33-D9BF-ADE7-94A2-124017269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FDA70-DDDD-DE99-4074-238C64F17414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91753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F5FAD1D-151C-DD4E-A0D5-983A6E271C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1318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 dirty="0"/>
              <a:t>Click to add full page photo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D7C33-D9BF-ADE7-94A2-124017269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FDA70-DDDD-DE99-4074-238C64F17414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67722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A335116-AA61-48FC-AE89-8E15FFADD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3623811-8EFD-5E48-99DB-15C7655A9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4909457" cy="3931611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CE185C7-ADE2-D64E-992F-8DF9C83736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5229" y="1607040"/>
            <a:ext cx="4909457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F48217-044D-E11F-FDA8-1D2BCE27DC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B35446-87DF-0C07-8B8A-59E55B4BC59D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62148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87374B-093F-4933-ADED-9523037140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44179"/>
          </a:xfrm>
        </p:spPr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5B22B1-853A-6913-1DAA-2CE73A7E6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07040"/>
            <a:ext cx="3189514" cy="3931611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1B3A213-4E3E-8085-382C-710A3279DB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01243" y="1607037"/>
            <a:ext cx="3189514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90BBF75-D7E1-6BF4-9365-319E3479866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64285" y="1607038"/>
            <a:ext cx="3189514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EDA8F6-11D4-771D-8D96-50BB0071E0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6CC122-B8AB-1E90-D88E-866A376C33C5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65063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Photo+Content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2144" y="741641"/>
            <a:ext cx="558774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941" y="741642"/>
            <a:ext cx="3020131" cy="447581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62144" y="1604733"/>
            <a:ext cx="5587746" cy="361272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331647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Photo+Conten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762" y="777449"/>
            <a:ext cx="5587746" cy="573659"/>
          </a:xfrm>
        </p:spPr>
        <p:txBody>
          <a:bodyPr>
            <a:noAutofit/>
          </a:bodyPr>
          <a:lstStyle>
            <a:lvl1pPr algn="r"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29759" y="777449"/>
            <a:ext cx="3020131" cy="447581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4762" y="1640541"/>
            <a:ext cx="5587746" cy="3612726"/>
          </a:xfrm>
        </p:spPr>
        <p:txBody>
          <a:bodyPr>
            <a:normAutofit/>
          </a:bodyPr>
          <a:lstStyle>
            <a:lvl1pPr algn="r">
              <a:defRPr sz="2600"/>
            </a:lvl1pPr>
            <a:lvl2pPr algn="r">
              <a:defRPr sz="2600"/>
            </a:lvl2pPr>
            <a:lvl3pPr algn="r"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92713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C6617-D2E5-5B4D-9F87-40E8B531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6536-045E-DC4D-BC2D-AE7ADCF2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32E42-3F79-344B-B9F5-44B08F43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0ADEA-530E-7F42-B7F3-C65A56F36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5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61" r:id="rId3"/>
    <p:sldLayoutId id="2147483650" r:id="rId4"/>
    <p:sldLayoutId id="2147483667" r:id="rId5"/>
    <p:sldLayoutId id="2147483654" r:id="rId6"/>
    <p:sldLayoutId id="2147483657" r:id="rId7"/>
    <p:sldLayoutId id="2147483662" r:id="rId8"/>
    <p:sldLayoutId id="2147483663" r:id="rId9"/>
    <p:sldLayoutId id="2147483664" r:id="rId10"/>
    <p:sldLayoutId id="2147483668" r:id="rId11"/>
    <p:sldLayoutId id="214748365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73F35-4D31-3222-BB47-BA15C3D74F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0441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B80C2-685F-8E99-E641-71212F0DC7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3AA6401-80EC-E912-E7E3-A4B41419E5F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Helvetic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9A72BF-F0E2-6FFE-8E01-06761B2B04B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Helvetica" pitchFamily="2"/>
              </a:defRPr>
            </a:lvl1pPr>
          </a:lstStyle>
          <a:p>
            <a:fld id="{339BE2C8-4BD9-4694-8068-4ADC2E4B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9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marL="0" marR="0" lvl="0" indent="0" algn="l" defTabSz="914400" rtl="0" eaLnBrk="1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1" i="0" u="none" strike="noStrike" kern="1200" cap="none" spc="0" baseline="0">
          <a:solidFill>
            <a:srgbClr val="000000"/>
          </a:solidFill>
          <a:uFillTx/>
          <a:latin typeface="Helvetica" pitchFamily="2"/>
        </a:defRPr>
      </a:lvl1pPr>
    </p:titleStyle>
    <p:bodyStyle>
      <a:lvl1pPr marL="0" marR="0" lvl="0" indent="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None/>
        <a:tabLst/>
        <a:defRPr lang="en-US" sz="3000" b="0" i="0" u="none" strike="noStrike" kern="1200" cap="none" spc="0" baseline="0">
          <a:solidFill>
            <a:srgbClr val="000000"/>
          </a:solidFill>
          <a:uFillTx/>
          <a:latin typeface="Helvetica" pitchFamily="2"/>
        </a:defRPr>
      </a:lvl1pPr>
      <a:lvl2pPr marL="457200" marR="0" lvl="1" indent="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3000" b="0" i="0" u="none" strike="noStrike" kern="1200" cap="none" spc="0" baseline="0">
          <a:solidFill>
            <a:srgbClr val="000000"/>
          </a:solidFill>
          <a:uFillTx/>
          <a:latin typeface="Helvetica" pitchFamily="2"/>
        </a:defRPr>
      </a:lvl2pPr>
      <a:lvl3pPr marL="914400" marR="0" lvl="2" indent="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3000" b="0" i="0" u="none" strike="noStrike" kern="1200" cap="none" spc="0" baseline="0">
          <a:solidFill>
            <a:srgbClr val="000000"/>
          </a:solidFill>
          <a:uFillTx/>
          <a:latin typeface="Helvetica" pitchFamily="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hhiv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3BDB-07B9-745F-D27C-B156F5AE5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3226" y="1137917"/>
            <a:ext cx="6459768" cy="2094014"/>
          </a:xfrm>
        </p:spPr>
        <p:txBody>
          <a:bodyPr>
            <a:noAutofit/>
          </a:bodyPr>
          <a:lstStyle/>
          <a:p>
            <a:r>
              <a:rPr lang="en-US" sz="2400" dirty="0"/>
              <a:t>Best Practices for Registering Students in Vocational Rehabilitation and Agencies with Students with Complex Needs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0080F-AF76-E114-C8CB-C848AD054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3226" y="3231931"/>
            <a:ext cx="6459768" cy="2046489"/>
          </a:xfrm>
        </p:spPr>
        <p:txBody>
          <a:bodyPr>
            <a:normAutofit/>
          </a:bodyPr>
          <a:lstStyle/>
          <a:p>
            <a:r>
              <a:rPr lang="en-US" sz="1600" dirty="0"/>
              <a:t>John Oliveira, Commissioner </a:t>
            </a:r>
          </a:p>
          <a:p>
            <a:r>
              <a:rPr lang="en-US" sz="1600" dirty="0"/>
              <a:t>Massachusetts Commission for the Blind</a:t>
            </a:r>
          </a:p>
          <a:p>
            <a:endParaRPr lang="en-US" sz="1600" dirty="0"/>
          </a:p>
          <a:p>
            <a:r>
              <a:rPr lang="en-US" sz="1600" dirty="0"/>
              <a:t>Keith Roderick, Deputy Director</a:t>
            </a:r>
          </a:p>
          <a:p>
            <a:r>
              <a:rPr lang="en-US" sz="1600" dirty="0"/>
              <a:t>Missouri Family Support Division, Rehabilitation Services for the Blind </a:t>
            </a:r>
          </a:p>
        </p:txBody>
      </p:sp>
      <p:pic>
        <p:nvPicPr>
          <p:cNvPr id="7" name="Picture 6" descr="Annual Meeting Thrive theme logo">
            <a:extLst>
              <a:ext uri="{FF2B5EF4-FFF2-40B4-BE49-F238E27FC236}">
                <a16:creationId xmlns:a16="http://schemas.microsoft.com/office/drawing/2014/main" id="{6D050A5F-4A69-DFF8-5B7C-5639D9383F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99616" y="5278420"/>
            <a:ext cx="1353377" cy="135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0F60-532D-3541-AA67-89734131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RSB Decides What to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31C4B-60BD-79B6-ABED-C901A1DFE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7040"/>
            <a:ext cx="11195957" cy="393161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Verbally survey clients and provide a link to the APH catalogue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Based on individual client needs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Items general in nature that can be redistributed and used by multiple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2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6654-5F61-13C9-E851-51214968A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RSB Distributes Products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0A4E4-461C-0889-7AB5-0934B71F5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Tracking system monitors usage and when items need to be returned, tracked by district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Items ordered to meet individualized needs are provided to that individual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General use items are placed in a lending library until a need is identified</a:t>
            </a:r>
          </a:p>
        </p:txBody>
      </p:sp>
    </p:spTree>
    <p:extLst>
      <p:ext uri="{BB962C8B-B14F-4D97-AF65-F5344CB8AC3E}">
        <p14:creationId xmlns:p14="http://schemas.microsoft.com/office/powerpoint/2010/main" val="188843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0319-8C82-732C-037C-D0FFDBEA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Challenges for Adult VR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80B0A-68B0-75D1-3692-4A0CAC6A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Time constraints with the VR program documentation and reporting requirements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Documentation of the 120 hours of vocational or rehabilitation instruction, including practice to develop skills in the prior year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Manual processes, limited automated or electronic systems to identify and track APH eligible individuals</a:t>
            </a:r>
          </a:p>
        </p:txBody>
      </p:sp>
    </p:spTree>
    <p:extLst>
      <p:ext uri="{BB962C8B-B14F-4D97-AF65-F5344CB8AC3E}">
        <p14:creationId xmlns:p14="http://schemas.microsoft.com/office/powerpoint/2010/main" val="358302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5DBC-CAE6-80D6-A29A-6186AFF1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2EE68-6EB6-5B9A-673A-CF02C5C67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are your primary challenges?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tools are you using to make registering students more efficient?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do you decide what products to order? What tools do you use?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do you distribute and track equipment?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75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7A918-8CD6-606E-29F2-C1330A7528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en-US" dirty="0"/>
              <a:t>ACVREP Submission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www.aphhive.org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27072-9504-202F-3E2F-826328F67D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1607040"/>
            <a:ext cx="6370861" cy="3177232"/>
          </a:xfrm>
        </p:spPr>
        <p:txBody>
          <a:bodyPr/>
          <a:lstStyle/>
          <a:p>
            <a:pPr marL="514350" lvl="0" indent="-514350">
              <a:lnSpc>
                <a:spcPct val="100000"/>
              </a:lnSpc>
              <a:buSzPct val="100000"/>
              <a:buFont typeface="Arial"/>
              <a:buAutoNum type="arabicPeriod"/>
            </a:pPr>
            <a:r>
              <a:rPr lang="en-US" dirty="0"/>
              <a:t>Enter Hive with QR code</a:t>
            </a:r>
          </a:p>
          <a:p>
            <a:pPr marL="514350" lvl="0" indent="-514350">
              <a:lnSpc>
                <a:spcPct val="100000"/>
              </a:lnSpc>
              <a:buSzPct val="100000"/>
              <a:buFont typeface="Arial"/>
              <a:buAutoNum type="arabicPeriod"/>
            </a:pPr>
            <a:r>
              <a:rPr lang="en-US" dirty="0"/>
              <a:t>Select sign-in</a:t>
            </a:r>
          </a:p>
          <a:p>
            <a:pPr marL="514350" lvl="0" indent="-514350">
              <a:lnSpc>
                <a:spcPct val="100000"/>
              </a:lnSpc>
              <a:buSzPct val="100000"/>
              <a:buFont typeface="Arial"/>
              <a:buAutoNum type="arabicPeriod"/>
            </a:pPr>
            <a:r>
              <a:rPr lang="en-US" dirty="0"/>
              <a:t>Click “Event Certificate Request”</a:t>
            </a:r>
          </a:p>
          <a:p>
            <a:pPr marL="514350" lvl="0" indent="-514350">
              <a:lnSpc>
                <a:spcPct val="100000"/>
              </a:lnSpc>
              <a:buSzPct val="100000"/>
              <a:buFont typeface="Arial"/>
              <a:buAutoNum type="arabicPeriod"/>
            </a:pPr>
            <a:r>
              <a:rPr lang="en-US" dirty="0"/>
              <a:t>Enter opening and closing codes</a:t>
            </a:r>
          </a:p>
          <a:p>
            <a:pPr marL="514350" lvl="0" indent="-514350">
              <a:lnSpc>
                <a:spcPct val="100000"/>
              </a:lnSpc>
              <a:buSzPct val="100000"/>
              <a:buFont typeface="Arial"/>
              <a:buAutoNum type="arabicPeriod"/>
            </a:pPr>
            <a:r>
              <a:rPr lang="en-US" dirty="0"/>
              <a:t>Click “Validate Codes”</a:t>
            </a:r>
          </a:p>
        </p:txBody>
      </p:sp>
      <p:pic>
        <p:nvPicPr>
          <p:cNvPr id="4" name="Content Placeholder 8" descr="QR code to APH Hive website, www.aphhive.org">
            <a:extLst>
              <a:ext uri="{FF2B5EF4-FFF2-40B4-BE49-F238E27FC236}">
                <a16:creationId xmlns:a16="http://schemas.microsoft.com/office/drawing/2014/main" id="{9D2A7752-F945-0842-4C13-0398F64FB02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/>
          <a:stretch/>
        </p:blipFill>
        <p:spPr>
          <a:xfrm>
            <a:off x="7696197" y="1781964"/>
            <a:ext cx="3657600" cy="3581403"/>
          </a:xfrm>
        </p:spPr>
      </p:pic>
    </p:spTree>
    <p:extLst>
      <p:ext uri="{BB962C8B-B14F-4D97-AF65-F5344CB8AC3E}">
        <p14:creationId xmlns:p14="http://schemas.microsoft.com/office/powerpoint/2010/main" val="305636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42A0E-5267-37C4-26C4-AC255B70E9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6274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4870-B115-48C1-0637-AB9424C0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Description of Self/Agency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EF3A9-FF46-508A-FDE2-10E6CF5C2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Multiple service programs including Vocational Rehabilitation, Independent Living and Children’s Services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Children’s services unit feeds the vocational unit and the extended supports unit </a:t>
            </a:r>
          </a:p>
        </p:txBody>
      </p:sp>
    </p:spTree>
    <p:extLst>
      <p:ext uri="{BB962C8B-B14F-4D97-AF65-F5344CB8AC3E}">
        <p14:creationId xmlns:p14="http://schemas.microsoft.com/office/powerpoint/2010/main" val="418390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5F89A-EFCC-24B3-97EF-26799D2A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A7463-65E7-AB9D-189C-DDD30FD4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7040"/>
            <a:ext cx="11065329" cy="3931611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Using proper criteria to identify appropriate clients to register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Identifying appropriate equipment that fits client needs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3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B178-E0C4-C736-FD69-D3343F3C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Individuals to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52CC4-123E-287F-359D-D709C5A8D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0885714" cy="393161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RSB has a law that requires school districts to refer students with a visual impairment to RSB with parental approval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RSB partners with Blind Pension to receive referrals from Blind Pension recipients</a:t>
            </a:r>
          </a:p>
        </p:txBody>
      </p:sp>
    </p:spTree>
    <p:extLst>
      <p:ext uri="{BB962C8B-B14F-4D97-AF65-F5344CB8AC3E}">
        <p14:creationId xmlns:p14="http://schemas.microsoft.com/office/powerpoint/2010/main" val="10604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6CD5-0109-DF77-2EC9-FDAD30EE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0836" cy="1044179"/>
          </a:xfrm>
        </p:spPr>
        <p:txBody>
          <a:bodyPr>
            <a:normAutofit/>
          </a:bodyPr>
          <a:lstStyle/>
          <a:p>
            <a:r>
              <a:rPr lang="en-US" dirty="0"/>
              <a:t>Identifying Individuals to Register,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AACFF-E5FF-47A4-FA9D-E7B399907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MA has a law that requires doctors to register individuals who are legally blind with the agency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We use this information to identify who gets served by which programs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Because Boston has many great medical facilities and a number of well-known service providers, this attracts parents to move to the state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5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46FC-07B8-BBDE-A5A3-CDB52A2A1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Used in Enrollment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C5241-2F57-D3B4-E104-88B3A6A17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We have children’s service workers meet with the vocation services unit 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are introduced to the parents, and a clean transition can occur 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Consumers 22 and older are introduced to community programs</a:t>
            </a:r>
          </a:p>
        </p:txBody>
      </p:sp>
    </p:spTree>
    <p:extLst>
      <p:ext uri="{BB962C8B-B14F-4D97-AF65-F5344CB8AC3E}">
        <p14:creationId xmlns:p14="http://schemas.microsoft.com/office/powerpoint/2010/main" val="105549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A9D9-BF3D-8EC8-789B-F55B8488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Used in Enrollment,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ED33E-35E7-C217-0EA3-C34ADE252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Children’s Services (CS) and Potentially Eligible VR clients are served by CS team members and meet the APH visual criteria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APH release form is signed at the beginning of the case services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APH eligibility and required documentation is verified at the time of registration</a:t>
            </a:r>
          </a:p>
        </p:txBody>
      </p:sp>
    </p:spTree>
    <p:extLst>
      <p:ext uri="{BB962C8B-B14F-4D97-AF65-F5344CB8AC3E}">
        <p14:creationId xmlns:p14="http://schemas.microsoft.com/office/powerpoint/2010/main" val="343087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C52D-9E42-BF65-8354-C6468763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Quota Funds are Used for Program Participants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A3D48-F454-C63B-CF14-81462201F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How funds are distributed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How to decide what products to order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How to decide what products are given away / what products are provided on loan </a:t>
            </a:r>
          </a:p>
        </p:txBody>
      </p:sp>
    </p:spTree>
    <p:extLst>
      <p:ext uri="{BB962C8B-B14F-4D97-AF65-F5344CB8AC3E}">
        <p14:creationId xmlns:p14="http://schemas.microsoft.com/office/powerpoint/2010/main" val="45913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E0D4-0A0A-615D-C69C-29F8DC2FD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RSB Distributes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2D5A-6D1F-43BB-19B2-11FB0E278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Funds are distributed on by district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6 District Offices, each responsible to register individuals they serve in their district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Funds are distributed to each district based on the number of individuals registered</a:t>
            </a:r>
          </a:p>
        </p:txBody>
      </p:sp>
    </p:spTree>
    <p:extLst>
      <p:ext uri="{BB962C8B-B14F-4D97-AF65-F5344CB8AC3E}">
        <p14:creationId xmlns:p14="http://schemas.microsoft.com/office/powerpoint/2010/main" val="2580370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H">
      <a:dk1>
        <a:srgbClr val="000000"/>
      </a:dk1>
      <a:lt1>
        <a:srgbClr val="FFFFFF"/>
      </a:lt1>
      <a:dk2>
        <a:srgbClr val="5B6670"/>
      </a:dk2>
      <a:lt2>
        <a:srgbClr val="FFFFFF"/>
      </a:lt2>
      <a:accent1>
        <a:srgbClr val="E33E60"/>
      </a:accent1>
      <a:accent2>
        <a:srgbClr val="5CA0A7"/>
      </a:accent2>
      <a:accent3>
        <a:srgbClr val="FE9600"/>
      </a:accent3>
      <a:accent4>
        <a:srgbClr val="713F71"/>
      </a:accent4>
      <a:accent5>
        <a:srgbClr val="5B6670"/>
      </a:accent5>
      <a:accent6>
        <a:srgbClr val="E6365F"/>
      </a:accent6>
      <a:hlink>
        <a:srgbClr val="E92C5E"/>
      </a:hlink>
      <a:folHlink>
        <a:srgbClr val="57A1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2022-template - Copy.pptx" id="{BAC01CD9-183C-4D04-A439-3F7B93598B6C}" vid="{23435B55-B02A-4314-ABD2-3B254ECDE015}"/>
    </a:ext>
  </a:extLst>
</a:theme>
</file>

<file path=ppt/theme/theme2.xml><?xml version="1.0" encoding="utf-8"?>
<a:theme xmlns:a="http://schemas.openxmlformats.org/drawingml/2006/main" name="AM24_3B_Producing Robust Discussions Round Tabl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M24_3B_Producing Robust Discussions Round Table" id="{9F322785-F424-4D39-BF32-415E0EC51A6F}" vid="{BDBFCC42-BCC9-4B8F-BE33-DA538FE175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7DCC81D95E840A6B6D9A1B38F7345" ma:contentTypeVersion="18" ma:contentTypeDescription="Create a new document." ma:contentTypeScope="" ma:versionID="5805a5a3eae5053ba8bcc3f508ef1cd0">
  <xsd:schema xmlns:xsd="http://www.w3.org/2001/XMLSchema" xmlns:xs="http://www.w3.org/2001/XMLSchema" xmlns:p="http://schemas.microsoft.com/office/2006/metadata/properties" xmlns:ns2="db61c8e0-eab5-4c7c-adc7-4eb79cbd7f78" xmlns:ns3="cbb253ac-5ac1-4dc8-aaa4-ae36c491a202" targetNamespace="http://schemas.microsoft.com/office/2006/metadata/properties" ma:root="true" ma:fieldsID="6e65ef5d8fb5723de40385cb4c2bbcf9" ns2:_="" ns3:_="">
    <xsd:import namespace="db61c8e0-eab5-4c7c-adc7-4eb79cbd7f78"/>
    <xsd:import namespace="cbb253ac-5ac1-4dc8-aaa4-ae36c491a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1c8e0-eab5-4c7c-adc7-4eb79cbd7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ac181ec-6c34-4630-9754-a2a661e89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253ac-5ac1-4dc8-aaa4-ae36c491a20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c23200-f7ea-49a8-a9ad-5a1160a82e76}" ma:internalName="TaxCatchAll" ma:showField="CatchAllData" ma:web="cbb253ac-5ac1-4dc8-aaa4-ae36c491a2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61c8e0-eab5-4c7c-adc7-4eb79cbd7f78">
      <Terms xmlns="http://schemas.microsoft.com/office/infopath/2007/PartnerControls"/>
    </lcf76f155ced4ddcb4097134ff3c332f>
    <TaxCatchAll xmlns="cbb253ac-5ac1-4dc8-aaa4-ae36c491a202" xsi:nil="true"/>
  </documentManagement>
</p:properties>
</file>

<file path=customXml/itemProps1.xml><?xml version="1.0" encoding="utf-8"?>
<ds:datastoreItem xmlns:ds="http://schemas.openxmlformats.org/officeDocument/2006/customXml" ds:itemID="{E5792D2B-1CD9-4FDE-8705-C5082D4DDF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D85306-2E95-4894-B714-2FA13780B5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61c8e0-eab5-4c7c-adc7-4eb79cbd7f78"/>
    <ds:schemaRef ds:uri="cbb253ac-5ac1-4dc8-aaa4-ae36c491a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3AE086-89A7-43D0-90E6-34570BC4126A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db61c8e0-eab5-4c7c-adc7-4eb79cbd7f78"/>
    <ds:schemaRef ds:uri="http://schemas.openxmlformats.org/package/2006/metadata/core-properties"/>
    <ds:schemaRef ds:uri="cbb253ac-5ac1-4dc8-aaa4-ae36c491a202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3303</TotalTime>
  <Words>552</Words>
  <Application>Microsoft Macintosh PowerPoint</Application>
  <PresentationFormat>Widescreen</PresentationFormat>
  <Paragraphs>62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APH Beta 2</vt:lpstr>
      <vt:lpstr>Arial</vt:lpstr>
      <vt:lpstr>Calibri</vt:lpstr>
      <vt:lpstr>Helvetica</vt:lpstr>
      <vt:lpstr>Office Theme</vt:lpstr>
      <vt:lpstr>AM24_3B_Producing Robust Discussions Round Table</vt:lpstr>
      <vt:lpstr>Best Practices for Registering Students in Vocational Rehabilitation and Agencies with Students with Complex Needs </vt:lpstr>
      <vt:lpstr>Brief Description of Self/Agency</vt:lpstr>
      <vt:lpstr>Learning Objectives</vt:lpstr>
      <vt:lpstr>Identifying Individuals to Register</vt:lpstr>
      <vt:lpstr>Identifying Individuals to Register, Cont.</vt:lpstr>
      <vt:lpstr>Strategies Used in Enrollment </vt:lpstr>
      <vt:lpstr>Strategies Used in Enrollment, Cont. </vt:lpstr>
      <vt:lpstr>How Quota Funds are Used for Program Participants </vt:lpstr>
      <vt:lpstr>How RSB Distributes Funds</vt:lpstr>
      <vt:lpstr>How RSB Decides What to Order</vt:lpstr>
      <vt:lpstr>How RSB Distributes Products </vt:lpstr>
      <vt:lpstr>Enrollment Challenges for Adult VR</vt:lpstr>
      <vt:lpstr>Group Questions</vt:lpstr>
      <vt:lpstr>ACVREP Submission www.aphhive.org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D. Jones</dc:creator>
  <cp:lastModifiedBy>Stephanie Lancaster</cp:lastModifiedBy>
  <cp:revision>37</cp:revision>
  <dcterms:created xsi:type="dcterms:W3CDTF">2022-08-25T14:48:21Z</dcterms:created>
  <dcterms:modified xsi:type="dcterms:W3CDTF">2025-10-07T19:06:49Z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0x0101009117DCC81D95E840A6B6D9A1B38F7345</vt:lpwstr>
  </property>
</Properties>
</file>