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91"/>
    <p:restoredTop sz="96401"/>
  </p:normalViewPr>
  <p:slideViewPr>
    <p:cSldViewPr snapToGrid="0" snapToObjects="1" showGuides="1">
      <p:cViewPr varScale="1">
        <p:scale>
          <a:sx n="120" d="100"/>
          <a:sy n="120" d="100"/>
        </p:scale>
        <p:origin x="216" y="328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9EBB-F47A-0148-B31D-84535ADA0839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4622-C062-874F-A5CC-A440E03D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574" y="1137917"/>
            <a:ext cx="6022420" cy="2094014"/>
          </a:xfrm>
        </p:spPr>
        <p:txBody>
          <a:bodyPr anchor="t">
            <a:normAutofit/>
          </a:bodyPr>
          <a:lstStyle>
            <a:lvl1pPr algn="r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Place TITLE </a:t>
            </a:r>
            <a:r>
              <a:rPr lang="en-US" dirty="0" err="1"/>
              <a:t>HERe.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574" y="3550899"/>
            <a:ext cx="6022419" cy="518858"/>
          </a:xfrm>
        </p:spPr>
        <p:txBody>
          <a:bodyPr>
            <a:normAutofit/>
          </a:bodyPr>
          <a:lstStyle>
            <a:lvl1pPr marL="0" indent="0" algn="r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17BFC-168C-1383-C36D-DA80E616F1B2}"/>
              </a:ext>
            </a:extLst>
          </p:cNvPr>
          <p:cNvCxnSpPr/>
          <p:nvPr userDrawn="1"/>
        </p:nvCxnSpPr>
        <p:spPr>
          <a:xfrm>
            <a:off x="10689021" y="1137917"/>
            <a:ext cx="0" cy="57200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 Left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8718" y="1766145"/>
            <a:ext cx="4528856" cy="91506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98718" y="2840140"/>
            <a:ext cx="4528856" cy="5888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1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ople Photo Right 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4430" y="1766145"/>
            <a:ext cx="4528856" cy="915069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63143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264430" y="2840140"/>
            <a:ext cx="4528856" cy="58886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r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0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385324-0E32-1B07-18DA-3A54DF705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927" y="1543948"/>
            <a:ext cx="80345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slide.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38EA30-E17F-9D83-E6BF-93A423E4EF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927" y="2323537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 (optional)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B37EFE-7F1F-FDBA-3498-36F379FC0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927" y="4015606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2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lef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E7718-8A3E-4A24-727A-44CCAAFAC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9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ransition Slide righ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725BC-7B1E-3C1B-6358-F7C08BD2C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46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CE9F-C492-4A36-8032-BDA586182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91753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1318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dirty="0"/>
              <a:t>Click to add full page photo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67722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335116-AA61-48FC-AE89-8E15FFADD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3623811-8EFD-5E48-99DB-15C7655A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4909457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CE185C7-ADE2-D64E-992F-8DF9C83736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5229" y="1607040"/>
            <a:ext cx="4909457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48217-044D-E11F-FDA8-1D2BCE27D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B35446-87DF-0C07-8B8A-59E55B4BC59D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2148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87374B-093F-4933-ADED-952303714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44179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5B22B1-853A-6913-1DAA-2CE73A7E6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7040"/>
            <a:ext cx="3189514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1B3A213-4E3E-8085-382C-710A3279DB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01243" y="1607037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90BBF75-D7E1-6BF4-9365-319E3479866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64285" y="1607038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EDA8F6-11D4-771D-8D96-50BB0071E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6CC122-B8AB-1E90-D88E-866A376C33C5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5063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558774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941" y="741642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558774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31647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762" y="777449"/>
            <a:ext cx="5587746" cy="573659"/>
          </a:xfrm>
        </p:spPr>
        <p:txBody>
          <a:bodyPr>
            <a:noAutofit/>
          </a:bodyPr>
          <a:lstStyle>
            <a:lvl1pPr algn="r"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29759" y="777449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762" y="1640541"/>
            <a:ext cx="5587746" cy="3612726"/>
          </a:xfrm>
        </p:spPr>
        <p:txBody>
          <a:bodyPr>
            <a:normAutofit/>
          </a:bodyPr>
          <a:lstStyle>
            <a:lvl1pPr algn="r">
              <a:defRPr sz="2600"/>
            </a:lvl1pPr>
            <a:lvl2pPr algn="r">
              <a:defRPr sz="2600"/>
            </a:lvl2pPr>
            <a:lvl3pPr algn="r"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92713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61" r:id="rId3"/>
    <p:sldLayoutId id="2147483650" r:id="rId4"/>
    <p:sldLayoutId id="2147483667" r:id="rId5"/>
    <p:sldLayoutId id="2147483654" r:id="rId6"/>
    <p:sldLayoutId id="2147483657" r:id="rId7"/>
    <p:sldLayoutId id="2147483662" r:id="rId8"/>
    <p:sldLayoutId id="2147483663" r:id="rId9"/>
    <p:sldLayoutId id="2147483664" r:id="rId10"/>
    <p:sldLayoutId id="2147483668" r:id="rId11"/>
    <p:sldLayoutId id="214748365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haynes@aph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ouis.aph.org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h.org/educational-resources/accessible-textbook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imac.us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argeprint@aph.org" TargetMode="External"/><Relationship Id="rId2" Type="http://schemas.openxmlformats.org/officeDocument/2006/relationships/hyperlink" Target="mailto:brailletextbooks@aph.or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3CC8-5B89-7684-003D-1538862D40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Accessible Textbooks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C8C31-2D03-0F81-E41B-687293610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0344" y="3550898"/>
            <a:ext cx="5272649" cy="829715"/>
          </a:xfrm>
        </p:spPr>
        <p:txBody>
          <a:bodyPr>
            <a:noAutofit/>
          </a:bodyPr>
          <a:lstStyle/>
          <a:p>
            <a:r>
              <a:rPr lang="en-US" dirty="0"/>
              <a:t>Braille, LP, and Digital: Media for Growth</a:t>
            </a:r>
          </a:p>
          <a:p>
            <a:endParaRPr lang="en-US" dirty="0"/>
          </a:p>
        </p:txBody>
      </p:sp>
      <p:pic>
        <p:nvPicPr>
          <p:cNvPr id="4" name="Picture 3" descr="Annual Meeting Thrive theme logo.">
            <a:extLst>
              <a:ext uri="{FF2B5EF4-FFF2-40B4-BE49-F238E27FC236}">
                <a16:creationId xmlns:a16="http://schemas.microsoft.com/office/drawing/2014/main" id="{99DD2B4D-EC7B-EA22-3CC1-5347C9249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60" t="7737" r="17135" b="14429"/>
          <a:stretch>
            <a:fillRect/>
          </a:stretch>
        </p:blipFill>
        <p:spPr>
          <a:xfrm>
            <a:off x="10749520" y="5273749"/>
            <a:ext cx="1325521" cy="14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8947-A8A7-D9BD-DC42-A8030E853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9560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C8A6E-D7B9-A1DC-38A2-EB3E0B33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D30E-0A51-25CD-88AA-F42C42049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Michael Haynes, Manager, Accessible Textbooks and Tests Dept. (“ATT Dept.”), </a:t>
            </a:r>
            <a:r>
              <a:rPr lang="en-US" dirty="0">
                <a:hlinkClick r:id="rId2"/>
              </a:rPr>
              <a:t>mhaynes@aph.org</a:t>
            </a:r>
            <a:r>
              <a:rPr lang="en-US" dirty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Our department (formerly known as ATIC) was founded in 2000 to improve textbook quality and delivery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APH used to deliver about 4 braille textbooks/year. Our dept. averages 200 new braille and LP titles annually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After 26 years, ATT has produced more than 5,000 new titles requests in braille and large print!</a:t>
            </a:r>
          </a:p>
        </p:txBody>
      </p:sp>
    </p:spTree>
    <p:extLst>
      <p:ext uri="{BB962C8B-B14F-4D97-AF65-F5344CB8AC3E}">
        <p14:creationId xmlns:p14="http://schemas.microsoft.com/office/powerpoint/2010/main" val="263992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8EA4-8679-50D7-9894-47BA03C8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materials are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23EF-7351-9E84-BA02-40FA456CD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Hardcopy</a:t>
            </a:r>
            <a:r>
              <a:rPr lang="en-US" dirty="0"/>
              <a:t> </a:t>
            </a:r>
            <a:r>
              <a:rPr lang="en-US" b="1" dirty="0"/>
              <a:t>braille</a:t>
            </a:r>
            <a:r>
              <a:rPr lang="en-US" dirty="0"/>
              <a:t> and </a:t>
            </a:r>
            <a:r>
              <a:rPr lang="en-US" b="1" dirty="0"/>
              <a:t>large print </a:t>
            </a:r>
            <a:r>
              <a:rPr lang="en-US" dirty="0"/>
              <a:t>textbooks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Braille graphics-only </a:t>
            </a:r>
            <a:r>
              <a:rPr lang="en-US" dirty="0"/>
              <a:t>package (made by APH)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Large print digital files</a:t>
            </a:r>
            <a:r>
              <a:rPr lang="en-US" dirty="0"/>
              <a:t> (PDF download)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Braille files </a:t>
            </a:r>
            <a:r>
              <a:rPr lang="en-US" dirty="0"/>
              <a:t>(.BRF), and soon </a:t>
            </a:r>
            <a:r>
              <a:rPr lang="en-US" dirty="0" err="1"/>
              <a:t>eBraille</a:t>
            </a:r>
            <a:r>
              <a:rPr lang="en-US" dirty="0"/>
              <a:t>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F3EC8-71D7-032A-E263-CF313E863C8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dirty="0"/>
              <a:t>ALL</a:t>
            </a:r>
            <a:r>
              <a:rPr lang="en-US" dirty="0"/>
              <a:t> items are available using Federal Quota funds!</a:t>
            </a:r>
          </a:p>
          <a:p>
            <a:endParaRPr lang="en-US" dirty="0"/>
          </a:p>
        </p:txBody>
      </p:sp>
      <p:pic>
        <p:nvPicPr>
          <p:cNvPr id="6" name="Picture 5" descr="Letterhead variant of APH Federal Quota Funds Order Form">
            <a:extLst>
              <a:ext uri="{FF2B5EF4-FFF2-40B4-BE49-F238E27FC236}">
                <a16:creationId xmlns:a16="http://schemas.microsoft.com/office/drawing/2014/main" id="{38A9F3D7-1E51-E3C1-ADC6-412AEBDF3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932" y="2876765"/>
            <a:ext cx="5351273" cy="22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6E6E-DAEE-A2DF-B68D-30755F28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those digital files…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29FE-BE25-BDE2-04BA-F56B957AF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Instant delivery: no wait for final production!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New titles still require transcription and QC.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LP PDF’s usable on most e-devices; BRF’s for most braille-ready devices and embossers. </a:t>
            </a:r>
          </a:p>
        </p:txBody>
      </p:sp>
      <p:pic>
        <p:nvPicPr>
          <p:cNvPr id="6" name="Content Placeholder 5" descr="Photo of a child wearing glasses, holding and using a digital device. ">
            <a:extLst>
              <a:ext uri="{FF2B5EF4-FFF2-40B4-BE49-F238E27FC236}">
                <a16:creationId xmlns:a16="http://schemas.microsoft.com/office/drawing/2014/main" id="{F7968881-6375-065F-BC3D-DAD04BD7925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454775" y="1935956"/>
            <a:ext cx="4910138" cy="3273425"/>
          </a:xfrm>
        </p:spPr>
      </p:pic>
    </p:spTree>
    <p:extLst>
      <p:ext uri="{BB962C8B-B14F-4D97-AF65-F5344CB8AC3E}">
        <p14:creationId xmlns:p14="http://schemas.microsoft.com/office/powerpoint/2010/main" val="276605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03399-9673-E559-3F85-CC3C1E3A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61" y="777449"/>
            <a:ext cx="9862281" cy="573659"/>
          </a:xfrm>
        </p:spPr>
        <p:txBody>
          <a:bodyPr/>
          <a:lstStyle/>
          <a:p>
            <a:pPr algn="l"/>
            <a:r>
              <a:rPr lang="en-US" dirty="0"/>
              <a:t>How to obtain APH accessible textbooks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FA78D-9333-85AC-A893-A8FFB1196D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761" y="1640541"/>
            <a:ext cx="10962293" cy="4440009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Search </a:t>
            </a:r>
            <a:r>
              <a:rPr lang="en-US" sz="2800" b="1" dirty="0"/>
              <a:t>Louis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https://louis.aph.org</a:t>
            </a:r>
            <a:r>
              <a:rPr lang="en-US" sz="2800" dirty="0"/>
              <a:t>. Always use ISBN.</a:t>
            </a:r>
          </a:p>
          <a:p>
            <a:pPr marL="919163" indent="-400050" algn="l">
              <a:buFont typeface="Arial" panose="020B0604020202020204" pitchFamily="34" charset="0"/>
              <a:buChar char="•"/>
            </a:pPr>
            <a:r>
              <a:rPr lang="en-US" sz="2800" dirty="0"/>
              <a:t>If you find the LP or braille version of your title available from APH, including digital files, order instantly and directly from Louis.</a:t>
            </a:r>
          </a:p>
          <a:p>
            <a:pPr marL="919163" indent="-400050" algn="l">
              <a:buFont typeface="Arial" panose="020B0604020202020204" pitchFamily="34" charset="0"/>
              <a:buChar char="•"/>
            </a:pPr>
            <a:r>
              <a:rPr lang="en-US" sz="2800" dirty="0"/>
              <a:t>APH </a:t>
            </a:r>
            <a:r>
              <a:rPr lang="en-US" sz="2800" b="1" dirty="0"/>
              <a:t>can</a:t>
            </a:r>
            <a:r>
              <a:rPr lang="en-US" sz="2800" dirty="0"/>
              <a:t> accept most LP requests for titles currently available from other sources. We </a:t>
            </a:r>
            <a:r>
              <a:rPr lang="en-US" sz="2800" b="1" dirty="0"/>
              <a:t>cannot</a:t>
            </a:r>
            <a:r>
              <a:rPr lang="en-US" sz="2800" dirty="0"/>
              <a:t> accept new requests for braille titles available through other producers, unless you need a </a:t>
            </a:r>
            <a:r>
              <a:rPr lang="en-US" sz="2800" b="1" dirty="0"/>
              <a:t>different braille code </a:t>
            </a:r>
            <a:r>
              <a:rPr lang="en-US" sz="2800" dirty="0"/>
              <a:t>from what is currently offered.</a:t>
            </a:r>
            <a:endParaRPr lang="en-US" sz="2800" b="1" dirty="0"/>
          </a:p>
          <a:p>
            <a:pPr marL="919163" indent="-400050" algn="l">
              <a:buFont typeface="Arial" panose="020B0604020202020204" pitchFamily="34" charset="0"/>
              <a:buChar char="•"/>
            </a:pPr>
            <a:r>
              <a:rPr lang="en-US" sz="2800" dirty="0"/>
              <a:t>If your title (hardcopy braille, LP, or digital file) is not located, proceed to </a:t>
            </a:r>
            <a:r>
              <a:rPr lang="en-US" sz="2800" b="1" dirty="0"/>
              <a:t>order your new textbook </a:t>
            </a:r>
            <a:r>
              <a:rPr lang="en-US" sz="2800" dirty="0"/>
              <a:t>at our website…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828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3785-1283-FE69-8CB5-6B19C5D3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textbooks (continued)…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1757-9005-078C-ADBA-05B77BB0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7040"/>
            <a:ext cx="10968614" cy="4261197"/>
          </a:xfrm>
        </p:spPr>
        <p:txBody>
          <a:bodyPr>
            <a:noAutofit/>
          </a:bodyPr>
          <a:lstStyle/>
          <a:p>
            <a:r>
              <a:rPr lang="en-US" sz="2800" dirty="0"/>
              <a:t>2. Order new textbooks at: </a:t>
            </a:r>
            <a:r>
              <a:rPr lang="en-US" sz="2800" dirty="0">
                <a:hlinkClick r:id="rId2"/>
              </a:rPr>
              <a:t>https://www.aph.org/educational-resources/accessible-textbooks</a:t>
            </a:r>
            <a:r>
              <a:rPr lang="en-US" sz="2800" dirty="0"/>
              <a:t>, selecting the relevant form.</a:t>
            </a:r>
          </a:p>
          <a:p>
            <a:pPr marL="919163" indent="-400050">
              <a:buFont typeface="Arial" panose="020B0604020202020204" pitchFamily="34" charset="0"/>
              <a:buChar char="•"/>
            </a:pPr>
            <a:r>
              <a:rPr lang="en-US" sz="2800" dirty="0"/>
              <a:t>Complete all book and contact information, attaching your purchase/FQ documentation before submission.  </a:t>
            </a:r>
          </a:p>
          <a:p>
            <a:pPr marL="919163" indent="-400050">
              <a:buFont typeface="Arial" panose="020B0604020202020204" pitchFamily="34" charset="0"/>
              <a:buChar char="•"/>
            </a:pPr>
            <a:r>
              <a:rPr lang="en-US" sz="2800" dirty="0"/>
              <a:t>Some restrictions: K-12 classroom textbooks/trade books only; 5-year-old copyright or less; national editions only (no state eds.); cancellations not possible after transcription begins.</a:t>
            </a:r>
          </a:p>
          <a:p>
            <a:pPr marL="919163" indent="-400050">
              <a:buFont typeface="Arial" panose="020B0604020202020204" pitchFamily="34" charset="0"/>
              <a:buChar char="•"/>
            </a:pPr>
            <a:r>
              <a:rPr lang="en-US" sz="2800" dirty="0"/>
              <a:t>You will receive a customer memo/confirmation with estimated cost and delivery date, with shipping details and options. </a:t>
            </a:r>
          </a:p>
        </p:txBody>
      </p:sp>
    </p:spTree>
    <p:extLst>
      <p:ext uri="{BB962C8B-B14F-4D97-AF65-F5344CB8AC3E}">
        <p14:creationId xmlns:p14="http://schemas.microsoft.com/office/powerpoint/2010/main" val="228546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0D99F-8E47-8D6C-39CC-23965AD8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textbooks (final)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0261A-B160-FD78-0CEC-E327FAA4A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7040"/>
            <a:ext cx="11069097" cy="4221004"/>
          </a:xfrm>
        </p:spPr>
        <p:txBody>
          <a:bodyPr>
            <a:normAutofit/>
          </a:bodyPr>
          <a:lstStyle/>
          <a:p>
            <a:r>
              <a:rPr lang="en-US" sz="2800" dirty="0"/>
              <a:t>3. After placing your order, go to the NIMAC website: </a:t>
            </a:r>
            <a:r>
              <a:rPr lang="en-US" sz="2800" dirty="0">
                <a:hlinkClick r:id="rId2"/>
              </a:rPr>
              <a:t>https://nimac.us</a:t>
            </a:r>
            <a:r>
              <a:rPr lang="en-US" sz="2800" dirty="0"/>
              <a:t> to search for your book title using ISBN. </a:t>
            </a:r>
          </a:p>
          <a:p>
            <a:pPr marL="919163" indent="-400050">
              <a:buFont typeface="Arial" panose="020B0604020202020204" pitchFamily="34" charset="0"/>
              <a:buChar char="•"/>
            </a:pPr>
            <a:r>
              <a:rPr lang="en-US" sz="2800" dirty="0"/>
              <a:t>If available, you can assign the NIMAS file to APH as your AMP (Accessible Media Producer). Many states have already authorized APH to download files on their behalf.</a:t>
            </a:r>
          </a:p>
          <a:p>
            <a:pPr marL="919163" indent="-400050">
              <a:buFont typeface="Arial" panose="020B0604020202020204" pitchFamily="34" charset="0"/>
              <a:buChar char="•"/>
            </a:pPr>
            <a:r>
              <a:rPr lang="en-US" sz="2800" dirty="0"/>
              <a:t>If not available, you can add the file to the NIMAC ‘</a:t>
            </a:r>
            <a:r>
              <a:rPr lang="en-US" sz="2800" dirty="0" err="1"/>
              <a:t>wishlist</a:t>
            </a:r>
            <a:r>
              <a:rPr lang="en-US" sz="2800" dirty="0"/>
              <a:t>.’</a:t>
            </a:r>
          </a:p>
          <a:p>
            <a:pPr marL="919163" indent="-400050">
              <a:buFont typeface="Arial" panose="020B0604020202020204" pitchFamily="34" charset="0"/>
              <a:buChar char="•"/>
            </a:pPr>
            <a:r>
              <a:rPr lang="en-US" sz="2800" dirty="0"/>
              <a:t>NOTE: NIMAS files are not end-user ready; they are tools to help us create your book. </a:t>
            </a:r>
          </a:p>
        </p:txBody>
      </p:sp>
    </p:spTree>
    <p:extLst>
      <p:ext uri="{BB962C8B-B14F-4D97-AF65-F5344CB8AC3E}">
        <p14:creationId xmlns:p14="http://schemas.microsoft.com/office/powerpoint/2010/main" val="379989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A989-06D5-7D85-DF66-6CB8E4CF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ordering… until shipment!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39CD0-7E93-F97A-5688-056CE6C3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7040"/>
            <a:ext cx="11129387" cy="4421971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600" b="1" dirty="0"/>
              <a:t>APH LP books </a:t>
            </a:r>
            <a:r>
              <a:rPr lang="en-US" sz="2600" dirty="0"/>
              <a:t>are 8.5” by 11” in 18-point font, full color. Base cost is 60 cents per LP page; delivery can range from 6-12 weeks, depending on season.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600" b="1" dirty="0"/>
              <a:t>APH braille textbooks </a:t>
            </a:r>
            <a:r>
              <a:rPr lang="en-US" sz="2600" dirty="0"/>
              <a:t>are transcribed in UEB (for relevant titles, select UEB w/Nemeth or UEB Math/Science on your order form). Timeline for the first set (3 to 5 volumes) is 90 days from order date. After that, one additional set each month. Cost estimates vary widely; your funds pay only for embossing and binding, and, if applicable…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600" b="1" dirty="0"/>
              <a:t>Shipping! </a:t>
            </a:r>
            <a:r>
              <a:rPr lang="en-US" sz="2600" dirty="0"/>
              <a:t>Free Matter is default method for all books, but not always great for speed. You have the option to upgrade shipping speed with your funds. </a:t>
            </a:r>
          </a:p>
        </p:txBody>
      </p:sp>
    </p:spTree>
    <p:extLst>
      <p:ext uri="{BB962C8B-B14F-4D97-AF65-F5344CB8AC3E}">
        <p14:creationId xmlns:p14="http://schemas.microsoft.com/office/powerpoint/2010/main" val="320989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310E-DF77-827A-FB00-9E1E92D9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Textbooks Wrap-up!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ECE9D-7569-25C0-44BD-D9DC6AC7A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42210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was a quick “tour” of all accessible textbook media we offer.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get the “full” experience of the entire textbook process, come to our 2-hour Friday afternoon session “I’m Just a Book (An Accessible Book!),” a multi-dept. collaboration!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Questions? Contact:</a:t>
            </a:r>
          </a:p>
          <a:p>
            <a:pPr marL="458788"/>
            <a:r>
              <a:rPr lang="en-US" b="1" dirty="0"/>
              <a:t>Braille: </a:t>
            </a:r>
            <a:r>
              <a:rPr lang="en-US" dirty="0"/>
              <a:t>Dawn Rightenour (</a:t>
            </a:r>
            <a:r>
              <a:rPr lang="en-US" dirty="0">
                <a:hlinkClick r:id="rId2"/>
              </a:rPr>
              <a:t>brailletextbooks@aph.org</a:t>
            </a:r>
            <a:r>
              <a:rPr lang="en-US" dirty="0"/>
              <a:t>)</a:t>
            </a:r>
          </a:p>
          <a:p>
            <a:pPr marL="458788"/>
            <a:r>
              <a:rPr lang="en-US" b="1" dirty="0"/>
              <a:t>Large Print</a:t>
            </a:r>
            <a:r>
              <a:rPr lang="en-US" dirty="0"/>
              <a:t>: Rhonda Kieffer (</a:t>
            </a:r>
            <a:r>
              <a:rPr lang="en-US" dirty="0">
                <a:hlinkClick r:id="rId3"/>
              </a:rPr>
              <a:t>largeprint@aph.org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2259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2022-template - Copy.pptx" id="{BAC01CD9-183C-4D04-A439-3F7B93598B6C}" vid="{23435B55-B02A-4314-ABD2-3B254ECDE0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7DCC81D95E840A6B6D9A1B38F7345" ma:contentTypeVersion="18" ma:contentTypeDescription="Create a new document." ma:contentTypeScope="" ma:versionID="5805a5a3eae5053ba8bcc3f508ef1cd0">
  <xsd:schema xmlns:xsd="http://www.w3.org/2001/XMLSchema" xmlns:xs="http://www.w3.org/2001/XMLSchema" xmlns:p="http://schemas.microsoft.com/office/2006/metadata/properties" xmlns:ns2="db61c8e0-eab5-4c7c-adc7-4eb79cbd7f78" xmlns:ns3="cbb253ac-5ac1-4dc8-aaa4-ae36c491a202" targetNamespace="http://schemas.microsoft.com/office/2006/metadata/properties" ma:root="true" ma:fieldsID="6e65ef5d8fb5723de40385cb4c2bbcf9" ns2:_="" ns3:_="">
    <xsd:import namespace="db61c8e0-eab5-4c7c-adc7-4eb79cbd7f78"/>
    <xsd:import namespace="cbb253ac-5ac1-4dc8-aaa4-ae36c491a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1c8e0-eab5-4c7c-adc7-4eb79cbd7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ac181ec-6c34-4630-9754-a2a661e89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253ac-5ac1-4dc8-aaa4-ae36c491a2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23200-f7ea-49a8-a9ad-5a1160a82e76}" ma:internalName="TaxCatchAll" ma:showField="CatchAllData" ma:web="cbb253ac-5ac1-4dc8-aaa4-ae36c491a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61c8e0-eab5-4c7c-adc7-4eb79cbd7f78">
      <Terms xmlns="http://schemas.microsoft.com/office/infopath/2007/PartnerControls"/>
    </lcf76f155ced4ddcb4097134ff3c332f>
    <TaxCatchAll xmlns="cbb253ac-5ac1-4dc8-aaa4-ae36c491a202" xsi:nil="true"/>
  </documentManagement>
</p:properties>
</file>

<file path=customXml/itemProps1.xml><?xml version="1.0" encoding="utf-8"?>
<ds:datastoreItem xmlns:ds="http://schemas.openxmlformats.org/officeDocument/2006/customXml" ds:itemID="{E5792D2B-1CD9-4FDE-8705-C5082D4DDF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D85306-2E95-4894-B714-2FA13780B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61c8e0-eab5-4c7c-adc7-4eb79cbd7f78"/>
    <ds:schemaRef ds:uri="cbb253ac-5ac1-4dc8-aaa4-ae36c491a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3AE086-89A7-43D0-90E6-34570BC4126A}">
  <ds:schemaRefs>
    <ds:schemaRef ds:uri="cbb253ac-5ac1-4dc8-aaa4-ae36c491a202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db61c8e0-eab5-4c7c-adc7-4eb79cbd7f7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2090</TotalTime>
  <Words>716</Words>
  <Application>Microsoft Macintosh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APH Beta 2</vt:lpstr>
      <vt:lpstr>Arial</vt:lpstr>
      <vt:lpstr>Calibri</vt:lpstr>
      <vt:lpstr>Helvetica</vt:lpstr>
      <vt:lpstr>Wingdings</vt:lpstr>
      <vt:lpstr>Office Theme</vt:lpstr>
      <vt:lpstr>Accessible Textbooks</vt:lpstr>
      <vt:lpstr>Introduction</vt:lpstr>
      <vt:lpstr>Which materials are available?</vt:lpstr>
      <vt:lpstr>About those digital files…</vt:lpstr>
      <vt:lpstr>How to obtain APH accessible textbooks</vt:lpstr>
      <vt:lpstr>How to obtain textbooks (continued)…</vt:lpstr>
      <vt:lpstr>How to obtain textbooks (final)</vt:lpstr>
      <vt:lpstr>After ordering… until shipment! </vt:lpstr>
      <vt:lpstr>Accessible Textbooks Wrap-up!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D. Jones</dc:creator>
  <cp:lastModifiedBy>Stephanie Lancaster</cp:lastModifiedBy>
  <cp:revision>33</cp:revision>
  <dcterms:created xsi:type="dcterms:W3CDTF">2022-08-25T14:48:21Z</dcterms:created>
  <dcterms:modified xsi:type="dcterms:W3CDTF">2025-09-25T16:25:10Z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0x0101009117DCC81D95E840A6B6D9A1B38F7345</vt:lpwstr>
  </property>
</Properties>
</file>