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4"/>
  </p:notesMasterIdLst>
  <p:sldIdLst>
    <p:sldId id="256" r:id="rId5"/>
    <p:sldId id="257" r:id="rId6"/>
    <p:sldId id="329" r:id="rId7"/>
    <p:sldId id="330" r:id="rId8"/>
    <p:sldId id="328" r:id="rId9"/>
    <p:sldId id="272" r:id="rId10"/>
    <p:sldId id="273" r:id="rId11"/>
    <p:sldId id="274" r:id="rId12"/>
    <p:sldId id="275" r:id="rId13"/>
    <p:sldId id="270" r:id="rId14"/>
    <p:sldId id="308" r:id="rId15"/>
    <p:sldId id="309" r:id="rId16"/>
    <p:sldId id="331" r:id="rId17"/>
    <p:sldId id="332" r:id="rId18"/>
    <p:sldId id="333" r:id="rId19"/>
    <p:sldId id="334" r:id="rId20"/>
    <p:sldId id="306" r:id="rId21"/>
    <p:sldId id="335" r:id="rId22"/>
    <p:sldId id="276" r:id="rId23"/>
    <p:sldId id="336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313" r:id="rId35"/>
    <p:sldId id="338" r:id="rId36"/>
    <p:sldId id="315" r:id="rId37"/>
    <p:sldId id="316" r:id="rId38"/>
    <p:sldId id="321" r:id="rId39"/>
    <p:sldId id="318" r:id="rId40"/>
    <p:sldId id="322" r:id="rId41"/>
    <p:sldId id="319" r:id="rId42"/>
    <p:sldId id="320" r:id="rId43"/>
    <p:sldId id="317" r:id="rId44"/>
    <p:sldId id="323" r:id="rId45"/>
    <p:sldId id="326" r:id="rId46"/>
    <p:sldId id="340" r:id="rId47"/>
    <p:sldId id="324" r:id="rId48"/>
    <p:sldId id="310" r:id="rId49"/>
    <p:sldId id="325" r:id="rId50"/>
    <p:sldId id="311" r:id="rId51"/>
    <p:sldId id="312" r:id="rId52"/>
    <p:sldId id="33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00"/>
    <a:srgbClr val="F7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0D916-F540-8EFC-FAA8-DA72A62E894C}" v="244" dt="2025-10-07T16:57:51.919"/>
    <p1510:client id="{0C8E1508-752F-48EF-BCD8-D21EB8F99883}" v="4661" dt="2025-10-07T20:44:00.554"/>
    <p1510:client id="{122F33E9-955E-CFB9-19EB-52EFA426F23D}" v="1" dt="2025-10-07T14:30:13.087"/>
    <p1510:client id="{5CF03663-148B-2706-7B71-05AFC695CC8F}" v="4" dt="2025-10-08T16:13:04.516"/>
    <p1510:client id="{682C473D-878B-A955-C1A4-7FEF9F0AF54B}" v="8" dt="2025-10-08T14:36:56.915"/>
    <p1510:client id="{7F60BF7F-B5E6-4AF5-0076-0D8282C640E8}" v="81" dt="2025-10-08T16:12:11.319"/>
    <p1510:client id="{CD46DBBD-D532-425F-96F4-E6049EDE10EA}" v="1360" dt="2025-10-07T19:47:43.260"/>
    <p1510:client id="{E1CF164E-4C1B-DA7B-062D-6A414165B6FA}" v="15" dt="2025-10-08T12:49:42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2" d="100"/>
          <a:sy n="102" d="100"/>
        </p:scale>
        <p:origin x="192" y="4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Professionals in the Field</a:t>
            </a:r>
            <a:r>
              <a:rPr lang="en-US" sz="2400" b="1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(55) Roles:</a:t>
            </a:r>
            <a:endParaRPr lang="en-US" sz="2400" b="1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>
        <c:manualLayout>
          <c:xMode val="edge"/>
          <c:yMode val="edge"/>
          <c:x val="6.367633390142149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Professionals in the Field: 55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04-4A28-857D-2E5805A3B6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04-4A28-857D-2E5805A3B6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04-4A28-857D-2E5805A3B6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04-4A28-857D-2E5805A3B6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04-4A28-857D-2E5805A3B646}"/>
              </c:ext>
            </c:extLst>
          </c:dPt>
          <c:dPt>
            <c:idx val="5"/>
            <c:bubble3D val="0"/>
            <c:spPr>
              <a:solidFill>
                <a:srgbClr val="66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204-4A28-857D-2E5805A3B646}"/>
              </c:ext>
            </c:extLst>
          </c:dPt>
          <c:cat>
            <c:strRef>
              <c:f>Sheet1!$A$2:$A$7</c:f>
              <c:strCache>
                <c:ptCount val="6"/>
                <c:pt idx="0">
                  <c:v>Assistive Technology: 20</c:v>
                </c:pt>
                <c:pt idx="1">
                  <c:v>TVIs: 11</c:v>
                </c:pt>
                <c:pt idx="2">
                  <c:v>Voc Rehab: 11</c:v>
                </c:pt>
                <c:pt idx="3">
                  <c:v>Higher Education: 8</c:v>
                </c:pt>
                <c:pt idx="4">
                  <c:v>Pre-ETS: 2</c:v>
                </c:pt>
                <c:pt idx="5">
                  <c:v>Other: 3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</c:v>
                </c:pt>
                <c:pt idx="1">
                  <c:v>11</c:v>
                </c:pt>
                <c:pt idx="2">
                  <c:v>11</c:v>
                </c:pt>
                <c:pt idx="3">
                  <c:v>8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204-4A28-857D-2E5805A3B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659442477971992E-3"/>
          <c:y val="0.79665434856093342"/>
          <c:w val="0.99372532934640445"/>
          <c:h val="0.20334565143906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9EBB-F47A-0148-B31D-84535ADA0839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94622-C062-874F-A5CC-A440E03D0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737F6-F021-6880-F355-D866DAD0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3C9C3-DD48-B549-9D24-BFD190908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91C73-FB07-4119-4B25-03DC0DE4E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94B2-3156-7D57-DE7C-A3B57738D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3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574" y="1137917"/>
            <a:ext cx="6022420" cy="2094014"/>
          </a:xfrm>
        </p:spPr>
        <p:txBody>
          <a:bodyPr anchor="t">
            <a:normAutofit/>
          </a:bodyPr>
          <a:lstStyle>
            <a:lvl1pPr algn="r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/>
              <a:t>Place TITLE </a:t>
            </a:r>
            <a:r>
              <a:rPr lang="en-US" err="1"/>
              <a:t>HERe.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574" y="3550899"/>
            <a:ext cx="6022419" cy="518858"/>
          </a:xfrm>
        </p:spPr>
        <p:txBody>
          <a:bodyPr>
            <a:normAutofit/>
          </a:bodyPr>
          <a:lstStyle>
            <a:lvl1pPr marL="0" indent="0" algn="r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(optional)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17BFC-168C-1383-C36D-DA80E616F1B2}"/>
              </a:ext>
            </a:extLst>
          </p:cNvPr>
          <p:cNvCxnSpPr/>
          <p:nvPr userDrawn="1"/>
        </p:nvCxnSpPr>
        <p:spPr>
          <a:xfrm>
            <a:off x="10689021" y="1137917"/>
            <a:ext cx="0" cy="57200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65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 Left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718" y="1766145"/>
            <a:ext cx="4528856" cy="915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398718" y="2840140"/>
            <a:ext cx="4528856" cy="58886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 Photo Right +job title Full Si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430" y="1766145"/>
            <a:ext cx="4528856" cy="915069"/>
          </a:xfrm>
        </p:spPr>
        <p:txBody>
          <a:bodyPr>
            <a:noAutofit/>
          </a:bodyPr>
          <a:lstStyle>
            <a:lvl1pPr algn="r">
              <a:defRPr sz="2800" b="1"/>
            </a:lvl1pPr>
          </a:lstStyle>
          <a:p>
            <a:r>
              <a:rPr lang="en-US"/>
              <a:t>Title Helvetica 28 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380EDDB-AA81-040C-C512-5DD55D26CA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63143" y="0"/>
            <a:ext cx="4528857" cy="61150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F849C2-1A53-4F54-F05F-4364BE0D9DA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64430" y="2840140"/>
            <a:ext cx="4528856" cy="58886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 algn="r">
              <a:buFont typeface="Arial" panose="020B0604020202020204" pitchFamily="34" charset="0"/>
              <a:buNone/>
              <a:defRPr sz="1800"/>
            </a:lvl2pPr>
            <a:lvl3pPr>
              <a:defRPr sz="18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0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385324-0E32-1B07-18DA-3A54DF7054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927" y="1543948"/>
            <a:ext cx="8034528" cy="779589"/>
          </a:xfrm>
        </p:spPr>
        <p:txBody>
          <a:bodyPr anchor="t">
            <a:normAutofit/>
          </a:bodyPr>
          <a:lstStyle>
            <a:lvl1pPr algn="l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/>
              <a:t>Closing slide.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38EA30-E17F-9D83-E6BF-93A423E4EF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927" y="2323537"/>
            <a:ext cx="8034528" cy="518858"/>
          </a:xfrm>
        </p:spPr>
        <p:txBody>
          <a:bodyPr>
            <a:normAutofit/>
          </a:bodyPr>
          <a:lstStyle>
            <a:lvl1pPr marL="0" indent="0" algn="l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of presentation (optional)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37EFE-7F1F-FDBA-3498-36F379FC0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927" y="4015606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sition Slide lef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 subtitle on transition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7718-8A3E-4A24-727A-44CCAAFAC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ransition Slide right align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0845" y="2771331"/>
            <a:ext cx="8810069" cy="657669"/>
          </a:xfrm>
        </p:spPr>
        <p:txBody>
          <a:bodyPr anchor="t">
            <a:noAutofit/>
          </a:bodyPr>
          <a:lstStyle>
            <a:lvl1pPr algn="l">
              <a:defRPr sz="4400" b="1" cap="all" spc="2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transition SLIDE TITLE.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0845" y="3459176"/>
            <a:ext cx="8810069" cy="305498"/>
          </a:xfrm>
        </p:spPr>
        <p:txBody>
          <a:bodyPr>
            <a:noAutofit/>
          </a:bodyPr>
          <a:lstStyle>
            <a:lvl1pPr marL="0" indent="0" algn="l">
              <a:buNone/>
              <a:defRPr sz="3000" spc="150" baseline="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 subtitle on transition slide.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25BC-7B1E-3C1B-6358-F7C08BD2C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0845" y="5631043"/>
            <a:ext cx="2193020" cy="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46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CE9F-C492-4A36-8032-BDA586182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175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1318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add full page photo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D7C33-D9BF-ADE7-94A2-124017269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FDA70-DDDD-DE99-4074-238C64F17414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67722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335116-AA61-48FC-AE89-8E15FFADD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3623811-8EFD-5E48-99DB-15C7655A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E185C7-ADE2-D64E-992F-8DF9C83736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4909457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48217-044D-E11F-FDA8-1D2BCE27D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B35446-87DF-0C07-8B8A-59E55B4BC59D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2148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87374B-093F-4933-ADED-9523037140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44179"/>
          </a:xfrm>
        </p:spPr>
        <p:txBody>
          <a:bodyPr/>
          <a:lstStyle/>
          <a:p>
            <a:pPr lvl="0"/>
            <a:r>
              <a:rPr lang="en-US"/>
              <a:t>Title Helvetica bold 44 pt.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B22B1-853A-6913-1DAA-2CE73A7E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7040"/>
            <a:ext cx="3189514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B3A213-4E3E-8085-382C-710A3279DB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1243" y="1607037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90BBF75-D7E1-6BF4-9365-319E3479866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64285" y="1607038"/>
            <a:ext cx="3189514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DA8F6-11D4-771D-8D96-50BB0071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CC122-B8AB-1E90-D88E-866A376C33C5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506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2144" y="741641"/>
            <a:ext cx="5587746" cy="573659"/>
          </a:xfrm>
        </p:spPr>
        <p:txBody>
          <a:bodyPr>
            <a:noAutofit/>
          </a:bodyPr>
          <a:lstStyle>
            <a:lvl1pPr>
              <a:defRPr sz="3800" b="1"/>
            </a:lvl1pPr>
          </a:lstStyle>
          <a:p>
            <a:r>
              <a:rPr lang="en-US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941" y="741642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5587746" cy="361272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3164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Photo+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762" y="777449"/>
            <a:ext cx="5587746" cy="573659"/>
          </a:xfrm>
        </p:spPr>
        <p:txBody>
          <a:bodyPr>
            <a:noAutofit/>
          </a:bodyPr>
          <a:lstStyle>
            <a:lvl1pPr algn="r">
              <a:defRPr sz="3800" b="1"/>
            </a:lvl1pPr>
          </a:lstStyle>
          <a:p>
            <a:r>
              <a:rPr lang="en-US"/>
              <a:t>Title Helvetica 38 pt.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29759" y="777449"/>
            <a:ext cx="3020131" cy="44758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762" y="1640541"/>
            <a:ext cx="5587746" cy="3612726"/>
          </a:xfrm>
        </p:spPr>
        <p:txBody>
          <a:bodyPr>
            <a:normAutofit/>
          </a:bodyPr>
          <a:lstStyle>
            <a:lvl1pPr algn="r">
              <a:defRPr sz="2600"/>
            </a:lvl1pPr>
            <a:lvl2pPr algn="r">
              <a:defRPr sz="2600"/>
            </a:lvl2pPr>
            <a:lvl3pPr algn="r"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55002-0829-69F6-F234-D5A659A42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762" y="6205330"/>
            <a:ext cx="1358245" cy="588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2B9E3-1AC7-50CC-2DDD-BA9AC6999646}"/>
              </a:ext>
            </a:extLst>
          </p:cNvPr>
          <p:cNvSpPr txBox="1"/>
          <p:nvPr userDrawn="1"/>
        </p:nvSpPr>
        <p:spPr>
          <a:xfrm>
            <a:off x="9460538" y="6292820"/>
            <a:ext cx="200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PH Beta 2" pitchFamily="2" charset="0"/>
              </a:rPr>
              <a:t>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2713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C6617-D2E5-5B4D-9F87-40E8B531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6536-045E-DC4D-BC2D-AE7ADCF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32E42-3F79-344B-B9F5-44B08F43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ADEA-530E-7F42-B7F3-C65A56F3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61" r:id="rId3"/>
    <p:sldLayoutId id="2147483650" r:id="rId4"/>
    <p:sldLayoutId id="2147483667" r:id="rId5"/>
    <p:sldLayoutId id="2147483654" r:id="rId6"/>
    <p:sldLayoutId id="2147483657" r:id="rId7"/>
    <p:sldLayoutId id="2147483662" r:id="rId8"/>
    <p:sldLayoutId id="2147483663" r:id="rId9"/>
    <p:sldLayoutId id="2147483664" r:id="rId10"/>
    <p:sldLayoutId id="2147483668" r:id="rId11"/>
    <p:sldLayoutId id="214748365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apple.com/us/app/monarch-wing-it/id6740585968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ph.org/contact-us/subscribe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monarchsupport@aph.org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3BDB-07B9-745F-D27C-B156F5AE5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Helvetica"/>
                <a:ea typeface="Verdana"/>
                <a:cs typeface="Helvetica"/>
              </a:rPr>
              <a:t>Monarch Pilot, Project, and 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0080F-AF76-E114-C8CB-C848AD054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7190" y="3550899"/>
            <a:ext cx="6725803" cy="51885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sz="4300" b="1" cap="all">
                <a:cs typeface="Helvetica"/>
              </a:rPr>
              <a:t>Expanding Access Through Innovation</a:t>
            </a:r>
            <a:endParaRPr lang="en-US" sz="4300">
              <a:solidFill>
                <a:srgbClr val="000000"/>
              </a:solidFill>
              <a:cs typeface="Helvetica"/>
            </a:endParaRPr>
          </a:p>
          <a:p>
            <a:endParaRPr lang="en-US">
              <a:cs typeface="Helvetica"/>
            </a:endParaRPr>
          </a:p>
        </p:txBody>
      </p:sp>
      <p:pic>
        <p:nvPicPr>
          <p:cNvPr id="7" name="Picture 6" descr="Annual Meeting Thrive theme logo">
            <a:extLst>
              <a:ext uri="{FF2B5EF4-FFF2-40B4-BE49-F238E27FC236}">
                <a16:creationId xmlns:a16="http://schemas.microsoft.com/office/drawing/2014/main" id="{6D050A5F-4A69-DFF8-5B7C-5639D938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83718" y="4162522"/>
            <a:ext cx="2469275" cy="24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CE1-1BF4-CD9D-BA1F-4FFFCAE55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6" y="2771331"/>
            <a:ext cx="6809484" cy="1462466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Apps, Apps, And More Apps </a:t>
            </a:r>
            <a:endParaRPr lang="en-US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98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EF9F-4034-3F8E-9A0B-6E9A902F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2B77-883E-C55B-3EFA-1C35F5F7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</p:spPr>
        <p:txBody>
          <a:bodyPr anchor="ctr">
            <a:normAutofit/>
          </a:bodyPr>
          <a:lstStyle/>
          <a:p>
            <a:r>
              <a:rPr lang="en-US">
                <a:latin typeface="Helvetica"/>
              </a:rPr>
              <a:t>Cyber Chase Echo Explorer</a:t>
            </a:r>
            <a:endParaRPr lang="en-US" b="0">
              <a:cs typeface="Helvetica"/>
            </a:endParaRPr>
          </a:p>
          <a:p>
            <a:endParaRPr lang="en-US" sz="3400">
              <a:cs typeface="Helvetic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26DAD-D153-213B-06B4-E4BACE8A2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259"/>
            <a:ext cx="6138797" cy="48188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Partnership with PBS Kids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Fully immersive tactile game ported to the Monarch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Blind students play the exact same game as their sighted peers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Story contains tactile graphics with optional descriptions when needed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Teaches valuable gaming skills along with tactile discrimination, spatial and many more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2400" dirty="0">
                <a:cs typeface="Helvetica"/>
              </a:rPr>
              <a:t>Gives our students the opportunity to learn through play </a:t>
            </a:r>
          </a:p>
          <a:p>
            <a:endParaRPr lang="en-US" sz="2500" dirty="0">
              <a:cs typeface="Helvetica"/>
            </a:endParaRPr>
          </a:p>
        </p:txBody>
      </p:sp>
      <p:pic>
        <p:nvPicPr>
          <p:cNvPr id="3" name="Content Placeholder 2" descr="Monarch Screen of Echo Explorers, featuring two tactile bats.">
            <a:extLst>
              <a:ext uri="{FF2B5EF4-FFF2-40B4-BE49-F238E27FC236}">
                <a16:creationId xmlns:a16="http://schemas.microsoft.com/office/drawing/2014/main" id="{BA062E5F-E281-086B-017C-2AA1AB7C42C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131635" y="2048215"/>
            <a:ext cx="4909457" cy="2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6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7F432-2A17-4045-E6EE-8060B2189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EB8E-8219-C771-D981-DB432644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5228"/>
          </a:xfrm>
        </p:spPr>
        <p:txBody>
          <a:bodyPr anchor="ctr">
            <a:noAutofit/>
          </a:bodyPr>
          <a:lstStyle/>
          <a:p>
            <a:r>
              <a:rPr lang="en-US" dirty="0">
                <a:latin typeface="Helvetica"/>
              </a:rPr>
              <a:t>Periodic Table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4ADB7-424D-4020-0646-70AE0C220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025"/>
            <a:ext cx="8005175" cy="46346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Times New Roman"/>
              </a:rPr>
              <a:t>I</a:t>
            </a:r>
            <a:r>
              <a:rPr lang="en-US" sz="2800" dirty="0">
                <a:cs typeface="Helvetica"/>
              </a:rPr>
              <a:t>nteractive periodic table of elements designed for tactile exploration and braille reading.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Helvetica"/>
              </a:rPr>
              <a:t>Optimized for Monarch’s multi-line braille display and tactile graphics.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Helvetica"/>
              </a:rPr>
              <a:t>Grid-based table layout that matches the standard periodic table structure (groups and periods).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Helvetica"/>
              </a:rPr>
              <a:t>Quick jump to element by atomic number, symbol, or name search.</a:t>
            </a:r>
          </a:p>
        </p:txBody>
      </p:sp>
      <p:pic>
        <p:nvPicPr>
          <p:cNvPr id="9" name="Content Placeholder 8" descr="Periodic Table app logo.">
            <a:extLst>
              <a:ext uri="{FF2B5EF4-FFF2-40B4-BE49-F238E27FC236}">
                <a16:creationId xmlns:a16="http://schemas.microsoft.com/office/drawing/2014/main" id="{86F0DEA3-908F-1C47-3AC9-841D955BFAB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 l="18136" t="8839" r="13353" b="13436"/>
          <a:stretch>
            <a:fillRect/>
          </a:stretch>
        </p:blipFill>
        <p:spPr>
          <a:xfrm>
            <a:off x="8968934" y="1901061"/>
            <a:ext cx="3031001" cy="305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1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AA2C-DB33-265A-D7C4-A2436A62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270"/>
          </a:xfrm>
        </p:spPr>
        <p:txBody>
          <a:bodyPr/>
          <a:lstStyle/>
          <a:p>
            <a:r>
              <a:rPr lang="en-US" dirty="0">
                <a:latin typeface="Helvetica"/>
              </a:rPr>
              <a:t>Periodic Table,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7FF-9169-9BBA-64DD-5744EE93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2707"/>
            <a:ext cx="10760901" cy="4359057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Helvetica"/>
              </a:rPr>
              <a:t>Offline access to periodic data.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2800" dirty="0">
                <a:cs typeface="Helvetica"/>
              </a:rPr>
              <a:t>On selecting an element, display key data in braille:</a:t>
            </a:r>
          </a:p>
          <a:p>
            <a:pPr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/>
              <a:buChar char="§"/>
            </a:pPr>
            <a:r>
              <a:rPr lang="en-US" sz="2800" dirty="0">
                <a:cs typeface="Helvetica"/>
              </a:rPr>
              <a:t>Atomic number</a:t>
            </a:r>
          </a:p>
          <a:p>
            <a:pPr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/>
              <a:buChar char="§"/>
            </a:pPr>
            <a:r>
              <a:rPr lang="en-US" sz="2800" dirty="0">
                <a:cs typeface="Helvetica"/>
              </a:rPr>
              <a:t>Symbol</a:t>
            </a:r>
          </a:p>
          <a:p>
            <a:pPr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/>
              <a:buChar char="§"/>
            </a:pPr>
            <a:r>
              <a:rPr lang="en-US" sz="2800" dirty="0">
                <a:cs typeface="Helvetica"/>
              </a:rPr>
              <a:t>Name</a:t>
            </a:r>
          </a:p>
          <a:p>
            <a:pPr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/>
              <a:buChar char="§"/>
            </a:pPr>
            <a:r>
              <a:rPr lang="en-US" sz="2800" dirty="0">
                <a:cs typeface="Helvetica"/>
              </a:rPr>
              <a:t>Atomic mass</a:t>
            </a:r>
          </a:p>
          <a:p>
            <a:pPr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/>
              <a:buChar char="§"/>
            </a:pPr>
            <a:r>
              <a:rPr lang="en-US" sz="2800" dirty="0">
                <a:cs typeface="Helvetica"/>
              </a:rPr>
              <a:t>Electron configuration (formatted for braille clarity)</a:t>
            </a:r>
          </a:p>
        </p:txBody>
      </p:sp>
    </p:spTree>
    <p:extLst>
      <p:ext uri="{BB962C8B-B14F-4D97-AF65-F5344CB8AC3E}">
        <p14:creationId xmlns:p14="http://schemas.microsoft.com/office/powerpoint/2010/main" val="428094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114A-7E54-6EF1-E51F-1224C2FE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8C015-A27A-7F6A-A5EF-99D8A7DA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6314162" cy="4267667"/>
          </a:xfrm>
        </p:spPr>
        <p:txBody>
          <a:bodyPr>
            <a:noAutofit/>
          </a:bodyPr>
          <a:lstStyle/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800" dirty="0">
                <a:latin typeface="Helvetica"/>
                <a:cs typeface="Helvetica"/>
              </a:rPr>
              <a:t>Enables TVI's, classroom teachers, family or peers to draw on an iPhone or iPad app</a:t>
            </a:r>
            <a:endParaRPr lang="en-US" sz="2800" dirty="0">
              <a:cs typeface="Helvetica" pitchFamily="2" charset="0"/>
            </a:endParaRPr>
          </a:p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800" dirty="0">
                <a:latin typeface="Helvetica"/>
                <a:cs typeface="Helvetica"/>
              </a:rPr>
              <a:t>A paired Monarch instantly displays drawings in a tactile form</a:t>
            </a:r>
            <a:endParaRPr lang="en-US" sz="2800" dirty="0">
              <a:cs typeface="Helvetica"/>
            </a:endParaRPr>
          </a:p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800" dirty="0">
                <a:latin typeface="Helvetica"/>
                <a:cs typeface="Helvetica"/>
              </a:rPr>
              <a:t>iOS user can add labels to the tactile graphic with the iOS keyboard and the print instantly translates to braille </a:t>
            </a:r>
            <a:endParaRPr lang="en-US" sz="2800" dirty="0">
              <a:cs typeface="Helvetica"/>
            </a:endParaRPr>
          </a:p>
        </p:txBody>
      </p:sp>
      <p:pic>
        <p:nvPicPr>
          <p:cNvPr id="5" name="Picture Placeholder 4" descr="Wing It app logo with blue background and white outline of a butterfly.">
            <a:extLst>
              <a:ext uri="{FF2B5EF4-FFF2-40B4-BE49-F238E27FC236}">
                <a16:creationId xmlns:a16="http://schemas.microsoft.com/office/drawing/2014/main" id="{6BF08E52-C618-B5AD-804E-FA6E72FBF37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/>
        </p:blipFill>
        <p:spPr>
          <a:xfrm>
            <a:off x="7400806" y="2000973"/>
            <a:ext cx="4521200" cy="347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813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FE6-8FAF-87C4-AEBC-B17BFCE0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 It,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B3F9F-52F5-D7CA-ABF2-B43616FDD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800" dirty="0">
                <a:latin typeface="Helvetica"/>
                <a:cs typeface="Helvetica"/>
              </a:rPr>
              <a:t>Monarch users can add their own labels on the Monarch and save or load tactile drawings </a:t>
            </a:r>
            <a:endParaRPr lang="en-US" sz="2800" dirty="0">
              <a:cs typeface="Helvetica"/>
            </a:endParaRPr>
          </a:p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800" dirty="0">
                <a:latin typeface="Helvetica"/>
                <a:cs typeface="Helvetica"/>
              </a:rPr>
              <a:t>Drawings can also be shared via email to the student directly from the app when not nearby </a:t>
            </a:r>
            <a:endParaRPr lang="en-US" sz="2800" dirty="0">
              <a:cs typeface="Helvetica"/>
            </a:endParaRPr>
          </a:p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800" dirty="0">
                <a:latin typeface="Helvetica"/>
                <a:cs typeface="Helvetica"/>
              </a:rPr>
              <a:t>Wing It is iOS </a:t>
            </a:r>
            <a:r>
              <a:rPr lang="en-US" sz="2800" dirty="0" err="1">
                <a:latin typeface="Helvetica"/>
                <a:cs typeface="Helvetica"/>
              </a:rPr>
              <a:t>VoiceOver</a:t>
            </a:r>
            <a:r>
              <a:rPr lang="en-US" sz="2800" dirty="0">
                <a:latin typeface="Helvetica"/>
                <a:cs typeface="Helvetica"/>
              </a:rPr>
              <a:t> Accessible</a:t>
            </a:r>
          </a:p>
          <a:p>
            <a:pPr marL="522288" indent="-5111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800" dirty="0">
                <a:latin typeface="Helvetica"/>
                <a:cs typeface="Helvetica"/>
                <a:hlinkClick r:id="rId2"/>
              </a:rPr>
              <a:t>Download Wing It</a:t>
            </a:r>
            <a:r>
              <a:rPr lang="en-US" sz="2800" dirty="0">
                <a:latin typeface="Helvetica"/>
                <a:cs typeface="Helvetica"/>
              </a:rPr>
              <a:t> from iOS.</a:t>
            </a:r>
            <a:endParaRPr lang="en-US" sz="28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3025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2C40-EDA0-B043-7C63-55266782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 Chess Goes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89A2-DC86-CED3-7439-3A06F45BF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39"/>
            <a:ext cx="6389318" cy="4405453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Created to serve as a method to teach Point-to-Click</a:t>
            </a:r>
            <a:endParaRPr lang="en-US" sz="26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Fully playable on one screen</a:t>
            </a:r>
            <a:endParaRPr lang="en-US" sz="26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Full feature tutorial including the basics of chess and how to play our version.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Single and local multiplayer</a:t>
            </a:r>
            <a:endParaRPr lang="en-US" sz="26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iOS application in current development</a:t>
            </a:r>
            <a:endParaRPr lang="en-US" sz="26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Online play with </a:t>
            </a:r>
            <a:r>
              <a:rPr lang="en-US" sz="2600" dirty="0" err="1">
                <a:latin typeface="Helvetica"/>
                <a:cs typeface="Helvetica"/>
              </a:rPr>
              <a:t>Lichess</a:t>
            </a:r>
            <a:endParaRPr lang="en-US" sz="2600" dirty="0">
              <a:cs typeface="Helvetica"/>
            </a:endParaRPr>
          </a:p>
        </p:txBody>
      </p:sp>
      <p:pic>
        <p:nvPicPr>
          <p:cNvPr id="5" name="Content Placeholder 7" descr="Monarch Chess app logo with orange background and a black chess piece with butterfly wings on eithre side.">
            <a:extLst>
              <a:ext uri="{FF2B5EF4-FFF2-40B4-BE49-F238E27FC236}">
                <a16:creationId xmlns:a16="http://schemas.microsoft.com/office/drawing/2014/main" id="{7F09E752-3470-3621-762F-674B2087154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343716" y="1843646"/>
            <a:ext cx="4660430" cy="39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9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FE639-27FE-54A2-5BF2-04784D02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B587-32E6-877B-09C5-37EFF6C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691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Helvetica"/>
              </a:rPr>
              <a:t>Monarch 45w</a:t>
            </a:r>
            <a:endParaRPr lang="en-US" sz="3400" dirty="0">
              <a:cs typeface="Helvetica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6844E-D4C3-BFCD-60A8-3B4138C9B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3194"/>
            <a:ext cx="5775543" cy="4261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Created for Monarch to encourage literacy. </a:t>
            </a:r>
            <a:endParaRPr lang="en-US" sz="2600" dirty="0">
              <a:cs typeface="Helvetica" pitchFamily="2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Completely original and tactile reimagining of a popular word game.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The ability to guess 4 and 5 letter puzzles, adding to the approachability for student access.</a:t>
            </a:r>
            <a:endParaRPr lang="en-US" sz="2600" dirty="0">
              <a:cs typeface="Helvetica" pitchFamily="2" charset="0"/>
            </a:endParaRPr>
          </a:p>
        </p:txBody>
      </p:sp>
      <p:pic>
        <p:nvPicPr>
          <p:cNvPr id="3" name="Content Placeholder 2" descr="Monarch splash screen of tactile 45w lettering">
            <a:extLst>
              <a:ext uri="{FF2B5EF4-FFF2-40B4-BE49-F238E27FC236}">
                <a16:creationId xmlns:a16="http://schemas.microsoft.com/office/drawing/2014/main" id="{C082E0A6-2755-E243-3922-0DB6A51AE65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069004" y="2101058"/>
            <a:ext cx="4909457" cy="26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8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2E41-41D1-ABFD-369C-79FA1603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 45w,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5AFF1-2B11-A26F-342C-AE4C2CDD1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7428978" cy="393161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600" dirty="0">
                <a:latin typeface="Helvetica"/>
                <a:cs typeface="Helvetica"/>
              </a:rPr>
              <a:t>Access to past challenges through an expansive list of archived words. </a:t>
            </a:r>
            <a:endParaRPr lang="en-US" sz="2600" dirty="0">
              <a:cs typeface="Helvetica" pitchFamily="2" charset="0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n-US" sz="2600" dirty="0">
                <a:latin typeface="Helvetica"/>
                <a:cs typeface="Helvetica"/>
              </a:rPr>
              <a:t>Infinite replay-ability.</a:t>
            </a:r>
            <a:endParaRPr lang="en-US" sz="26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5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CE1-1BF4-CD9D-BA1F-4FFFCAE55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Student Pilot Project</a:t>
            </a:r>
            <a:endParaRPr lang="en-US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910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CE1-1BF4-CD9D-BA1F-4FFFCAE55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845" y="2771331"/>
            <a:ext cx="6270865" cy="1412362"/>
          </a:xfrm>
        </p:spPr>
        <p:txBody>
          <a:bodyPr/>
          <a:lstStyle/>
          <a:p>
            <a:r>
              <a:rPr lang="en-US" dirty="0">
                <a:latin typeface="Helvetica"/>
              </a:rPr>
              <a:t>The Growth Of The Monarch </a:t>
            </a:r>
          </a:p>
        </p:txBody>
      </p:sp>
    </p:spTree>
    <p:extLst>
      <p:ext uri="{BB962C8B-B14F-4D97-AF65-F5344CB8AC3E}">
        <p14:creationId xmlns:p14="http://schemas.microsoft.com/office/powerpoint/2010/main" val="346895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E44E-C293-C6F4-6C20-5D64007F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Sarah Gauer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B289B-F7E0-F1ED-D13E-1D529C5688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83068" y="2840139"/>
            <a:ext cx="2910218" cy="9150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Project Manager – Monarch Student Program</a:t>
            </a:r>
          </a:p>
        </p:txBody>
      </p:sp>
      <p:pic>
        <p:nvPicPr>
          <p:cNvPr id="5" name="Picture Placeholder 4" descr="Headshot of Sarah Gauer.">
            <a:extLst>
              <a:ext uri="{FF2B5EF4-FFF2-40B4-BE49-F238E27FC236}">
                <a16:creationId xmlns:a16="http://schemas.microsoft.com/office/drawing/2014/main" id="{3AAB19A2-6B81-BDED-F25F-B03B80A73F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6321" r="18129"/>
          <a:stretch>
            <a:fillRect/>
          </a:stretch>
        </p:blipFill>
        <p:spPr>
          <a:xfrm>
            <a:off x="7663142" y="0"/>
            <a:ext cx="4528856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2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21AB-B4A7-D645-4873-B43210EA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Project Goals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BC27D-912A-0DDD-EAAB-732D7066A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6527104" cy="38167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-US" dirty="0">
                <a:latin typeface="Helvetica"/>
                <a:cs typeface="Helvetica"/>
              </a:rPr>
              <a:t>Give students year-round access to powerful new braille technology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-US" dirty="0">
                <a:latin typeface="Helvetica"/>
                <a:cs typeface="Helvetica"/>
              </a:rPr>
              <a:t>Learn from real-world experiences with Monarch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AutoNum type="arabicPeriod"/>
            </a:pPr>
            <a:r>
              <a:rPr lang="en-US" dirty="0">
                <a:latin typeface="Helvetica"/>
                <a:cs typeface="Helvetica"/>
              </a:rPr>
              <a:t>Discover what tools, training, and support help users thrive with Monarch</a:t>
            </a:r>
          </a:p>
          <a:p>
            <a:endParaRPr lang="en-US" dirty="0"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B403C-E3F6-513A-9CA3-CEFD36F49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61" r="255" b="-383"/>
          <a:stretch>
            <a:fillRect/>
          </a:stretch>
        </p:blipFill>
        <p:spPr>
          <a:xfrm>
            <a:off x="7850486" y="1857354"/>
            <a:ext cx="4008276" cy="31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A7A7-C6CB-ABAD-B054-E26F2CC1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144" y="741641"/>
            <a:ext cx="5587746" cy="5736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latin typeface="Helvetica"/>
                <a:cs typeface="Helvetica"/>
              </a:rPr>
              <a:t>Key Project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85A7E-69E7-0CB0-611F-5EC4B6DB3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05" r="32353" b="-2"/>
          <a:stretch>
            <a:fillRect/>
          </a:stretch>
        </p:blipFill>
        <p:spPr>
          <a:xfrm>
            <a:off x="325677" y="741641"/>
            <a:ext cx="3412343" cy="505707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4BD55-033B-EF31-AC7D-845BAFC49E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6561412" cy="3612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3000" dirty="0">
                <a:latin typeface="Helvetica"/>
                <a:cs typeface="Helvetica"/>
              </a:rPr>
              <a:t>Monarchs provided on long-term loan to the family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3000" dirty="0">
                <a:latin typeface="Helvetica"/>
                <a:cs typeface="Helvetica"/>
              </a:rPr>
              <a:t>Participation continues until high school graduation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3000" dirty="0">
                <a:latin typeface="Helvetica"/>
                <a:cs typeface="Helvetica"/>
              </a:rPr>
              <a:t>Monthly questionnaires for students and educators</a:t>
            </a:r>
          </a:p>
        </p:txBody>
      </p:sp>
    </p:spTree>
    <p:extLst>
      <p:ext uri="{BB962C8B-B14F-4D97-AF65-F5344CB8AC3E}">
        <p14:creationId xmlns:p14="http://schemas.microsoft.com/office/powerpoint/2010/main" val="22151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E210-FD7D-1167-22A4-673CC4E7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365125"/>
            <a:ext cx="10690225" cy="7371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Helvetica"/>
                <a:cs typeface="Helvetica"/>
              </a:rPr>
              <a:t>More Than 225 Strong!</a:t>
            </a:r>
            <a:endParaRPr lang="en-US" dirty="0"/>
          </a:p>
        </p:txBody>
      </p:sp>
      <p:pic>
        <p:nvPicPr>
          <p:cNvPr id="4" name="Picture 3" descr="A map of the US with a monarch butterfly marking the city of each participating student. All 50 states and Puerto Rico are represented.">
            <a:extLst>
              <a:ext uri="{FF2B5EF4-FFF2-40B4-BE49-F238E27FC236}">
                <a16:creationId xmlns:a16="http://schemas.microsoft.com/office/drawing/2014/main" id="{32A17044-1B14-DDBD-380A-E75E3F1C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1213886"/>
            <a:ext cx="10864850" cy="48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E703-1EEC-970D-EBAB-6A2637C3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What We've Learned So Far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97374-1252-C766-7775-7E1896EDA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43177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Students are accessing more tactile graphics (TG)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76% of students reported greater access to TG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Nearly 70% said they learned something new because of the greater access to TG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i="1" dirty="0">
                <a:latin typeface="Helvetica"/>
                <a:cs typeface="Helvetica"/>
              </a:rPr>
              <a:t>"It's very cool, as depending on what I want to know, I can use different levels of detail with zoom to fine tune what I'm looking at. This is a feature which isn't really possible to recreate on a hard copy graphic that has been embossed." – 11th grader from Wisconsin</a:t>
            </a:r>
            <a:endParaRPr lang="en-US" sz="2800" i="1" dirty="0">
              <a:cs typeface="Helvetica" pitchFamily="2" charset="0"/>
            </a:endParaRPr>
          </a:p>
          <a:p>
            <a:pPr marL="457200" indent="-457200">
              <a:spcAft>
                <a:spcPts val="1000"/>
              </a:spcAft>
              <a:buChar char="•"/>
            </a:pPr>
            <a:endParaRPr lang="en-US" sz="28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BEDB-CD86-4D1E-D60D-29532792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9BDF-AA06-1CEB-604B-119E597F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What We've Learned So Far,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AA65-D3DB-A916-9BF1-641986D9D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1"/>
            <a:ext cx="9846501" cy="40296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Participants are facing new challenges with TG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i="1" dirty="0">
                <a:latin typeface="Helvetica"/>
                <a:cs typeface="Helvetica"/>
              </a:rPr>
              <a:t>"Sometimes I feel a bit lost. I don't understand the tactile representations of many real-life objects because I've only seen them in 3D." - 10th grader from Nevada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New Concepts: Panning and Zooming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Lots of requests for high-level math and science TG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Educators and support staff need training on TG creation for Monarch</a:t>
            </a:r>
            <a:endParaRPr lang="en-US" sz="28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4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0601D-4291-3E5F-CAFD-FF3F6BAC7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938C-1E36-84E5-5795-CF1B229F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</p:spPr>
        <p:txBody>
          <a:bodyPr anchor="ctr">
            <a:normAutofit/>
          </a:bodyPr>
          <a:lstStyle/>
          <a:p>
            <a:r>
              <a:rPr lang="en-US" dirty="0"/>
              <a:t>What We've Learned So Far, cont.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94468-BEEA-C04D-7AB9-EF7C4E027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5751667" cy="3931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Increased engagement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Over 70% of students using Monarch said it made classes more enjoyable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Since introducing Monarch 43% of students are more interested in reading, 64% in braille, and 93% in TG</a:t>
            </a:r>
          </a:p>
        </p:txBody>
      </p:sp>
      <p:pic>
        <p:nvPicPr>
          <p:cNvPr id="4" name="Picture 3" descr="A bar graph showing that since the introduction of Monarch 43% of students are more interested in reading, 64% in braille, and 93% in tactile graphics.">
            <a:extLst>
              <a:ext uri="{FF2B5EF4-FFF2-40B4-BE49-F238E27FC236}">
                <a16:creationId xmlns:a16="http://schemas.microsoft.com/office/drawing/2014/main" id="{431E6238-A6B9-38B8-F61A-DD921C57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029" y="1416540"/>
            <a:ext cx="4610592" cy="4122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5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4D14-37D7-9C81-BFB3-E2AEDF525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8D733-8226-0B6E-CF39-709A445CF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What We've Learned So Far, cont.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5105-A27F-514E-696A-30B43CD73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2564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Hurdles for educators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School network connections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Learning alongside the student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Shift from their tried-and-true approaches for teaching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spcAft>
                <a:spcPts val="1000"/>
              </a:spcAft>
              <a:buChar char="•"/>
            </a:pPr>
            <a:endParaRPr lang="en-US" sz="28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06C7-BEDE-4ED0-053D-9E2907313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7EDC-BA86-5E31-BCCB-6AFB231D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179"/>
          </a:xfrm>
        </p:spPr>
        <p:txBody>
          <a:bodyPr anchor="ctr">
            <a:normAutofit/>
          </a:bodyPr>
          <a:lstStyle/>
          <a:p>
            <a:r>
              <a:rPr lang="en-US" dirty="0"/>
              <a:t>What We've Learned So Far, cont.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8DB7-9B32-939A-4BCC-29BA5A2CF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Educator successes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70% of Educators incorporated Monarch into their curriculum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These educators reported a 31-36% decrease in lesson prep time</a:t>
            </a:r>
          </a:p>
          <a:p>
            <a:pPr marL="457200" indent="-457200">
              <a:spcAft>
                <a:spcPts val="1000"/>
              </a:spcAft>
              <a:buChar char="•"/>
            </a:pPr>
            <a:endParaRPr lang="en-US" dirty="0"/>
          </a:p>
        </p:txBody>
      </p:sp>
      <p:pic>
        <p:nvPicPr>
          <p:cNvPr id="4" name="Picture 3" descr="A bar graph comparing the average lesson prep time before and after the introduction of Monarch, as well as the 36% decrease for STEM and 31% decrease for Non-STEM.">
            <a:extLst>
              <a:ext uri="{FF2B5EF4-FFF2-40B4-BE49-F238E27FC236}">
                <a16:creationId xmlns:a16="http://schemas.microsoft.com/office/drawing/2014/main" id="{736B2F33-E039-7613-968F-B0C8AD3D5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282" y="1407664"/>
            <a:ext cx="5611299" cy="4132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6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7AD0-7F91-91AF-41ED-6E77FAB0E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8C96-3F9B-BFB6-1798-0B457D0D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What We've Learned So Far, cont. 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ABB4-115B-781D-8036-CDB858C0E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578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Helvetica"/>
                <a:cs typeface="Helvetica"/>
              </a:rPr>
              <a:t>Big ideas!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Additional levels of zoom for tactile graphics</a:t>
            </a:r>
            <a:endParaRPr lang="en-US" sz="2800" dirty="0">
              <a:cs typeface="Helvetica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dirty="0">
                <a:latin typeface="Helvetica"/>
                <a:cs typeface="Helvetica"/>
              </a:rPr>
              <a:t>More games, plus online gaming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har char="•"/>
            </a:pPr>
            <a:r>
              <a:rPr lang="en-US" sz="2800" i="1" dirty="0">
                <a:latin typeface="Helvetica"/>
                <a:cs typeface="Helvetica"/>
              </a:rPr>
              <a:t>"I want a braille display that is...as big as a wall so I can feel really, really, really big maps and see if I can train my whole arm to read braille." – 9th grader in Vermont</a:t>
            </a:r>
            <a:endParaRPr lang="en-US" sz="28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1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3B9C4-40C7-AE3F-C476-25B1F185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Greg Stilson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9EA6D-2F04-230B-08E3-86BB09121D6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VP – Digital Transformation</a:t>
            </a:r>
          </a:p>
        </p:txBody>
      </p:sp>
      <p:pic>
        <p:nvPicPr>
          <p:cNvPr id="5" name="Picture Placeholder 4" descr="Headshot of Greg Stilson wearing a sport coat.">
            <a:extLst>
              <a:ext uri="{FF2B5EF4-FFF2-40B4-BE49-F238E27FC236}">
                <a16:creationId xmlns:a16="http://schemas.microsoft.com/office/drawing/2014/main" id="{9657E891-2E3B-35EF-F11E-D76BB5B993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5011" b="501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1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EE06-E5E0-88CC-BAA8-DF5F8F71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How to Stay Informed</a:t>
            </a:r>
            <a:endParaRPr lang="en-US"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FD4C4-3B70-D177-30A9-A9F316B07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Helvetica"/>
                <a:cs typeface="Helvetica"/>
              </a:rPr>
              <a:t>Sign up for the Monarch Monitor newsletter</a:t>
            </a:r>
          </a:p>
          <a:p>
            <a:endParaRPr lang="en-US" sz="2800">
              <a:cs typeface="Helvetica"/>
            </a:endParaRPr>
          </a:p>
          <a:p>
            <a:r>
              <a:rPr lang="en-US" sz="2800">
                <a:latin typeface="Helvetica"/>
                <a:cs typeface="Helvetica"/>
                <a:hlinkClick r:id="rId2"/>
              </a:rPr>
              <a:t>https://www.aph.org/contact-us/subscribe/</a:t>
            </a:r>
            <a:r>
              <a:rPr lang="en-US" sz="2800">
                <a:latin typeface="Helvetica"/>
                <a:cs typeface="Helvetica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21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5ADB-2C0B-AC39-E559-A7B25E37E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Monarch RISE Project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2D79-FE62-394E-59B9-56D541F099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Helvetica"/>
                <a:cs typeface="Helvetica"/>
              </a:rPr>
              <a:t>Resources for Innovation, Skills, and Employment</a:t>
            </a:r>
            <a:endParaRPr lang="en-US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54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A4D5-66BA-6B8C-54CE-B35F6C44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Erin Sigmund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F82EE-0A8A-EFD9-98AC-6FC001BD5CF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Project Director – Monarch RISE Project</a:t>
            </a:r>
            <a:endParaRPr lang="en-US" dirty="0">
              <a:cs typeface="Helvetica"/>
            </a:endParaRPr>
          </a:p>
        </p:txBody>
      </p:sp>
      <p:pic>
        <p:nvPicPr>
          <p:cNvPr id="5" name="Picture Placeholder 5" descr="Erin Sigmund sitting on a short wall in front of a beach.">
            <a:extLst>
              <a:ext uri="{FF2B5EF4-FFF2-40B4-BE49-F238E27FC236}">
                <a16:creationId xmlns:a16="http://schemas.microsoft.com/office/drawing/2014/main" id="{CAD1DA60-25C0-BD58-020A-A4F96F6271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69" b="116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50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EFD-6F49-C70E-F6BC-C979A088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Monarch RISE Project Statement: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FFBA-1C0B-1F7C-568B-6DD9F708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Braille access has long been recognized as critical for individuals who are Blind, Deaf-Blind, or have Other Visual Impairments in achieving and maintaining competitive integrated employment (CIE). </a:t>
            </a:r>
            <a:r>
              <a:rPr lang="en-US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The Monarch RISE Project is creating and empowering a sustainable community of Monarch users who can independently share strategies and success stories to advance their own and others’ success in preparing for, achieving, maintaining, and progressing in CIE.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33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8BEB-E6BC-B1B5-D52F-E99F286B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Helvetica"/>
                <a:cs typeface="Helvetica"/>
              </a:rPr>
              <a:t>Monarch RISE Project Theory of Change: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4D39-7708-AD27-2067-6A0E1A62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43428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latin typeface="Helvetica"/>
                <a:cs typeface="Helvetica"/>
              </a:rPr>
              <a:t>If</a:t>
            </a:r>
            <a:r>
              <a:rPr lang="en-US" sz="2400" dirty="0">
                <a:latin typeface="Helvetica"/>
                <a:cs typeface="Helvetica"/>
              </a:rPr>
              <a:t> we provide Monarchs paired with intentional, targeted training and hands-on support first to services professionals (AT Trainers, VR Counselors, University staff, etc.) and after to individuals who are Blind, Deaf-Blind, and have other Visual Impairments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latin typeface="Helvetica"/>
                <a:cs typeface="Helvetica"/>
              </a:rPr>
              <a:t>then</a:t>
            </a:r>
            <a:r>
              <a:rPr lang="en-US" sz="2400" dirty="0">
                <a:latin typeface="Helvetica"/>
                <a:cs typeface="Helvetica"/>
              </a:rPr>
              <a:t> those individuals will achieve or progress in CIE by increasing their ability to present information effectively, collaborate inclusively with colleagues and produce high-quality work efficiently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latin typeface="Helvetica"/>
                <a:cs typeface="Helvetica"/>
              </a:rPr>
              <a:t>because</a:t>
            </a:r>
            <a:r>
              <a:rPr lang="en-US" sz="2400" dirty="0">
                <a:latin typeface="Helvetica"/>
                <a:cs typeface="Helvetica"/>
              </a:rPr>
              <a:t> they will be equipped with the knowledge, tools, skills, and confidence needed to effectively use the Monarch in competitive workplace environments as part of a supportive community that shares strategies, solves challenges, and celebrates success.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5935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1C12-0476-7C10-C20F-5D9E6122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Monarch RISE 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8B9DD-8266-A873-371D-2E6745D6F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4380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>
                <a:latin typeface="Helvetica"/>
                <a:cs typeface="Helvetica"/>
              </a:rPr>
              <a:t>Distribute </a:t>
            </a:r>
            <a:r>
              <a:rPr lang="en-US" sz="2600" dirty="0">
                <a:latin typeface="Helvetica"/>
                <a:cs typeface="Helvetica"/>
              </a:rPr>
              <a:t>Monarchs</a:t>
            </a:r>
            <a:r>
              <a:rPr lang="en-US" sz="2600" b="1" dirty="0">
                <a:latin typeface="Helvetica"/>
                <a:cs typeface="Helvetica"/>
              </a:rPr>
              <a:t> </a:t>
            </a:r>
            <a:r>
              <a:rPr lang="en-US" sz="2600" dirty="0">
                <a:latin typeface="Helvetica"/>
                <a:cs typeface="Helvetica"/>
              </a:rPr>
              <a:t>and accompanying training activities </a:t>
            </a:r>
          </a:p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>
                <a:latin typeface="Helvetica"/>
                <a:cs typeface="Helvetica"/>
              </a:rPr>
              <a:t>Support </a:t>
            </a:r>
            <a:r>
              <a:rPr lang="en-US" sz="2600" dirty="0">
                <a:latin typeface="Helvetica"/>
                <a:cs typeface="Helvetica"/>
              </a:rPr>
              <a:t>individuals</a:t>
            </a:r>
            <a:r>
              <a:rPr lang="en-US" sz="2600" b="1" dirty="0">
                <a:latin typeface="Helvetica"/>
                <a:cs typeface="Helvetica"/>
              </a:rPr>
              <a:t> </a:t>
            </a:r>
            <a:r>
              <a:rPr lang="en-US" sz="2600" dirty="0">
                <a:latin typeface="Helvetica"/>
                <a:cs typeface="Helvetica"/>
              </a:rPr>
              <a:t>in achieving CIE (can include part-time or seasonal employment and self-employment)</a:t>
            </a:r>
          </a:p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>
                <a:latin typeface="Helvetica"/>
                <a:cs typeface="Helvetica"/>
              </a:rPr>
              <a:t>Create</a:t>
            </a:r>
            <a:r>
              <a:rPr lang="en-US" sz="2600" dirty="0">
                <a:latin typeface="Helvetica"/>
                <a:cs typeface="Helvetica"/>
              </a:rPr>
              <a:t> Monarch RISE public and participant community webpages</a:t>
            </a:r>
            <a:endParaRPr lang="en-US" sz="2600" dirty="0">
              <a:cs typeface="Helvetica"/>
            </a:endParaRPr>
          </a:p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>
                <a:latin typeface="Helvetica"/>
                <a:cs typeface="Helvetica"/>
              </a:rPr>
              <a:t>Launch </a:t>
            </a:r>
            <a:r>
              <a:rPr lang="en-US" sz="2600" dirty="0">
                <a:latin typeface="Helvetica"/>
                <a:cs typeface="Helvetica"/>
              </a:rPr>
              <a:t>at least one Monarch app for CIE</a:t>
            </a:r>
          </a:p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/>
              <a:t>Identify</a:t>
            </a:r>
            <a:r>
              <a:rPr lang="en-US" sz="2600" dirty="0"/>
              <a:t> how the Monarch and/or accompanying training activities enable individuals to achieve, maintain, and progress in CIE </a:t>
            </a:r>
          </a:p>
          <a:p>
            <a:pPr marL="514350" indent="-514350" algn="l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600" b="1" dirty="0">
                <a:latin typeface="Helvetica"/>
                <a:cs typeface="Helvetica"/>
              </a:rPr>
              <a:t>Identify </a:t>
            </a:r>
            <a:r>
              <a:rPr lang="en-US" sz="2600" dirty="0">
                <a:latin typeface="Helvetica"/>
                <a:cs typeface="Helvetica"/>
              </a:rPr>
              <a:t>at least six targeted improvements to Monarch and/or accompanying trainings to promote CIE outcomes</a:t>
            </a:r>
          </a:p>
        </p:txBody>
      </p:sp>
    </p:spTree>
    <p:extLst>
      <p:ext uri="{BB962C8B-B14F-4D97-AF65-F5344CB8AC3E}">
        <p14:creationId xmlns:p14="http://schemas.microsoft.com/office/powerpoint/2010/main" val="136340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C711-8A28-E639-7102-FBD79CA3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 RISE Project: Phase 1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75C55-4EB5-93B5-1DA3-FA1E489D6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Audience: Professionals and Mentors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Blindness Services Professionals (refers clients and students)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Blind, Competitively Employed Professionals (serves as mentors)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Timing: Summer 2025 – Ongoing </a:t>
            </a:r>
          </a:p>
        </p:txBody>
      </p:sp>
    </p:spTree>
    <p:extLst>
      <p:ext uri="{BB962C8B-B14F-4D97-AF65-F5344CB8AC3E}">
        <p14:creationId xmlns:p14="http://schemas.microsoft.com/office/powerpoint/2010/main" val="34008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D8BC-CA00-7B7F-57C2-55B7A400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RISE Current Phase: Professionals Snapshot</a:t>
            </a:r>
          </a:p>
        </p:txBody>
      </p:sp>
      <p:graphicFrame>
        <p:nvGraphicFramePr>
          <p:cNvPr id="18" name="Content Placeholder 9" descr="Multicolored Pie Chart">
            <a:extLst>
              <a:ext uri="{FF2B5EF4-FFF2-40B4-BE49-F238E27FC236}">
                <a16:creationId xmlns:a16="http://schemas.microsoft.com/office/drawing/2014/main" id="{7E5C05D5-D814-0017-A2A1-153D74E7E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983974"/>
              </p:ext>
            </p:extLst>
          </p:nvPr>
        </p:nvGraphicFramePr>
        <p:xfrm>
          <a:off x="527957" y="1517085"/>
          <a:ext cx="6368143" cy="393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D133983-2BCD-D90E-2F91-4428BD2221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85856" y="1409304"/>
            <a:ext cx="5389026" cy="46127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/>
              <a:t>Blind Professionals (25) Careers: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Accessibility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Customer Service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Engineering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K-12 and Special Education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Law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Marketing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Medical Counselling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Psychotherapy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Travel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Software Engineering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540972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75BA-E06B-F0CD-9CC6-564E74C7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 RISE Project: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E4D45-3F87-DD8B-6657-A231EE7CD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Audience: Higher Ed and Early Career CIE Seekers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Early Career (2-5 years career experience) Individuals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College and University Students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Graduate and Post-Grad Students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Timing: Target Training Start Fall 2026</a:t>
            </a:r>
          </a:p>
        </p:txBody>
      </p:sp>
    </p:spTree>
    <p:extLst>
      <p:ext uri="{BB962C8B-B14F-4D97-AF65-F5344CB8AC3E}">
        <p14:creationId xmlns:p14="http://schemas.microsoft.com/office/powerpoint/2010/main" val="2358543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75BA-E06B-F0CD-9CC6-564E74C7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Monarch RISE Project: Phase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E4D45-3F87-DD8B-6657-A231EE7CD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Audience: CIE Seekers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Transition-Aged Students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Adults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Deaf-Blind Individuals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/>
              <a:t>Timing: Target Training Start Winter 2027</a:t>
            </a:r>
          </a:p>
        </p:txBody>
      </p:sp>
    </p:spTree>
    <p:extLst>
      <p:ext uri="{BB962C8B-B14F-4D97-AF65-F5344CB8AC3E}">
        <p14:creationId xmlns:p14="http://schemas.microsoft.com/office/powerpoint/2010/main" val="87050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BAFB-3E5A-61F2-3D1C-9A82C5F1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Jason Martin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32ED-918A-1D79-F1AC-D4BDFA96D63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Technical Innovations Product Manager</a:t>
            </a:r>
            <a:endParaRPr lang="en-US" dirty="0"/>
          </a:p>
        </p:txBody>
      </p:sp>
      <p:pic>
        <p:nvPicPr>
          <p:cNvPr id="5" name="Picture Placeholder 6" descr="Headshot of Jason Martin, with a staggeringly manly beard. ">
            <a:extLst>
              <a:ext uri="{FF2B5EF4-FFF2-40B4-BE49-F238E27FC236}">
                <a16:creationId xmlns:a16="http://schemas.microsoft.com/office/drawing/2014/main" id="{806A9375-CC58-4581-6A28-B493A9A2FA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1" b="166"/>
          <a:stretch>
            <a:fillRect/>
          </a:stretch>
        </p:blipFill>
        <p:spPr>
          <a:xfrm>
            <a:off x="8104340" y="0"/>
            <a:ext cx="4087660" cy="61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0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life cycle. Moving clockwise, &#10;Top left corner: an egg on a leaf icon.&#10;Top right corner: a caterpillar icon.&#10;Bottom right corner: a chrysalis icon.&#10;Bottom left corner: a butterfly icon. &#10;Between each icon, a curving arrow all together simulating a clockwise circle. ">
            <a:extLst>
              <a:ext uri="{FF2B5EF4-FFF2-40B4-BE49-F238E27FC236}">
                <a16:creationId xmlns:a16="http://schemas.microsoft.com/office/drawing/2014/main" id="{4E85807C-4310-21BC-7759-3895E3C5862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13621" r="14281" b="32541"/>
          <a:stretch/>
        </p:blipFill>
        <p:spPr>
          <a:xfrm>
            <a:off x="6716486" y="619757"/>
            <a:ext cx="5257121" cy="49188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22880-64FB-1945-7A0D-0E6E58E5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RISE Project Activities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0A939-E43F-5A29-0EDB-6A9B5D71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7040"/>
            <a:ext cx="6226479" cy="39316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/>
              <a:t>Egg Stage: </a:t>
            </a:r>
            <a:br>
              <a:rPr lang="en-US" sz="2600" dirty="0"/>
            </a:br>
            <a:r>
              <a:rPr lang="en-US" sz="2600" dirty="0"/>
              <a:t>Project Intake and Onboarding</a:t>
            </a:r>
          </a:p>
          <a:p>
            <a:pPr>
              <a:lnSpc>
                <a:spcPct val="100000"/>
              </a:lnSpc>
            </a:pPr>
            <a:r>
              <a:rPr lang="en-US" sz="2600" b="1" dirty="0"/>
              <a:t>Caterpillar Stage: </a:t>
            </a:r>
            <a:br>
              <a:rPr lang="en-US" sz="2600" dirty="0"/>
            </a:br>
            <a:r>
              <a:rPr lang="en-US" sz="2600" dirty="0"/>
              <a:t>Asynchronous Tech Training on Monarch </a:t>
            </a:r>
          </a:p>
          <a:p>
            <a:pPr>
              <a:lnSpc>
                <a:spcPct val="100000"/>
              </a:lnSpc>
            </a:pPr>
            <a:r>
              <a:rPr lang="en-US" sz="2600" b="1" dirty="0"/>
              <a:t>Chrysalis Stage: </a:t>
            </a:r>
            <a:br>
              <a:rPr lang="en-US" sz="2600" b="1" dirty="0"/>
            </a:br>
            <a:r>
              <a:rPr lang="en-US" sz="2600" dirty="0"/>
              <a:t>Synchronous CIE and Monarch Trainings</a:t>
            </a:r>
          </a:p>
          <a:p>
            <a:pPr>
              <a:lnSpc>
                <a:spcPct val="100000"/>
              </a:lnSpc>
            </a:pPr>
            <a:r>
              <a:rPr lang="en-US" sz="2600" b="1" dirty="0"/>
              <a:t>Butterfly Stage: </a:t>
            </a:r>
            <a:br>
              <a:rPr lang="en-US" sz="2600" dirty="0"/>
            </a:br>
            <a:r>
              <a:rPr lang="en-US" sz="2600" dirty="0"/>
              <a:t>Ongoing Opportunities for Community</a:t>
            </a:r>
          </a:p>
        </p:txBody>
      </p:sp>
    </p:spTree>
    <p:extLst>
      <p:ext uri="{BB962C8B-B14F-4D97-AF65-F5344CB8AC3E}">
        <p14:creationId xmlns:p14="http://schemas.microsoft.com/office/powerpoint/2010/main" val="185028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575944-59B2-E0E0-9C6E-CB8308B7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144" y="566276"/>
            <a:ext cx="5587746" cy="898900"/>
          </a:xfrm>
        </p:spPr>
        <p:txBody>
          <a:bodyPr>
            <a:noAutofit/>
          </a:bodyPr>
          <a:lstStyle/>
          <a:p>
            <a:r>
              <a:rPr lang="en-US" sz="3600" dirty="0"/>
              <a:t>Professional Quote from Intake and Onboarding</a:t>
            </a:r>
          </a:p>
        </p:txBody>
      </p:sp>
      <p:pic>
        <p:nvPicPr>
          <p:cNvPr id="22" name="Picture Placeholder 21" descr="Egg on a Leaf Icon">
            <a:extLst>
              <a:ext uri="{FF2B5EF4-FFF2-40B4-BE49-F238E27FC236}">
                <a16:creationId xmlns:a16="http://schemas.microsoft.com/office/drawing/2014/main" id="{D3D0ABE8-6762-B909-4E10-F3800C32AA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581" b="2581"/>
          <a:stretch/>
        </p:blipFill>
        <p:spPr>
          <a:xfrm>
            <a:off x="206479" y="741642"/>
            <a:ext cx="4719483" cy="4475818"/>
          </a:xfr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9C69663-18B1-3732-BB78-7E88A8464F9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/>
              <a:t>“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As a STEM professional, I believe that the Monarch has the potential to be a very useful tool for me and so many others working in, or studying in, STEM professionals. I look forward to learning, providing useful feedback, and mentoring up-and-coming STEM (and other) job seekers.” </a:t>
            </a:r>
          </a:p>
          <a:p>
            <a:pPr algn="r"/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– Blind Professional from Connecticut</a:t>
            </a:r>
          </a:p>
        </p:txBody>
      </p:sp>
    </p:spTree>
    <p:extLst>
      <p:ext uri="{BB962C8B-B14F-4D97-AF65-F5344CB8AC3E}">
        <p14:creationId xmlns:p14="http://schemas.microsoft.com/office/powerpoint/2010/main" val="3441488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575944-59B2-E0E0-9C6E-CB8308B7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378" y="350730"/>
            <a:ext cx="6509905" cy="9645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Professional Quote from Asynchronous Tech Training</a:t>
            </a:r>
          </a:p>
        </p:txBody>
      </p:sp>
      <p:pic>
        <p:nvPicPr>
          <p:cNvPr id="22" name="Picture Placeholder 21" descr="Crawling Caterpillar Icon">
            <a:extLst>
              <a:ext uri="{FF2B5EF4-FFF2-40B4-BE49-F238E27FC236}">
                <a16:creationId xmlns:a16="http://schemas.microsoft.com/office/drawing/2014/main" id="{D3D0ABE8-6762-B909-4E10-F3800C32AA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581" b="2581"/>
          <a:stretch/>
        </p:blipFill>
        <p:spPr>
          <a:xfrm>
            <a:off x="206479" y="741642"/>
            <a:ext cx="4719483" cy="4475818"/>
          </a:xfr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9C69663-18B1-3732-BB78-7E88A8464F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62560" y="1604733"/>
            <a:ext cx="5587746" cy="26415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en-US" sz="2800" dirty="0"/>
            </a:br>
            <a:r>
              <a:rPr lang="en-US" sz="2400" dirty="0"/>
              <a:t>“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he Monarch has the potential to bridge a gap we’ve been trying to close for years: not just access to information, but access to 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workflow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.”</a:t>
            </a:r>
          </a:p>
          <a:p>
            <a:pPr algn="r">
              <a:lnSpc>
                <a:spcPct val="10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– Field Professional from New York</a:t>
            </a:r>
          </a:p>
        </p:txBody>
      </p:sp>
    </p:spTree>
    <p:extLst>
      <p:ext uri="{BB962C8B-B14F-4D97-AF65-F5344CB8AC3E}">
        <p14:creationId xmlns:p14="http://schemas.microsoft.com/office/powerpoint/2010/main" val="2306196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EE2B6-851A-2823-0DA4-2B6028A41F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8784" y="2043143"/>
            <a:ext cx="6962635" cy="3819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 great resource talked about was Touch Mapper. I have used this site before to create 3D renders that help clients better understand street views, but I had not considered using it with the Monarch. I will definitely be checking that out as soon as possible. I also loved how shortcut keys can be used to navigate a graphic, as that feature can be very helpful when teaching clients different ways to explore tactile graphics.”</a:t>
            </a:r>
            <a:endParaRPr lang="en-US" sz="2400" dirty="0">
              <a:solidFill>
                <a:srgbClr val="24242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– Field Professional from Florida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2A24B-9AA0-DF35-B579-57526E17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784" y="200416"/>
            <a:ext cx="6511697" cy="1678488"/>
          </a:xfrm>
        </p:spPr>
        <p:txBody>
          <a:bodyPr/>
          <a:lstStyle/>
          <a:p>
            <a:r>
              <a:rPr lang="en-US" sz="4000" dirty="0"/>
              <a:t>Professional Quote from Synchronous CIE and Monarch Training</a:t>
            </a:r>
            <a:endParaRPr lang="en-US" dirty="0"/>
          </a:p>
        </p:txBody>
      </p:sp>
      <p:pic>
        <p:nvPicPr>
          <p:cNvPr id="5" name="Picture Placeholder 21" descr="Chrysalis hanging from a branch icon">
            <a:extLst>
              <a:ext uri="{FF2B5EF4-FFF2-40B4-BE49-F238E27FC236}">
                <a16:creationId xmlns:a16="http://schemas.microsoft.com/office/drawing/2014/main" id="{FDC92D24-B11B-DD39-3B6E-E703A7E242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636" r="8284"/>
          <a:stretch>
            <a:fillRect/>
          </a:stretch>
        </p:blipFill>
        <p:spPr>
          <a:xfrm>
            <a:off x="400833" y="741642"/>
            <a:ext cx="3720230" cy="4475818"/>
          </a:xfrm>
        </p:spPr>
      </p:pic>
    </p:spTree>
    <p:extLst>
      <p:ext uri="{BB962C8B-B14F-4D97-AF65-F5344CB8AC3E}">
        <p14:creationId xmlns:p14="http://schemas.microsoft.com/office/powerpoint/2010/main" val="1049492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R code for the Monarch RISE Project website: https://aph.org/meet-monarch/rise">
            <a:extLst>
              <a:ext uri="{FF2B5EF4-FFF2-40B4-BE49-F238E27FC236}">
                <a16:creationId xmlns:a16="http://schemas.microsoft.com/office/drawing/2014/main" id="{3E93EB43-3AF2-EA6C-7187-C92B9706C385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8433" r="4377" b="6833"/>
          <a:stretch>
            <a:fillRect/>
          </a:stretch>
        </p:blipFill>
        <p:spPr bwMode="auto">
          <a:xfrm>
            <a:off x="7731870" y="1579248"/>
            <a:ext cx="4208746" cy="42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6493456-8E4F-9E06-F1C0-CAC630864A18}"/>
              </a:ext>
            </a:extLst>
          </p:cNvPr>
          <p:cNvSpPr txBox="1"/>
          <p:nvPr/>
        </p:nvSpPr>
        <p:spPr>
          <a:xfrm>
            <a:off x="364118" y="4096267"/>
            <a:ext cx="6836601" cy="1277273"/>
          </a:xfrm>
          <a:prstGeom prst="rect">
            <a:avLst/>
          </a:prstGeom>
          <a:solidFill>
            <a:srgbClr val="ED7D31">
              <a:alpha val="35000"/>
            </a:srgb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cs typeface="Arial"/>
              </a:rPr>
              <a:t>"</a:t>
            </a:r>
            <a:r>
              <a:rPr lang="en-US" sz="1400" b="1" dirty="0">
                <a:ea typeface="+mn-lt"/>
                <a:cs typeface="+mn-lt"/>
              </a:rPr>
              <a:t>I'm excited to be part of something that advances real access for blind users. As a legally blind TVI and parent of a blind child, I see both the gaps and the potential. [The Monarch RISE Project] gives me a chance to help shape tools that actually meet real needs in education, rehab, and daily life.</a:t>
            </a:r>
            <a:r>
              <a:rPr lang="en-US" sz="1400" b="1" dirty="0">
                <a:cs typeface="Arial"/>
              </a:rPr>
              <a:t>"</a:t>
            </a:r>
            <a:r>
              <a:rPr lang="en-US" sz="1400" dirty="0">
                <a:cs typeface="Arial"/>
              </a:rPr>
              <a:t> </a:t>
            </a:r>
            <a:br>
              <a:rPr lang="en-US" sz="1400" dirty="0">
                <a:cs typeface="Arial"/>
              </a:rPr>
            </a:br>
            <a:endParaRPr lang="en-US" sz="600" dirty="0">
              <a:cs typeface="Arial"/>
            </a:endParaRPr>
          </a:p>
          <a:p>
            <a:pPr algn="r"/>
            <a:r>
              <a:rPr lang="en-US" sz="1400" dirty="0">
                <a:cs typeface="Arial"/>
              </a:rPr>
              <a:t>- TVI/CATIS/COMS/CVRT from Missouri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27530-38E7-CFF7-3BD3-0646DEC17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83" y="1409304"/>
            <a:ext cx="7314337" cy="4554771"/>
          </a:xfrm>
        </p:spPr>
        <p:txBody>
          <a:bodyPr>
            <a:noAutofit/>
          </a:bodyPr>
          <a:lstStyle/>
          <a:p>
            <a:pPr algn="l" rtl="0" fontAlgn="base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Creating and empowering a sustainable community of adult Monarch users to advance success in preparing for, achieving, maintaining, and progressing in competitive integrated employment (CIE).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RISE Phase 1: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Professionals: Ongoing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RISE Phase 2: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Early Career and Higher Ed CIE Seekers: ~ Fall 2026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RISE Phase 3: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Transition-Aged Students, Adults, and Deaf-Blind CIE Seekers: ~ Winter 2027</a:t>
            </a:r>
            <a:br>
              <a:rPr lang="en-US" sz="1800" u="none" strike="noStrike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br>
              <a:rPr lang="en-US" u="none" strike="noStrike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br>
              <a:rPr lang="en-US" u="none" strike="noStrike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br>
              <a:rPr lang="en-US" u="none" strike="noStrike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project was funded by U.S. Department of Education under Grant Number </a:t>
            </a:r>
            <a:r>
              <a:rPr lang="en-US" sz="13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#H421F240052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For more information, contact American Printing House for the Blind at </a:t>
            </a:r>
            <a:r>
              <a:rPr lang="en-US" sz="13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RISE@aph.org</a:t>
            </a:r>
            <a:r>
              <a:rPr lang="en-US" sz="13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3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F009E-065C-D332-886A-F95ED4DE4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60" y="365125"/>
            <a:ext cx="10515600" cy="1044179"/>
          </a:xfrm>
        </p:spPr>
        <p:txBody>
          <a:bodyPr/>
          <a:lstStyle/>
          <a:p>
            <a:r>
              <a:rPr lang="en-US" dirty="0"/>
              <a:t>Stay Informed: Monarch RISE Project</a:t>
            </a:r>
          </a:p>
        </p:txBody>
      </p:sp>
    </p:spTree>
    <p:extLst>
      <p:ext uri="{BB962C8B-B14F-4D97-AF65-F5344CB8AC3E}">
        <p14:creationId xmlns:p14="http://schemas.microsoft.com/office/powerpoint/2010/main" val="2980782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2B210-3D1F-2173-3DAD-D8051B4D3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D149-B4A4-6B12-FDFA-DCE306D2F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Monarch Support</a:t>
            </a:r>
            <a:endParaRPr lang="en-US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1451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778CB-10D9-14DD-F145-D43A76CA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9716-A89B-2F73-331A-E5551D16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73668" cy="1044179"/>
          </a:xfrm>
        </p:spPr>
        <p:txBody>
          <a:bodyPr anchor="ctr">
            <a:normAutofit/>
          </a:bodyPr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4E1D0-FAD3-8894-1C93-5F6157F18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9841"/>
            <a:ext cx="5512496" cy="320881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dirty="0"/>
              <a:t>Erin Fulkerson, </a:t>
            </a:r>
            <a:br>
              <a:rPr lang="en-US" dirty="0"/>
            </a:br>
            <a:r>
              <a:rPr lang="en-US" dirty="0"/>
              <a:t>Director Customer Experience</a:t>
            </a:r>
          </a:p>
          <a:p>
            <a:pPr marL="457200" indent="-457200">
              <a:spcAft>
                <a:spcPts val="1000"/>
              </a:spcAft>
              <a:buChar char="•"/>
            </a:pPr>
            <a:endParaRPr lang="en-US" dirty="0"/>
          </a:p>
        </p:txBody>
      </p:sp>
      <p:pic>
        <p:nvPicPr>
          <p:cNvPr id="9" name="Picture 8" descr="Photo of Erin Fulkerson wearing glasses and a green shirt.&#10;">
            <a:extLst>
              <a:ext uri="{FF2B5EF4-FFF2-40B4-BE49-F238E27FC236}">
                <a16:creationId xmlns:a16="http://schemas.microsoft.com/office/drawing/2014/main" id="{DBD0D2AC-9B31-486B-7177-ABB59312A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18"/>
          <a:stretch>
            <a:fillRect/>
          </a:stretch>
        </p:blipFill>
        <p:spPr>
          <a:xfrm>
            <a:off x="8463576" y="365125"/>
            <a:ext cx="3436149" cy="54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1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9A0E6-B251-334C-7B6E-103F1C8BA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AA8740-4B54-0217-FF17-96A6C50739FD}"/>
              </a:ext>
            </a:extLst>
          </p:cNvPr>
          <p:cNvSpPr txBox="1"/>
          <p:nvPr/>
        </p:nvSpPr>
        <p:spPr>
          <a:xfrm>
            <a:off x="8658223" y="4560816"/>
            <a:ext cx="279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Alyssa Erven</a:t>
            </a:r>
            <a:r>
              <a:rPr lang="en-US" sz="2000" dirty="0">
                <a:latin typeface="Helvetica"/>
                <a:cs typeface="Helvetica"/>
              </a:rPr>
              <a:t>, Customer Experience Technical Support Specialist</a:t>
            </a:r>
            <a:endParaRPr lang="en-US" sz="2000" dirty="0">
              <a:cs typeface="Helvetica" pitchFamily="2" charset="0"/>
            </a:endParaRPr>
          </a:p>
        </p:txBody>
      </p:sp>
      <p:pic>
        <p:nvPicPr>
          <p:cNvPr id="5" name="Picture 4" descr="Headshot of Alyssa Erven.">
            <a:extLst>
              <a:ext uri="{FF2B5EF4-FFF2-40B4-BE49-F238E27FC236}">
                <a16:creationId xmlns:a16="http://schemas.microsoft.com/office/drawing/2014/main" id="{ED70FC8C-4F62-5622-A5C2-85C1BA36E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3"/>
          <a:stretch>
            <a:fillRect/>
          </a:stretch>
        </p:blipFill>
        <p:spPr>
          <a:xfrm rot="5400000">
            <a:off x="8316173" y="1339951"/>
            <a:ext cx="3480620" cy="2796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85FEF-40DF-700F-9FA3-5624F49046CB}"/>
              </a:ext>
            </a:extLst>
          </p:cNvPr>
          <p:cNvSpPr txBox="1"/>
          <p:nvPr/>
        </p:nvSpPr>
        <p:spPr>
          <a:xfrm>
            <a:off x="4834770" y="4560816"/>
            <a:ext cx="2713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Matt Bittinger</a:t>
            </a:r>
            <a:r>
              <a:rPr lang="en-US" sz="2000" dirty="0">
                <a:latin typeface="Helvetica"/>
                <a:cs typeface="Helvetica"/>
              </a:rPr>
              <a:t>, Customer Experience Monarch Support Specialist</a:t>
            </a:r>
          </a:p>
        </p:txBody>
      </p:sp>
      <p:pic>
        <p:nvPicPr>
          <p:cNvPr id="7" name="Picture 6" descr="Headshot of Matt Bittinger.">
            <a:extLst>
              <a:ext uri="{FF2B5EF4-FFF2-40B4-BE49-F238E27FC236}">
                <a16:creationId xmlns:a16="http://schemas.microsoft.com/office/drawing/2014/main" id="{D2266C63-6632-3DF6-90F3-2499CB7C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70" b="2900"/>
          <a:stretch>
            <a:fillRect/>
          </a:stretch>
        </p:blipFill>
        <p:spPr>
          <a:xfrm>
            <a:off x="4834770" y="997898"/>
            <a:ext cx="2571750" cy="34610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817B-ACD1-B96C-72C9-0297F06F8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83" y="4560816"/>
            <a:ext cx="2904728" cy="13278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400" dirty="0">
                <a:latin typeface="Helvetica"/>
                <a:cs typeface="Helvetica"/>
              </a:rPr>
              <a:t>Amber Messmer</a:t>
            </a:r>
            <a:r>
              <a:rPr lang="en-US" sz="2000" dirty="0">
                <a:latin typeface="Helvetica"/>
                <a:cs typeface="Helvetica"/>
              </a:rPr>
              <a:t>, Customer Experience Technical Support Supervisor</a:t>
            </a:r>
            <a:endParaRPr lang="en-US" sz="2800" dirty="0">
              <a:cs typeface="Helvetica" pitchFamily="2" charset="0"/>
            </a:endParaRPr>
          </a:p>
        </p:txBody>
      </p:sp>
      <p:pic>
        <p:nvPicPr>
          <p:cNvPr id="4" name="Picture 3" descr="Headshot of Amber Messmer.">
            <a:extLst>
              <a:ext uri="{FF2B5EF4-FFF2-40B4-BE49-F238E27FC236}">
                <a16:creationId xmlns:a16="http://schemas.microsoft.com/office/drawing/2014/main" id="{B9106491-1DE9-FD3F-83E6-F04201AD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97"/>
          <a:stretch>
            <a:fillRect/>
          </a:stretch>
        </p:blipFill>
        <p:spPr>
          <a:xfrm>
            <a:off x="792522" y="1056782"/>
            <a:ext cx="2904728" cy="3402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387A-779A-9688-E9D2-163F3418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84" y="302496"/>
            <a:ext cx="6612512" cy="684394"/>
          </a:xfrm>
        </p:spPr>
        <p:txBody>
          <a:bodyPr>
            <a:noAutofit/>
          </a:bodyPr>
          <a:lstStyle/>
          <a:p>
            <a:r>
              <a:rPr lang="en-US" dirty="0">
                <a:latin typeface="Helvetica"/>
                <a:cs typeface="Helvetica"/>
              </a:rPr>
              <a:t>Who we are, cont.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6E27-DE61-DF49-EE95-AAD7CBCB3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4CC1-E3EC-8A7F-7415-264C4B01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White Glove Customer Experience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8EAAE-319C-6B70-1FE0-0654BE730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04"/>
            <a:ext cx="10701528" cy="43302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Dedicated email and phone number for direct Monarch support.</a:t>
            </a:r>
          </a:p>
          <a:p>
            <a:pPr marL="914400" lvl="1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  <a:hlinkClick r:id="rId2"/>
              </a:rPr>
              <a:t>monarchsupport@aph.org</a:t>
            </a:r>
            <a:endParaRPr lang="en-US" sz="2800" dirty="0">
              <a:cs typeface="Helvetica" pitchFamily="2" charset="0"/>
            </a:endParaRPr>
          </a:p>
          <a:p>
            <a:pPr marL="914400" lvl="1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833-447-8444</a:t>
            </a:r>
          </a:p>
          <a:p>
            <a:pPr marL="457200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Premium customer service focused on delivering exceptional experiences as you get to know and use the Monarch.</a:t>
            </a:r>
          </a:p>
          <a:p>
            <a:pPr marL="914400" lvl="1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Personalized attention</a:t>
            </a:r>
          </a:p>
          <a:p>
            <a:pPr marL="914400" lvl="1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Meticulous care</a:t>
            </a:r>
          </a:p>
          <a:p>
            <a:pPr marL="914400" lvl="1" indent="-457200">
              <a:spcAft>
                <a:spcPts val="1000"/>
              </a:spcAft>
              <a:buChar char="•"/>
            </a:pPr>
            <a:r>
              <a:rPr lang="en-US" sz="2800" dirty="0">
                <a:cs typeface="Helvetica" pitchFamily="2" charset="0"/>
              </a:rPr>
              <a:t>Comprehensive support</a:t>
            </a:r>
          </a:p>
          <a:p>
            <a:pPr marL="457200" indent="-457200">
              <a:spcAft>
                <a:spcPts val="1000"/>
              </a:spcAft>
              <a:buChar char="•"/>
            </a:pPr>
            <a:endParaRPr lang="en-US" sz="2800" dirty="0"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92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0553-CCBF-54CA-5E05-0124E5085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0756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9EDFF-312B-269D-507D-51AF384C7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CDC3-2C91-625B-1FFD-2136A2A4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430" y="1766145"/>
            <a:ext cx="4528856" cy="915069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Willow Free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52E6F-6BD3-62D8-89AA-AD75C93D856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6277" y="2840140"/>
            <a:ext cx="5369009" cy="10870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Helvetica"/>
                <a:cs typeface="Helvetica"/>
              </a:rPr>
              <a:t>Technical Innovations Product Manager </a:t>
            </a:r>
            <a:endParaRPr lang="en-US"/>
          </a:p>
        </p:txBody>
      </p:sp>
      <p:pic>
        <p:nvPicPr>
          <p:cNvPr id="3" name="Picture Placeholder 5" descr="Willow Free smiling and wearing glasses in a floral dress. Her hair is long and blonde on the left side and shaved on the right side.">
            <a:extLst>
              <a:ext uri="{FF2B5EF4-FFF2-40B4-BE49-F238E27FC236}">
                <a16:creationId xmlns:a16="http://schemas.microsoft.com/office/drawing/2014/main" id="{43A955DC-5AE4-54F1-5CBA-E65D0679AC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7475" r="1747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9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C1B3AD-682A-4181-B8C9-42EBF834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Monarch Version 1.4 Coming Soon!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1A4BA-0F55-449F-9052-D21534E8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Will be available shortly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Office 365 integration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Google Drive integration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Bluetooth braille terminal connectivity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iOS multiline braille coming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Full </a:t>
            </a:r>
            <a:r>
              <a:rPr lang="en-US" dirty="0" err="1"/>
              <a:t>eBraille</a:t>
            </a:r>
            <a:r>
              <a:rPr lang="en-US" dirty="0"/>
              <a:t> support in the book reader </a:t>
            </a:r>
          </a:p>
        </p:txBody>
      </p:sp>
    </p:spTree>
    <p:extLst>
      <p:ext uri="{BB962C8B-B14F-4D97-AF65-F5344CB8AC3E}">
        <p14:creationId xmlns:p14="http://schemas.microsoft.com/office/powerpoint/2010/main" val="274116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C1B3AD-682A-4181-B8C9-42EBF834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Monarch In The Cloud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1A4BA-0F55-449F-9052-D21534E8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43052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Google Drive and 365 integrated via </a:t>
            </a:r>
            <a:r>
              <a:rPr lang="en-US" dirty="0" err="1"/>
              <a:t>KeyDrive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File manager app now shows </a:t>
            </a:r>
            <a:r>
              <a:rPr lang="en-US" dirty="0" err="1"/>
              <a:t>KeyDrive</a:t>
            </a:r>
            <a:r>
              <a:rPr lang="en-US" dirty="0"/>
              <a:t>. After authenticating 365 and Google both appear as separate drives </a:t>
            </a:r>
          </a:p>
          <a:p>
            <a:pPr>
              <a:lnSpc>
                <a:spcPct val="100000"/>
              </a:lnSpc>
            </a:pPr>
            <a:r>
              <a:rPr lang="en-US" dirty="0"/>
              <a:t>Simple copy and paste </a:t>
            </a:r>
          </a:p>
          <a:p>
            <a:pPr>
              <a:lnSpc>
                <a:spcPct val="100000"/>
              </a:lnSpc>
            </a:pPr>
            <a:r>
              <a:rPr lang="en-US" dirty="0"/>
              <a:t>Students can work with Google docs in the cloud and do not have to bring them to their local device </a:t>
            </a:r>
          </a:p>
          <a:p>
            <a:pPr>
              <a:lnSpc>
                <a:spcPct val="100000"/>
              </a:lnSpc>
            </a:pPr>
            <a:r>
              <a:rPr lang="en-US" dirty="0"/>
              <a:t>If cloud docs contain math objects, they will be translated into the student’s preferred math code </a:t>
            </a:r>
          </a:p>
        </p:txBody>
      </p:sp>
    </p:spTree>
    <p:extLst>
      <p:ext uri="{BB962C8B-B14F-4D97-AF65-F5344CB8AC3E}">
        <p14:creationId xmlns:p14="http://schemas.microsoft.com/office/powerpoint/2010/main" val="158369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C1B3AD-682A-4181-B8C9-42EBF834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Ready for eBraille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1A4BA-0F55-449F-9052-D21534E8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305"/>
            <a:ext cx="10515600" cy="4239934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Started in 2022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Worldwide effort with over 40 orgs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Revolutionary dynamic, interactive, and navigable new braille file type (Braille </a:t>
            </a:r>
            <a:r>
              <a:rPr lang="en-US" sz="2400" dirty="0" err="1"/>
              <a:t>ePUB</a:t>
            </a:r>
            <a:r>
              <a:rPr lang="en-US" sz="2400" dirty="0"/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Combines both braille and tactile graphics in one file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Enables digital delivery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Will benefit all electronic braille tools and embossers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APH developing a Converter to batch convert BRF to </a:t>
            </a:r>
            <a:r>
              <a:rPr lang="en-US" sz="2400" dirty="0" err="1"/>
              <a:t>eBraille</a:t>
            </a:r>
            <a:r>
              <a:rPr lang="en-US" sz="2400" dirty="0"/>
              <a:t> in seconds</a:t>
            </a:r>
          </a:p>
        </p:txBody>
      </p:sp>
    </p:spTree>
    <p:extLst>
      <p:ext uri="{BB962C8B-B14F-4D97-AF65-F5344CB8AC3E}">
        <p14:creationId xmlns:p14="http://schemas.microsoft.com/office/powerpoint/2010/main" val="4249287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C1B3AD-682A-4181-B8C9-42EBF834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eBraille On The Monarch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1A4BA-0F55-449F-9052-D21534E8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Victor Reader book reading app will now support </a:t>
            </a:r>
            <a:r>
              <a:rPr lang="en-US" sz="2800" dirty="0" err="1"/>
              <a:t>eBraille</a:t>
            </a:r>
            <a:r>
              <a:rPr lang="en-US" sz="2800" dirty="0"/>
              <a:t> files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Students will see spatial formatting as if they were reading a physical book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Tactile graphics will be included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Student points and clicks on the graphic indicator and it opens in Tactile Viewer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Double press the apps square button to flip back to the contents of the book</a:t>
            </a:r>
          </a:p>
        </p:txBody>
      </p:sp>
    </p:spTree>
    <p:extLst>
      <p:ext uri="{BB962C8B-B14F-4D97-AF65-F5344CB8AC3E}">
        <p14:creationId xmlns:p14="http://schemas.microsoft.com/office/powerpoint/2010/main" val="1931021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H">
      <a:dk1>
        <a:srgbClr val="000000"/>
      </a:dk1>
      <a:lt1>
        <a:srgbClr val="FFFFFF"/>
      </a:lt1>
      <a:dk2>
        <a:srgbClr val="5B6670"/>
      </a:dk2>
      <a:lt2>
        <a:srgbClr val="FFFFFF"/>
      </a:lt2>
      <a:accent1>
        <a:srgbClr val="E33E60"/>
      </a:accent1>
      <a:accent2>
        <a:srgbClr val="5CA0A7"/>
      </a:accent2>
      <a:accent3>
        <a:srgbClr val="FE9600"/>
      </a:accent3>
      <a:accent4>
        <a:srgbClr val="713F71"/>
      </a:accent4>
      <a:accent5>
        <a:srgbClr val="5B6670"/>
      </a:accent5>
      <a:accent6>
        <a:srgbClr val="E6365F"/>
      </a:accent6>
      <a:hlink>
        <a:srgbClr val="E92C5E"/>
      </a:hlink>
      <a:folHlink>
        <a:srgbClr val="57A1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2022-template - Copy.pptx" id="{BAC01CD9-183C-4D04-A439-3F7B93598B6C}" vid="{23435B55-B02A-4314-ABD2-3B254ECDE0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61c8e0-eab5-4c7c-adc7-4eb79cbd7f78">
      <Terms xmlns="http://schemas.microsoft.com/office/infopath/2007/PartnerControls"/>
    </lcf76f155ced4ddcb4097134ff3c332f>
    <TaxCatchAll xmlns="cbb253ac-5ac1-4dc8-aaa4-ae36c491a2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17DCC81D95E840A6B6D9A1B38F7345" ma:contentTypeVersion="18" ma:contentTypeDescription="Create a new document." ma:contentTypeScope="" ma:versionID="5805a5a3eae5053ba8bcc3f508ef1cd0">
  <xsd:schema xmlns:xsd="http://www.w3.org/2001/XMLSchema" xmlns:xs="http://www.w3.org/2001/XMLSchema" xmlns:p="http://schemas.microsoft.com/office/2006/metadata/properties" xmlns:ns2="db61c8e0-eab5-4c7c-adc7-4eb79cbd7f78" xmlns:ns3="cbb253ac-5ac1-4dc8-aaa4-ae36c491a202" targetNamespace="http://schemas.microsoft.com/office/2006/metadata/properties" ma:root="true" ma:fieldsID="6e65ef5d8fb5723de40385cb4c2bbcf9" ns2:_="" ns3:_="">
    <xsd:import namespace="db61c8e0-eab5-4c7c-adc7-4eb79cbd7f78"/>
    <xsd:import namespace="cbb253ac-5ac1-4dc8-aaa4-ae36c491a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1c8e0-eab5-4c7c-adc7-4eb79cbd7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ac181ec-6c34-4630-9754-a2a661e89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253ac-5ac1-4dc8-aaa4-ae36c491a2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23200-f7ea-49a8-a9ad-5a1160a82e76}" ma:internalName="TaxCatchAll" ma:showField="CatchAllData" ma:web="cbb253ac-5ac1-4dc8-aaa4-ae36c491a2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792D2B-1CD9-4FDE-8705-C5082D4DDF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3AE086-89A7-43D0-90E6-34570BC4126A}">
  <ds:schemaRefs>
    <ds:schemaRef ds:uri="cbb253ac-5ac1-4dc8-aaa4-ae36c491a202"/>
    <ds:schemaRef ds:uri="db61c8e0-eab5-4c7c-adc7-4eb79cbd7f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D85306-2E95-4894-B714-2FA13780B5C3}">
  <ds:schemaRefs>
    <ds:schemaRef ds:uri="cbb253ac-5ac1-4dc8-aaa4-ae36c491a202"/>
    <ds:schemaRef ds:uri="db61c8e0-eab5-4c7c-adc7-4eb79cbd7f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2004</Words>
  <Application>Microsoft Macintosh PowerPoint</Application>
  <PresentationFormat>Widescreen</PresentationFormat>
  <Paragraphs>214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APH Beta 2</vt:lpstr>
      <vt:lpstr>Arial</vt:lpstr>
      <vt:lpstr>Arial,Sans-Serif</vt:lpstr>
      <vt:lpstr>Calibri</vt:lpstr>
      <vt:lpstr>Helvetica</vt:lpstr>
      <vt:lpstr>Segoe UI</vt:lpstr>
      <vt:lpstr>Times New Roman</vt:lpstr>
      <vt:lpstr>Wingdings</vt:lpstr>
      <vt:lpstr>Office Theme</vt:lpstr>
      <vt:lpstr>Monarch Pilot, Project, and Progress</vt:lpstr>
      <vt:lpstr>The Growth Of The Monarch </vt:lpstr>
      <vt:lpstr>Greg Stilson</vt:lpstr>
      <vt:lpstr>Jason Martin</vt:lpstr>
      <vt:lpstr>Willow Free</vt:lpstr>
      <vt:lpstr>Monarch Version 1.4 Coming Soon!</vt:lpstr>
      <vt:lpstr>Monarch In The Cloud</vt:lpstr>
      <vt:lpstr>Ready for eBraille </vt:lpstr>
      <vt:lpstr>eBraille On The Monarch</vt:lpstr>
      <vt:lpstr>Apps, Apps, And More Apps </vt:lpstr>
      <vt:lpstr>Cyber Chase Echo Explorer </vt:lpstr>
      <vt:lpstr>Periodic Table</vt:lpstr>
      <vt:lpstr>Periodic Table, cont.</vt:lpstr>
      <vt:lpstr>Wing It</vt:lpstr>
      <vt:lpstr>Wing It, cont.</vt:lpstr>
      <vt:lpstr>Monarch Chess Goes Online</vt:lpstr>
      <vt:lpstr>Monarch 45w</vt:lpstr>
      <vt:lpstr>Monarch 45w, cont.</vt:lpstr>
      <vt:lpstr>Student Pilot Project</vt:lpstr>
      <vt:lpstr>Sarah Gauer</vt:lpstr>
      <vt:lpstr>Project Goals</vt:lpstr>
      <vt:lpstr>Key Project Details</vt:lpstr>
      <vt:lpstr>More Than 225 Strong!</vt:lpstr>
      <vt:lpstr>What We've Learned So Far</vt:lpstr>
      <vt:lpstr>What We've Learned So Far, cont.</vt:lpstr>
      <vt:lpstr>What We've Learned So Far, cont. 2</vt:lpstr>
      <vt:lpstr>What We've Learned So Far, cont. 3</vt:lpstr>
      <vt:lpstr>What We've Learned So Far, cont. 4</vt:lpstr>
      <vt:lpstr>What We've Learned So Far, cont. 5</vt:lpstr>
      <vt:lpstr>How to Stay Informed</vt:lpstr>
      <vt:lpstr>Monarch RISE Project</vt:lpstr>
      <vt:lpstr>Erin Sigmund</vt:lpstr>
      <vt:lpstr>Monarch RISE Project Statement:</vt:lpstr>
      <vt:lpstr>Monarch RISE Project Theory of Change: </vt:lpstr>
      <vt:lpstr>Monarch RISE Project Goals</vt:lpstr>
      <vt:lpstr>Monarch RISE Project: Phase 1 </vt:lpstr>
      <vt:lpstr>RISE Current Phase: Professionals Snapshot</vt:lpstr>
      <vt:lpstr>Monarch RISE Project: Phase 2</vt:lpstr>
      <vt:lpstr>Monarch RISE Project: Phase 3</vt:lpstr>
      <vt:lpstr>RISE Project Activities </vt:lpstr>
      <vt:lpstr>Professional Quote from Intake and Onboarding</vt:lpstr>
      <vt:lpstr>Professional Quote from Asynchronous Tech Training</vt:lpstr>
      <vt:lpstr>Professional Quote from Synchronous CIE and Monarch Training</vt:lpstr>
      <vt:lpstr>Stay Informed: Monarch RISE Project</vt:lpstr>
      <vt:lpstr>Monarch Support</vt:lpstr>
      <vt:lpstr>Who we are</vt:lpstr>
      <vt:lpstr>Who we are, cont.</vt:lpstr>
      <vt:lpstr>White Glove Customer Experience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D. Jones</dc:creator>
  <cp:lastModifiedBy>Stephanie Lancaster</cp:lastModifiedBy>
  <cp:revision>34</cp:revision>
  <dcterms:created xsi:type="dcterms:W3CDTF">2022-08-25T14:48:21Z</dcterms:created>
  <dcterms:modified xsi:type="dcterms:W3CDTF">2025-10-09T06:20:53Z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0x0101009117DCC81D95E840A6B6D9A1B38F7345</vt:lpwstr>
  </property>
</Properties>
</file>