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0" r:id="rId5"/>
  </p:sldMasterIdLst>
  <p:notesMasterIdLst>
    <p:notesMasterId r:id="rId28"/>
  </p:notesMasterIdLst>
  <p:sldIdLst>
    <p:sldId id="286" r:id="rId6"/>
    <p:sldId id="259" r:id="rId7"/>
    <p:sldId id="265" r:id="rId8"/>
    <p:sldId id="272" r:id="rId9"/>
    <p:sldId id="270" r:id="rId10"/>
    <p:sldId id="271" r:id="rId11"/>
    <p:sldId id="269" r:id="rId12"/>
    <p:sldId id="273" r:id="rId13"/>
    <p:sldId id="274" r:id="rId14"/>
    <p:sldId id="275" r:id="rId15"/>
    <p:sldId id="276" r:id="rId16"/>
    <p:sldId id="280" r:id="rId17"/>
    <p:sldId id="282" r:id="rId18"/>
    <p:sldId id="281" r:id="rId19"/>
    <p:sldId id="283" r:id="rId20"/>
    <p:sldId id="261" r:id="rId21"/>
    <p:sldId id="262" r:id="rId22"/>
    <p:sldId id="266" r:id="rId23"/>
    <p:sldId id="284" r:id="rId24"/>
    <p:sldId id="260" r:id="rId25"/>
    <p:sldId id="256"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945E3-8DD5-4B88-B2D2-BEB1F9E82BA1}" v="26" dt="2025-09-25T03:27:51.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20"/>
    <p:restoredTop sz="96405"/>
  </p:normalViewPr>
  <p:slideViewPr>
    <p:cSldViewPr snapToGrid="0" snapToObjects="1" showGuides="1">
      <p:cViewPr varScale="1">
        <p:scale>
          <a:sx n="147" d="100"/>
          <a:sy n="147" d="100"/>
        </p:scale>
        <p:origin x="224" y="384"/>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o, Dawn E.  (MGMT)" userId="3c6557b1-9e35-4efa-a7f1-f68cc241dbea" providerId="ADAL" clId="{9FEF5CE0-B359-4CF1-B1C8-B86B896370A1}"/>
    <pc:docChg chg="custSel modSld">
      <pc:chgData name="Soto, Dawn E.  (MGMT)" userId="3c6557b1-9e35-4efa-a7f1-f68cc241dbea" providerId="ADAL" clId="{9FEF5CE0-B359-4CF1-B1C8-B86B896370A1}" dt="2025-09-25T04:13:03.343" v="27" actId="2711"/>
      <pc:docMkLst>
        <pc:docMk/>
      </pc:docMkLst>
      <pc:sldChg chg="modSp mod">
        <pc:chgData name="Soto, Dawn E.  (MGMT)" userId="3c6557b1-9e35-4efa-a7f1-f68cc241dbea" providerId="ADAL" clId="{9FEF5CE0-B359-4CF1-B1C8-B86B896370A1}" dt="2025-09-25T04:11:36.739" v="8" actId="207"/>
        <pc:sldMkLst>
          <pc:docMk/>
          <pc:sldMk cId="3086720670" sldId="261"/>
        </pc:sldMkLst>
        <pc:spChg chg="mod">
          <ac:chgData name="Soto, Dawn E.  (MGMT)" userId="3c6557b1-9e35-4efa-a7f1-f68cc241dbea" providerId="ADAL" clId="{9FEF5CE0-B359-4CF1-B1C8-B86B896370A1}" dt="2025-09-25T04:11:36.739" v="8" actId="207"/>
          <ac:spMkLst>
            <pc:docMk/>
            <pc:sldMk cId="3086720670" sldId="261"/>
            <ac:spMk id="3" creationId="{E63BA881-255B-42F4-E791-C0F03EE2BBDE}"/>
          </ac:spMkLst>
        </pc:spChg>
      </pc:sldChg>
      <pc:sldChg chg="modSp mod">
        <pc:chgData name="Soto, Dawn E.  (MGMT)" userId="3c6557b1-9e35-4efa-a7f1-f68cc241dbea" providerId="ADAL" clId="{9FEF5CE0-B359-4CF1-B1C8-B86B896370A1}" dt="2025-09-25T04:11:18.989" v="7" actId="2711"/>
        <pc:sldMkLst>
          <pc:docMk/>
          <pc:sldMk cId="4266429267" sldId="262"/>
        </pc:sldMkLst>
        <pc:spChg chg="mod">
          <ac:chgData name="Soto, Dawn E.  (MGMT)" userId="3c6557b1-9e35-4efa-a7f1-f68cc241dbea" providerId="ADAL" clId="{9FEF5CE0-B359-4CF1-B1C8-B86B896370A1}" dt="2025-09-25T04:11:18.989" v="7" actId="2711"/>
          <ac:spMkLst>
            <pc:docMk/>
            <pc:sldMk cId="4266429267" sldId="262"/>
            <ac:spMk id="3" creationId="{0D9C6A20-1372-30D3-BA9D-AF9F52BC7439}"/>
          </ac:spMkLst>
        </pc:spChg>
      </pc:sldChg>
      <pc:sldChg chg="modSp mod">
        <pc:chgData name="Soto, Dawn E.  (MGMT)" userId="3c6557b1-9e35-4efa-a7f1-f68cc241dbea" providerId="ADAL" clId="{9FEF5CE0-B359-4CF1-B1C8-B86B896370A1}" dt="2025-09-25T04:09:39.597" v="4" actId="2711"/>
        <pc:sldMkLst>
          <pc:docMk/>
          <pc:sldMk cId="3407040444" sldId="264"/>
        </pc:sldMkLst>
        <pc:spChg chg="mod">
          <ac:chgData name="Soto, Dawn E.  (MGMT)" userId="3c6557b1-9e35-4efa-a7f1-f68cc241dbea" providerId="ADAL" clId="{9FEF5CE0-B359-4CF1-B1C8-B86B896370A1}" dt="2025-09-25T04:09:39.597" v="4" actId="2711"/>
          <ac:spMkLst>
            <pc:docMk/>
            <pc:sldMk cId="3407040444" sldId="264"/>
            <ac:spMk id="3" creationId="{BBCE06E9-B0A5-E107-CEB1-5BB360C8DBE0}"/>
          </ac:spMkLst>
        </pc:spChg>
      </pc:sldChg>
      <pc:sldChg chg="modSp mod">
        <pc:chgData name="Soto, Dawn E.  (MGMT)" userId="3c6557b1-9e35-4efa-a7f1-f68cc241dbea" providerId="ADAL" clId="{9FEF5CE0-B359-4CF1-B1C8-B86B896370A1}" dt="2025-09-25T04:12:41.052" v="26" actId="14100"/>
        <pc:sldMkLst>
          <pc:docMk/>
          <pc:sldMk cId="4180785576" sldId="266"/>
        </pc:sldMkLst>
        <pc:spChg chg="mod">
          <ac:chgData name="Soto, Dawn E.  (MGMT)" userId="3c6557b1-9e35-4efa-a7f1-f68cc241dbea" providerId="ADAL" clId="{9FEF5CE0-B359-4CF1-B1C8-B86B896370A1}" dt="2025-09-25T04:12:41.052" v="26" actId="14100"/>
          <ac:spMkLst>
            <pc:docMk/>
            <pc:sldMk cId="4180785576" sldId="266"/>
            <ac:spMk id="3" creationId="{BF219766-3125-729C-DD94-5094043227C0}"/>
          </ac:spMkLst>
        </pc:spChg>
      </pc:sldChg>
      <pc:sldChg chg="modSp mod">
        <pc:chgData name="Soto, Dawn E.  (MGMT)" userId="3c6557b1-9e35-4efa-a7f1-f68cc241dbea" providerId="ADAL" clId="{9FEF5CE0-B359-4CF1-B1C8-B86B896370A1}" dt="2025-09-25T04:08:46.947" v="1" actId="207"/>
        <pc:sldMkLst>
          <pc:docMk/>
          <pc:sldMk cId="3031701036" sldId="280"/>
        </pc:sldMkLst>
        <pc:spChg chg="mod">
          <ac:chgData name="Soto, Dawn E.  (MGMT)" userId="3c6557b1-9e35-4efa-a7f1-f68cc241dbea" providerId="ADAL" clId="{9FEF5CE0-B359-4CF1-B1C8-B86B896370A1}" dt="2025-09-25T04:08:46.947" v="1" actId="207"/>
          <ac:spMkLst>
            <pc:docMk/>
            <pc:sldMk cId="3031701036" sldId="280"/>
            <ac:spMk id="3" creationId="{124F2094-C887-2384-7B62-FB485D2C5873}"/>
          </ac:spMkLst>
        </pc:spChg>
      </pc:sldChg>
      <pc:sldChg chg="modSp mod">
        <pc:chgData name="Soto, Dawn E.  (MGMT)" userId="3c6557b1-9e35-4efa-a7f1-f68cc241dbea" providerId="ADAL" clId="{9FEF5CE0-B359-4CF1-B1C8-B86B896370A1}" dt="2025-09-25T04:08:37.605" v="0" actId="207"/>
        <pc:sldMkLst>
          <pc:docMk/>
          <pc:sldMk cId="333547117" sldId="282"/>
        </pc:sldMkLst>
        <pc:spChg chg="mod">
          <ac:chgData name="Soto, Dawn E.  (MGMT)" userId="3c6557b1-9e35-4efa-a7f1-f68cc241dbea" providerId="ADAL" clId="{9FEF5CE0-B359-4CF1-B1C8-B86B896370A1}" dt="2025-09-25T04:08:37.605" v="0" actId="207"/>
          <ac:spMkLst>
            <pc:docMk/>
            <pc:sldMk cId="333547117" sldId="282"/>
            <ac:spMk id="3" creationId="{71199F38-8122-FEBA-153F-73F85396A5A4}"/>
          </ac:spMkLst>
        </pc:spChg>
      </pc:sldChg>
      <pc:sldChg chg="modSp mod">
        <pc:chgData name="Soto, Dawn E.  (MGMT)" userId="3c6557b1-9e35-4efa-a7f1-f68cc241dbea" providerId="ADAL" clId="{9FEF5CE0-B359-4CF1-B1C8-B86B896370A1}" dt="2025-09-25T04:13:03.343" v="27" actId="2711"/>
        <pc:sldMkLst>
          <pc:docMk/>
          <pc:sldMk cId="4683780" sldId="284"/>
        </pc:sldMkLst>
        <pc:spChg chg="mod">
          <ac:chgData name="Soto, Dawn E.  (MGMT)" userId="3c6557b1-9e35-4efa-a7f1-f68cc241dbea" providerId="ADAL" clId="{9FEF5CE0-B359-4CF1-B1C8-B86B896370A1}" dt="2025-09-25T04:13:03.343" v="27" actId="2711"/>
          <ac:spMkLst>
            <pc:docMk/>
            <pc:sldMk cId="4683780" sldId="284"/>
            <ac:spMk id="3" creationId="{A7343BB5-A245-6A08-D230-DF7DC41F4C4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B9EBB-F47A-0148-B31D-84535ADA0839}" type="datetimeFigureOut">
              <a:rPr lang="en-US" smtClean="0"/>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4622-C062-874F-A5CC-A440E03D0E03}" type="slidenum">
              <a:rPr lang="en-US" smtClean="0"/>
              <a:t>‹#›</a:t>
            </a:fld>
            <a:endParaRPr lang="en-US"/>
          </a:p>
        </p:txBody>
      </p:sp>
    </p:spTree>
    <p:extLst>
      <p:ext uri="{BB962C8B-B14F-4D97-AF65-F5344CB8AC3E}">
        <p14:creationId xmlns:p14="http://schemas.microsoft.com/office/powerpoint/2010/main" val="174346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a:t>
            </a:r>
          </a:p>
        </p:txBody>
      </p:sp>
      <p:sp>
        <p:nvSpPr>
          <p:cNvPr id="4" name="Slide Number Placeholder 3"/>
          <p:cNvSpPr>
            <a:spLocks noGrp="1"/>
          </p:cNvSpPr>
          <p:nvPr>
            <p:ph type="sldNum" sz="quarter" idx="5"/>
          </p:nvPr>
        </p:nvSpPr>
        <p:spPr/>
        <p:txBody>
          <a:bodyPr/>
          <a:lstStyle/>
          <a:p>
            <a:fld id="{09E22C67-95A5-4824-B4EF-E0DA4FFAE19A}" type="slidenum">
              <a:rPr lang="en-US" smtClean="0"/>
              <a:t>22</a:t>
            </a:fld>
            <a:endParaRPr lang="en-US"/>
          </a:p>
        </p:txBody>
      </p:sp>
    </p:spTree>
    <p:extLst>
      <p:ext uri="{BB962C8B-B14F-4D97-AF65-F5344CB8AC3E}">
        <p14:creationId xmlns:p14="http://schemas.microsoft.com/office/powerpoint/2010/main" val="2962636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4130574" y="1137917"/>
            <a:ext cx="6022420" cy="2094014"/>
          </a:xfrm>
        </p:spPr>
        <p:txBody>
          <a:bodyPr anchor="t">
            <a:normAutofit/>
          </a:bodyPr>
          <a:lstStyle>
            <a:lvl1pPr algn="r">
              <a:defRPr sz="4800" b="1" cap="all" spc="250" baseline="0">
                <a:latin typeface="Helvetica" pitchFamily="2" charset="0"/>
              </a:defRPr>
            </a:lvl1pPr>
          </a:lstStyle>
          <a:p>
            <a:r>
              <a:rPr lang="en-US" dirty="0"/>
              <a:t>Place TITLE </a:t>
            </a:r>
            <a:r>
              <a:rPr lang="en-US" dirty="0" err="1"/>
              <a:t>HERe.</a:t>
            </a:r>
            <a:endParaRPr lang="en-US" dirty="0"/>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4130574" y="3550899"/>
            <a:ext cx="6022419" cy="518858"/>
          </a:xfrm>
        </p:spPr>
        <p:txBody>
          <a:bodyPr>
            <a:normAutofit/>
          </a:bodyPr>
          <a:lstStyle>
            <a:lvl1pPr marL="0" indent="0" algn="r">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p:txBody>
      </p:sp>
      <p:cxnSp>
        <p:nvCxnSpPr>
          <p:cNvPr id="6" name="Straight Connector 5">
            <a:extLst>
              <a:ext uri="{FF2B5EF4-FFF2-40B4-BE49-F238E27FC236}">
                <a16:creationId xmlns:a16="http://schemas.microsoft.com/office/drawing/2014/main" id="{83A17BFC-168C-1383-C36D-DA80E616F1B2}"/>
              </a:ext>
            </a:extLst>
          </p:cNvPr>
          <p:cNvCxnSpPr/>
          <p:nvPr userDrawn="1"/>
        </p:nvCxnSpPr>
        <p:spPr>
          <a:xfrm>
            <a:off x="10689021" y="1137917"/>
            <a:ext cx="0" cy="572008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657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eople Photo Left+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5398718" y="1766145"/>
            <a:ext cx="4528856" cy="915069"/>
          </a:xfrm>
        </p:spPr>
        <p:txBody>
          <a:bodyPr>
            <a:noAutofit/>
          </a:bodyPr>
          <a:lstStyle>
            <a:lvl1pP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1"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5398718" y="2840140"/>
            <a:ext cx="4528856" cy="588860"/>
          </a:xfrm>
        </p:spPr>
        <p:txBody>
          <a:bodyPr>
            <a:normAutofit/>
          </a:bodyPr>
          <a:lstStyle>
            <a:lvl1pPr marL="0" indent="0">
              <a:buNone/>
              <a:defRPr sz="1800"/>
            </a:lvl1pPr>
            <a:lvl2pPr marL="457200" indent="0">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79031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eople Photo Right +job title Full Siz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2264430" y="1766145"/>
            <a:ext cx="4528856" cy="915069"/>
          </a:xfrm>
        </p:spPr>
        <p:txBody>
          <a:bodyPr>
            <a:noAutofit/>
          </a:bodyPr>
          <a:lstStyle>
            <a:lvl1pPr algn="r">
              <a:defRPr sz="2800" b="1"/>
            </a:lvl1pPr>
          </a:lstStyle>
          <a:p>
            <a:r>
              <a:rPr lang="en-US" dirty="0"/>
              <a:t>Title Helvetica 28 pt.</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
        <p:nvSpPr>
          <p:cNvPr id="7" name="Picture Placeholder 3">
            <a:extLst>
              <a:ext uri="{FF2B5EF4-FFF2-40B4-BE49-F238E27FC236}">
                <a16:creationId xmlns:a16="http://schemas.microsoft.com/office/drawing/2014/main" id="{5380EDDB-AA81-040C-C512-5DD55D26CA5B}"/>
              </a:ext>
            </a:extLst>
          </p:cNvPr>
          <p:cNvSpPr>
            <a:spLocks noGrp="1"/>
          </p:cNvSpPr>
          <p:nvPr>
            <p:ph type="pic" sz="quarter" idx="15"/>
          </p:nvPr>
        </p:nvSpPr>
        <p:spPr>
          <a:xfrm>
            <a:off x="7663143" y="0"/>
            <a:ext cx="4528857" cy="6115050"/>
          </a:xfrm>
        </p:spPr>
        <p:txBody>
          <a:bodyPr>
            <a:normAutofit/>
          </a:bodyPr>
          <a:lstStyle>
            <a:lvl1pPr marL="0" indent="0">
              <a:buNone/>
              <a:defRPr sz="2000">
                <a:solidFill>
                  <a:schemeClr val="accent1"/>
                </a:solidFill>
              </a:defRPr>
            </a:lvl1pPr>
          </a:lstStyle>
          <a:p>
            <a:r>
              <a:rPr lang="en-US" dirty="0"/>
              <a:t>Click icon to add picture</a:t>
            </a:r>
          </a:p>
        </p:txBody>
      </p:sp>
      <p:sp>
        <p:nvSpPr>
          <p:cNvPr id="8" name="Content Placeholder 2">
            <a:extLst>
              <a:ext uri="{FF2B5EF4-FFF2-40B4-BE49-F238E27FC236}">
                <a16:creationId xmlns:a16="http://schemas.microsoft.com/office/drawing/2014/main" id="{C7F849C2-1A53-4F54-F05F-4364BE0D9DA9}"/>
              </a:ext>
            </a:extLst>
          </p:cNvPr>
          <p:cNvSpPr>
            <a:spLocks noGrp="1"/>
          </p:cNvSpPr>
          <p:nvPr>
            <p:ph idx="16"/>
          </p:nvPr>
        </p:nvSpPr>
        <p:spPr>
          <a:xfrm>
            <a:off x="2264430" y="2840140"/>
            <a:ext cx="4528856" cy="588860"/>
          </a:xfrm>
        </p:spPr>
        <p:txBody>
          <a:bodyPr>
            <a:normAutofit/>
          </a:bodyPr>
          <a:lstStyle>
            <a:lvl1pPr marL="0" indent="0" algn="r">
              <a:buNone/>
              <a:defRPr sz="1800"/>
            </a:lvl1pPr>
            <a:lvl2pPr marL="457200" indent="0" algn="r">
              <a:buFont typeface="Arial" panose="020B0604020202020204" pitchFamily="34" charset="0"/>
              <a:buNone/>
              <a:defRPr sz="1800"/>
            </a:lvl2pPr>
            <a:lvl3pPr>
              <a:defRPr sz="1800"/>
            </a:lvl3pPr>
            <a:lvl4pPr>
              <a:defRPr sz="3000"/>
            </a:lvl4pPr>
            <a:lvl5pPr>
              <a:defRPr sz="3000"/>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15280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_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385324-0E32-1B07-18DA-3A54DF705438}"/>
              </a:ext>
            </a:extLst>
          </p:cNvPr>
          <p:cNvSpPr>
            <a:spLocks noGrp="1"/>
          </p:cNvSpPr>
          <p:nvPr>
            <p:ph type="ctrTitle" hasCustomPrompt="1"/>
          </p:nvPr>
        </p:nvSpPr>
        <p:spPr>
          <a:xfrm>
            <a:off x="808927" y="1543948"/>
            <a:ext cx="8034528" cy="779589"/>
          </a:xfrm>
        </p:spPr>
        <p:txBody>
          <a:bodyPr anchor="t">
            <a:normAutofit/>
          </a:bodyPr>
          <a:lstStyle>
            <a:lvl1pPr algn="l">
              <a:defRPr sz="4800" b="1" cap="all" spc="250" baseline="0">
                <a:latin typeface="Helvetica" pitchFamily="2" charset="0"/>
              </a:defRPr>
            </a:lvl1pPr>
          </a:lstStyle>
          <a:p>
            <a:r>
              <a:rPr lang="en-US" dirty="0"/>
              <a:t>Closing slide.</a:t>
            </a:r>
          </a:p>
        </p:txBody>
      </p:sp>
      <p:sp>
        <p:nvSpPr>
          <p:cNvPr id="5" name="Subtitle 2">
            <a:extLst>
              <a:ext uri="{FF2B5EF4-FFF2-40B4-BE49-F238E27FC236}">
                <a16:creationId xmlns:a16="http://schemas.microsoft.com/office/drawing/2014/main" id="{8138EA30-E17F-9D83-E6BF-93A423E4EFC2}"/>
              </a:ext>
            </a:extLst>
          </p:cNvPr>
          <p:cNvSpPr>
            <a:spLocks noGrp="1"/>
          </p:cNvSpPr>
          <p:nvPr>
            <p:ph type="subTitle" idx="1" hasCustomPrompt="1"/>
          </p:nvPr>
        </p:nvSpPr>
        <p:spPr>
          <a:xfrm>
            <a:off x="808927" y="2323537"/>
            <a:ext cx="8034528" cy="518858"/>
          </a:xfrm>
        </p:spPr>
        <p:txBody>
          <a:bodyPr>
            <a:normAutofit/>
          </a:bodyPr>
          <a:lstStyle>
            <a:lvl1pPr marL="0" indent="0" algn="l">
              <a:buNone/>
              <a:defRPr sz="3000" spc="150" baseline="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 (optional)</a:t>
            </a:r>
          </a:p>
        </p:txBody>
      </p:sp>
      <p:pic>
        <p:nvPicPr>
          <p:cNvPr id="10" name="Picture 9">
            <a:extLst>
              <a:ext uri="{FF2B5EF4-FFF2-40B4-BE49-F238E27FC236}">
                <a16:creationId xmlns:a16="http://schemas.microsoft.com/office/drawing/2014/main" id="{E0B37EFE-7F1F-FDBA-3498-36F379FC0503}"/>
              </a:ext>
            </a:extLst>
          </p:cNvPr>
          <p:cNvPicPr>
            <a:picLocks noChangeAspect="1"/>
          </p:cNvPicPr>
          <p:nvPr userDrawn="1"/>
        </p:nvPicPr>
        <p:blipFill>
          <a:blip r:embed="rId3"/>
          <a:stretch>
            <a:fillRect/>
          </a:stretch>
        </p:blipFill>
        <p:spPr>
          <a:xfrm>
            <a:off x="808927" y="4015606"/>
            <a:ext cx="2193020" cy="950771"/>
          </a:xfrm>
          <a:prstGeom prst="rect">
            <a:avLst/>
          </a:prstGeom>
        </p:spPr>
      </p:pic>
    </p:spTree>
    <p:extLst>
      <p:ext uri="{BB962C8B-B14F-4D97-AF65-F5344CB8AC3E}">
        <p14:creationId xmlns:p14="http://schemas.microsoft.com/office/powerpoint/2010/main" val="420102656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Content 2">
    <p:bg>
      <p:bgPr>
        <a:blipFill>
          <a:blip r:embed="rId2"/>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BAC425E-BF59-5353-DCB1-6FBEA6CF748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4">
            <a:extLst>
              <a:ext uri="{FF2B5EF4-FFF2-40B4-BE49-F238E27FC236}">
                <a16:creationId xmlns:a16="http://schemas.microsoft.com/office/drawing/2014/main" id="{2596C453-7B12-ABA4-64E1-F2428F894039}"/>
              </a:ext>
            </a:extLst>
          </p:cNvPr>
          <p:cNvSpPr txBox="1">
            <a:spLocks noGrp="1"/>
          </p:cNvSpPr>
          <p:nvPr>
            <p:ph idx="4294967295"/>
          </p:nvPr>
        </p:nvSpPr>
        <p:spPr>
          <a:xfrm>
            <a:off x="838203" y="1607039"/>
            <a:ext cx="4909459" cy="3931609"/>
          </a:xfrm>
        </p:spPr>
        <p:txBody>
          <a:bodyPr/>
          <a:lstStyle>
            <a:lvl1pPr>
              <a:defRPr/>
            </a:lvl1pPr>
          </a:lstStyle>
          <a:p>
            <a:pPr lvl="0"/>
            <a:r>
              <a:rPr lang="en-US"/>
              <a:t>Click to edit Master text styles</a:t>
            </a:r>
          </a:p>
        </p:txBody>
      </p:sp>
      <p:sp>
        <p:nvSpPr>
          <p:cNvPr id="4" name="Content Placeholder 4">
            <a:extLst>
              <a:ext uri="{FF2B5EF4-FFF2-40B4-BE49-F238E27FC236}">
                <a16:creationId xmlns:a16="http://schemas.microsoft.com/office/drawing/2014/main" id="{B1FB529E-A1FF-ED3C-5A5C-3AACB19AEED1}"/>
              </a:ext>
            </a:extLst>
          </p:cNvPr>
          <p:cNvSpPr txBox="1">
            <a:spLocks noGrp="1"/>
          </p:cNvSpPr>
          <p:nvPr>
            <p:ph idx="4294967295"/>
          </p:nvPr>
        </p:nvSpPr>
        <p:spPr>
          <a:xfrm>
            <a:off x="6455225" y="1607039"/>
            <a:ext cx="4909459" cy="3931609"/>
          </a:xfrm>
        </p:spPr>
        <p:txBody>
          <a:bodyPr/>
          <a:lstStyle>
            <a:lvl1pPr>
              <a:defRPr/>
            </a:lvl1pPr>
          </a:lstStyle>
          <a:p>
            <a:pPr lvl="0"/>
            <a:r>
              <a:rPr lang="en-US"/>
              <a:t>Click to edit Master text styles</a:t>
            </a:r>
          </a:p>
        </p:txBody>
      </p:sp>
      <p:pic>
        <p:nvPicPr>
          <p:cNvPr id="5" name="Picture 8">
            <a:extLst>
              <a:ext uri="{FF2B5EF4-FFF2-40B4-BE49-F238E27FC236}">
                <a16:creationId xmlns:a16="http://schemas.microsoft.com/office/drawing/2014/main" id="{D1589615-E8B3-FE88-4229-6047EBC5E936}"/>
              </a:ext>
            </a:extLst>
          </p:cNvPr>
          <p:cNvPicPr>
            <a:picLocks noChangeAspect="1"/>
          </p:cNvPicPr>
          <p:nvPr/>
        </p:nvPicPr>
        <p:blipFill>
          <a:blip r:embed="rId3"/>
          <a:stretch>
            <a:fillRect/>
          </a:stretch>
        </p:blipFill>
        <p:spPr>
          <a:xfrm>
            <a:off x="894758" y="6205328"/>
            <a:ext cx="1358240" cy="588864"/>
          </a:xfrm>
          <a:prstGeom prst="rect">
            <a:avLst/>
          </a:prstGeom>
          <a:noFill/>
          <a:ln cap="flat">
            <a:noFill/>
          </a:ln>
        </p:spPr>
      </p:pic>
      <p:sp>
        <p:nvSpPr>
          <p:cNvPr id="6" name="TextBox 9">
            <a:extLst>
              <a:ext uri="{FF2B5EF4-FFF2-40B4-BE49-F238E27FC236}">
                <a16:creationId xmlns:a16="http://schemas.microsoft.com/office/drawing/2014/main" id="{4C0A2C23-5D54-0E3A-5CC3-089D412C64BF}"/>
              </a:ext>
            </a:extLst>
          </p:cNvPr>
          <p:cNvSpPr txBox="1"/>
          <p:nvPr/>
        </p:nvSpPr>
        <p:spPr>
          <a:xfrm>
            <a:off x="9460537" y="6292818"/>
            <a:ext cx="2008589" cy="40011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PH Beta 2" pitchFamily="2"/>
              </a:rPr>
              <a:t>Annual Meeting</a:t>
            </a:r>
          </a:p>
        </p:txBody>
      </p:sp>
    </p:spTree>
    <p:extLst>
      <p:ext uri="{BB962C8B-B14F-4D97-AF65-F5344CB8AC3E}">
        <p14:creationId xmlns:p14="http://schemas.microsoft.com/office/powerpoint/2010/main" val="31514429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ransition Slide lef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4" name="Picture 3">
            <a:extLst>
              <a:ext uri="{FF2B5EF4-FFF2-40B4-BE49-F238E27FC236}">
                <a16:creationId xmlns:a16="http://schemas.microsoft.com/office/drawing/2014/main" id="{AA5E7718-8A3E-4A24-727A-44CCAAFAC610}"/>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6829989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ransition Slide right align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688-5A09-DA42-8441-30EE013B7907}"/>
              </a:ext>
            </a:extLst>
          </p:cNvPr>
          <p:cNvSpPr>
            <a:spLocks noGrp="1"/>
          </p:cNvSpPr>
          <p:nvPr>
            <p:ph type="ctrTitle" hasCustomPrompt="1"/>
          </p:nvPr>
        </p:nvSpPr>
        <p:spPr>
          <a:xfrm>
            <a:off x="1770845" y="2771331"/>
            <a:ext cx="8810069" cy="657669"/>
          </a:xfrm>
        </p:spPr>
        <p:txBody>
          <a:bodyPr anchor="t">
            <a:noAutofit/>
          </a:bodyPr>
          <a:lstStyle>
            <a:lvl1pPr algn="l">
              <a:defRPr sz="4400" b="1" cap="all" spc="250" baseline="0">
                <a:solidFill>
                  <a:schemeClr val="bg1"/>
                </a:solidFill>
                <a:latin typeface="Helvetica" pitchFamily="2" charset="0"/>
              </a:defRPr>
            </a:lvl1pPr>
          </a:lstStyle>
          <a:p>
            <a:r>
              <a:rPr lang="en-US" dirty="0"/>
              <a:t>transition SLIDE TITLE.</a:t>
            </a:r>
          </a:p>
        </p:txBody>
      </p:sp>
      <p:sp>
        <p:nvSpPr>
          <p:cNvPr id="3" name="Subtitle 2">
            <a:extLst>
              <a:ext uri="{FF2B5EF4-FFF2-40B4-BE49-F238E27FC236}">
                <a16:creationId xmlns:a16="http://schemas.microsoft.com/office/drawing/2014/main" id="{9C8630BF-1321-934E-B610-A502B55861F5}"/>
              </a:ext>
            </a:extLst>
          </p:cNvPr>
          <p:cNvSpPr>
            <a:spLocks noGrp="1"/>
          </p:cNvSpPr>
          <p:nvPr>
            <p:ph type="subTitle" idx="1" hasCustomPrompt="1"/>
          </p:nvPr>
        </p:nvSpPr>
        <p:spPr>
          <a:xfrm>
            <a:off x="1770845" y="3459176"/>
            <a:ext cx="8810069" cy="305498"/>
          </a:xfrm>
        </p:spPr>
        <p:txBody>
          <a:bodyPr>
            <a:noAutofit/>
          </a:bodyPr>
          <a:lstStyle>
            <a:lvl1pPr marL="0" indent="0" algn="l">
              <a:buNone/>
              <a:defRPr sz="3000" spc="150" baseline="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subtitle on transition slide.</a:t>
            </a:r>
          </a:p>
        </p:txBody>
      </p:sp>
      <p:pic>
        <p:nvPicPr>
          <p:cNvPr id="6" name="Picture 5">
            <a:extLst>
              <a:ext uri="{FF2B5EF4-FFF2-40B4-BE49-F238E27FC236}">
                <a16:creationId xmlns:a16="http://schemas.microsoft.com/office/drawing/2014/main" id="{8AB725BC-7B1E-3C1B-6358-F7C08BD2CA69}"/>
              </a:ext>
            </a:extLst>
          </p:cNvPr>
          <p:cNvPicPr>
            <a:picLocks noChangeAspect="1"/>
          </p:cNvPicPr>
          <p:nvPr userDrawn="1"/>
        </p:nvPicPr>
        <p:blipFill>
          <a:blip r:embed="rId3"/>
          <a:stretch>
            <a:fillRect/>
          </a:stretch>
        </p:blipFill>
        <p:spPr>
          <a:xfrm>
            <a:off x="1770845" y="5631043"/>
            <a:ext cx="2193020" cy="950771"/>
          </a:xfrm>
          <a:prstGeom prst="rect">
            <a:avLst/>
          </a:prstGeom>
        </p:spPr>
      </p:pic>
    </p:spTree>
    <p:extLst>
      <p:ext uri="{BB962C8B-B14F-4D97-AF65-F5344CB8AC3E}">
        <p14:creationId xmlns:p14="http://schemas.microsoft.com/office/powerpoint/2010/main" val="1495646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CE9F-C492-4A36-8032-BDA58618282F}"/>
              </a:ext>
            </a:extLst>
          </p:cNvPr>
          <p:cNvSpPr>
            <a:spLocks noGrp="1"/>
          </p:cNvSpPr>
          <p:nvPr>
            <p:ph type="title" hasCustomPrompt="1"/>
          </p:nvPr>
        </p:nvSpPr>
        <p:spPr/>
        <p:txBody>
          <a:bodyPr/>
          <a:lstStyle/>
          <a:p>
            <a:pPr lvl="0"/>
            <a:r>
              <a:rPr lang="en-US" dirty="0"/>
              <a:t>Title Helvetica bold 44 pt.</a:t>
            </a:r>
          </a:p>
        </p:txBody>
      </p:sp>
      <p:sp>
        <p:nvSpPr>
          <p:cNvPr id="10" name="Content Placeholder 4">
            <a:extLst>
              <a:ext uri="{FF2B5EF4-FFF2-40B4-BE49-F238E27FC236}">
                <a16:creationId xmlns:a16="http://schemas.microsoft.com/office/drawing/2014/main" id="{5F5FAD1D-151C-DD4E-A0D5-983A6E271CC6}"/>
              </a:ext>
            </a:extLst>
          </p:cNvPr>
          <p:cNvSpPr>
            <a:spLocks noGrp="1"/>
          </p:cNvSpPr>
          <p:nvPr>
            <p:ph idx="1"/>
          </p:nvPr>
        </p:nvSpPr>
        <p:spPr>
          <a:xfrm>
            <a:off x="838200" y="1607040"/>
            <a:ext cx="10515600" cy="3931611"/>
          </a:xfrm>
        </p:spPr>
        <p:txBody>
          <a:bodyPr>
            <a:normAutofit/>
          </a:bodyPr>
          <a:lstStyle/>
          <a:p>
            <a:pPr marL="0" lvl="0" indent="0">
              <a:buNone/>
            </a:pPr>
            <a:r>
              <a:rPr lang="en-US" sz="3000"/>
              <a:t>Click to edit Master text styles</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91753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5F5FAD1D-151C-DD4E-A0D5-983A6E271CC6}"/>
              </a:ext>
            </a:extLst>
          </p:cNvPr>
          <p:cNvSpPr>
            <a:spLocks noGrp="1"/>
          </p:cNvSpPr>
          <p:nvPr>
            <p:ph idx="1" hasCustomPrompt="1"/>
          </p:nvPr>
        </p:nvSpPr>
        <p:spPr>
          <a:xfrm>
            <a:off x="0" y="0"/>
            <a:ext cx="12192000" cy="6131859"/>
          </a:xfrm>
        </p:spPr>
        <p:txBody>
          <a:bodyPr>
            <a:normAutofit/>
          </a:bodyPr>
          <a:lstStyle/>
          <a:p>
            <a:pPr marL="0" lvl="0" indent="0">
              <a:buNone/>
            </a:pPr>
            <a:r>
              <a:rPr lang="en-US" sz="3000" dirty="0"/>
              <a:t>Click to add full page photo only</a:t>
            </a:r>
          </a:p>
        </p:txBody>
      </p:sp>
      <p:pic>
        <p:nvPicPr>
          <p:cNvPr id="6" name="Picture 5">
            <a:extLst>
              <a:ext uri="{FF2B5EF4-FFF2-40B4-BE49-F238E27FC236}">
                <a16:creationId xmlns:a16="http://schemas.microsoft.com/office/drawing/2014/main" id="{336D7C33-D9BF-ADE7-94A2-124017269C4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8" name="TextBox 7">
            <a:extLst>
              <a:ext uri="{FF2B5EF4-FFF2-40B4-BE49-F238E27FC236}">
                <a16:creationId xmlns:a16="http://schemas.microsoft.com/office/drawing/2014/main" id="{E37FDA70-DDDD-DE99-4074-238C64F17414}"/>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267722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335116-AA61-48FC-AE89-8E15FFADD555}"/>
              </a:ext>
            </a:extLst>
          </p:cNvPr>
          <p:cNvSpPr>
            <a:spLocks noGrp="1"/>
          </p:cNvSpPr>
          <p:nvPr>
            <p:ph type="title" hasCustomPrompt="1"/>
          </p:nvPr>
        </p:nvSpPr>
        <p:spPr/>
        <p:txBody>
          <a:bodyPr/>
          <a:lstStyle/>
          <a:p>
            <a:pPr lvl="0"/>
            <a:r>
              <a:rPr lang="en-US" dirty="0"/>
              <a:t>Title Helvetica bold 44 pt.</a:t>
            </a:r>
          </a:p>
        </p:txBody>
      </p:sp>
      <p:sp>
        <p:nvSpPr>
          <p:cNvPr id="11" name="Content Placeholder 4">
            <a:extLst>
              <a:ext uri="{FF2B5EF4-FFF2-40B4-BE49-F238E27FC236}">
                <a16:creationId xmlns:a16="http://schemas.microsoft.com/office/drawing/2014/main" id="{A3623811-8EFD-5E48-99DB-15C7655A9F47}"/>
              </a:ext>
            </a:extLst>
          </p:cNvPr>
          <p:cNvSpPr>
            <a:spLocks noGrp="1"/>
          </p:cNvSpPr>
          <p:nvPr>
            <p:ph idx="1"/>
          </p:nvPr>
        </p:nvSpPr>
        <p:spPr>
          <a:xfrm>
            <a:off x="838200" y="1607040"/>
            <a:ext cx="4909457" cy="3931611"/>
          </a:xfrm>
        </p:spPr>
        <p:txBody>
          <a:bodyPr>
            <a:normAutofit/>
          </a:bodyPr>
          <a:lstStyle>
            <a:lvl1pPr>
              <a:buFontTx/>
              <a:buNone/>
              <a:defRPr/>
            </a:lvl1pPr>
          </a:lstStyle>
          <a:p>
            <a:pPr marL="0" lvl="0" indent="0">
              <a:buNone/>
            </a:pPr>
            <a:r>
              <a:rPr lang="en-US" sz="3000"/>
              <a:t>Click to edit Master text styles</a:t>
            </a:r>
          </a:p>
        </p:txBody>
      </p:sp>
      <p:sp>
        <p:nvSpPr>
          <p:cNvPr id="12" name="Content Placeholder 4">
            <a:extLst>
              <a:ext uri="{FF2B5EF4-FFF2-40B4-BE49-F238E27FC236}">
                <a16:creationId xmlns:a16="http://schemas.microsoft.com/office/drawing/2014/main" id="{ACE185C7-ADE2-D64E-992F-8DF9C837365A}"/>
              </a:ext>
            </a:extLst>
          </p:cNvPr>
          <p:cNvSpPr>
            <a:spLocks noGrp="1"/>
          </p:cNvSpPr>
          <p:nvPr>
            <p:ph idx="13"/>
          </p:nvPr>
        </p:nvSpPr>
        <p:spPr>
          <a:xfrm>
            <a:off x="6455229" y="1607040"/>
            <a:ext cx="4909457" cy="3931611"/>
          </a:xfrm>
        </p:spPr>
        <p:txBody>
          <a:bodyPr>
            <a:normAutofit/>
          </a:bodyPr>
          <a:lstStyle/>
          <a:p>
            <a:pPr marL="0" lvl="0" indent="0">
              <a:buNone/>
            </a:pPr>
            <a:r>
              <a:rPr lang="en-US" sz="3000"/>
              <a:t>Click to edit Master text styles</a:t>
            </a:r>
          </a:p>
        </p:txBody>
      </p:sp>
      <p:pic>
        <p:nvPicPr>
          <p:cNvPr id="9" name="Picture 8">
            <a:extLst>
              <a:ext uri="{FF2B5EF4-FFF2-40B4-BE49-F238E27FC236}">
                <a16:creationId xmlns:a16="http://schemas.microsoft.com/office/drawing/2014/main" id="{65F48217-044D-E11F-FDA8-1D2BCE27DC8B}"/>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20B35446-87DF-0C07-8B8A-59E55B4BC59D}"/>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2148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87374B-093F-4933-ADED-952303714015}"/>
              </a:ext>
            </a:extLst>
          </p:cNvPr>
          <p:cNvSpPr>
            <a:spLocks noGrp="1"/>
          </p:cNvSpPr>
          <p:nvPr>
            <p:ph type="title" hasCustomPrompt="1"/>
          </p:nvPr>
        </p:nvSpPr>
        <p:spPr>
          <a:xfrm>
            <a:off x="838200" y="365125"/>
            <a:ext cx="10515600" cy="1044179"/>
          </a:xfrm>
        </p:spPr>
        <p:txBody>
          <a:bodyPr/>
          <a:lstStyle/>
          <a:p>
            <a:pPr lvl="0"/>
            <a:r>
              <a:rPr lang="en-US" dirty="0"/>
              <a:t>Title Helvetica bold 44 pt.</a:t>
            </a:r>
          </a:p>
        </p:txBody>
      </p:sp>
      <p:sp>
        <p:nvSpPr>
          <p:cNvPr id="5" name="Content Placeholder 4">
            <a:extLst>
              <a:ext uri="{FF2B5EF4-FFF2-40B4-BE49-F238E27FC236}">
                <a16:creationId xmlns:a16="http://schemas.microsoft.com/office/drawing/2014/main" id="{345B22B1-853A-6913-1DAA-2CE73A7E66B3}"/>
              </a:ext>
            </a:extLst>
          </p:cNvPr>
          <p:cNvSpPr>
            <a:spLocks noGrp="1"/>
          </p:cNvSpPr>
          <p:nvPr>
            <p:ph idx="1"/>
          </p:nvPr>
        </p:nvSpPr>
        <p:spPr>
          <a:xfrm>
            <a:off x="838201" y="1607040"/>
            <a:ext cx="3189514" cy="3931611"/>
          </a:xfrm>
        </p:spPr>
        <p:txBody>
          <a:bodyPr>
            <a:normAutofit/>
          </a:bodyPr>
          <a:lstStyle>
            <a:lvl1pPr>
              <a:buFontTx/>
              <a:buNone/>
              <a:defRPr/>
            </a:lvl1pPr>
          </a:lstStyle>
          <a:p>
            <a:pPr marL="0" lvl="0" indent="0">
              <a:buNone/>
            </a:pPr>
            <a:r>
              <a:rPr lang="en-US" sz="3000"/>
              <a:t>Click to edit Master text styles</a:t>
            </a:r>
          </a:p>
        </p:txBody>
      </p:sp>
      <p:sp>
        <p:nvSpPr>
          <p:cNvPr id="6" name="Content Placeholder 4">
            <a:extLst>
              <a:ext uri="{FF2B5EF4-FFF2-40B4-BE49-F238E27FC236}">
                <a16:creationId xmlns:a16="http://schemas.microsoft.com/office/drawing/2014/main" id="{51B3A213-4E3E-8085-382C-710A3279DB61}"/>
              </a:ext>
            </a:extLst>
          </p:cNvPr>
          <p:cNvSpPr>
            <a:spLocks noGrp="1"/>
          </p:cNvSpPr>
          <p:nvPr>
            <p:ph idx="13"/>
          </p:nvPr>
        </p:nvSpPr>
        <p:spPr>
          <a:xfrm>
            <a:off x="4501243" y="1607037"/>
            <a:ext cx="3189514" cy="3931611"/>
          </a:xfrm>
        </p:spPr>
        <p:txBody>
          <a:bodyPr>
            <a:normAutofit/>
          </a:bodyPr>
          <a:lstStyle/>
          <a:p>
            <a:pPr marL="0" lvl="0" indent="0">
              <a:buNone/>
            </a:pPr>
            <a:r>
              <a:rPr lang="en-US" sz="3000"/>
              <a:t>Click to edit Master text styles</a:t>
            </a:r>
          </a:p>
        </p:txBody>
      </p:sp>
      <p:sp>
        <p:nvSpPr>
          <p:cNvPr id="8" name="Content Placeholder 4">
            <a:extLst>
              <a:ext uri="{FF2B5EF4-FFF2-40B4-BE49-F238E27FC236}">
                <a16:creationId xmlns:a16="http://schemas.microsoft.com/office/drawing/2014/main" id="{C90BBF75-D7E1-6BF4-9365-319E3479866F}"/>
              </a:ext>
            </a:extLst>
          </p:cNvPr>
          <p:cNvSpPr>
            <a:spLocks noGrp="1"/>
          </p:cNvSpPr>
          <p:nvPr>
            <p:ph idx="15"/>
          </p:nvPr>
        </p:nvSpPr>
        <p:spPr>
          <a:xfrm>
            <a:off x="8164285" y="1607038"/>
            <a:ext cx="3189514" cy="3931611"/>
          </a:xfrm>
        </p:spPr>
        <p:txBody>
          <a:bodyPr>
            <a:normAutofit/>
          </a:bodyPr>
          <a:lstStyle/>
          <a:p>
            <a:pPr marL="0" lvl="0" indent="0">
              <a:buNone/>
            </a:pPr>
            <a:r>
              <a:rPr lang="en-US" sz="3000"/>
              <a:t>Click to edit Master text styles</a:t>
            </a:r>
          </a:p>
        </p:txBody>
      </p:sp>
      <p:pic>
        <p:nvPicPr>
          <p:cNvPr id="12" name="Picture 11">
            <a:extLst>
              <a:ext uri="{FF2B5EF4-FFF2-40B4-BE49-F238E27FC236}">
                <a16:creationId xmlns:a16="http://schemas.microsoft.com/office/drawing/2014/main" id="{63EDA8F6-11D4-771D-8D96-50BB0071E0A2}"/>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3" name="TextBox 12">
            <a:extLst>
              <a:ext uri="{FF2B5EF4-FFF2-40B4-BE49-F238E27FC236}">
                <a16:creationId xmlns:a16="http://schemas.microsoft.com/office/drawing/2014/main" id="{F46CC122-B8AB-1E90-D88E-866A376C33C5}"/>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65063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eople Photo+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4962144" y="741641"/>
            <a:ext cx="5587746" cy="573659"/>
          </a:xfrm>
        </p:spPr>
        <p:txBody>
          <a:bodyPr>
            <a:noAutofit/>
          </a:bodyPr>
          <a:lstStyle>
            <a:lvl1pP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42941" y="741642"/>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4962144" y="1604733"/>
            <a:ext cx="5587746" cy="3612726"/>
          </a:xfrm>
        </p:spPr>
        <p:txBody>
          <a:bodyPr>
            <a:normAutofit/>
          </a:bodyPr>
          <a:lstStyle>
            <a:lvl1pPr>
              <a:defRPr sz="2600"/>
            </a:lvl1pPr>
            <a:lvl2pPr>
              <a:defRPr sz="2600"/>
            </a:lvl2pPr>
            <a:lvl3pP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331647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eople Photo+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1B92DE-FE71-1E45-8191-0E6D24DA030F}"/>
              </a:ext>
            </a:extLst>
          </p:cNvPr>
          <p:cNvSpPr>
            <a:spLocks noGrp="1"/>
          </p:cNvSpPr>
          <p:nvPr>
            <p:ph type="title" hasCustomPrompt="1"/>
          </p:nvPr>
        </p:nvSpPr>
        <p:spPr>
          <a:xfrm>
            <a:off x="894762" y="777449"/>
            <a:ext cx="5587746" cy="573659"/>
          </a:xfrm>
        </p:spPr>
        <p:txBody>
          <a:bodyPr>
            <a:noAutofit/>
          </a:bodyPr>
          <a:lstStyle>
            <a:lvl1pPr algn="r">
              <a:defRPr sz="3800" b="1"/>
            </a:lvl1pPr>
          </a:lstStyle>
          <a:p>
            <a:r>
              <a:rPr lang="en-US" dirty="0"/>
              <a:t>Title Helvetica 38 pt.</a:t>
            </a:r>
          </a:p>
        </p:txBody>
      </p:sp>
      <p:sp>
        <p:nvSpPr>
          <p:cNvPr id="4" name="Picture Placeholder 3">
            <a:extLst>
              <a:ext uri="{FF2B5EF4-FFF2-40B4-BE49-F238E27FC236}">
                <a16:creationId xmlns:a16="http://schemas.microsoft.com/office/drawing/2014/main" id="{69A72DE0-EB9D-7C48-B7B2-0B9701BC4850}"/>
              </a:ext>
            </a:extLst>
          </p:cNvPr>
          <p:cNvSpPr>
            <a:spLocks noGrp="1"/>
          </p:cNvSpPr>
          <p:nvPr>
            <p:ph type="pic" sz="quarter" idx="14"/>
          </p:nvPr>
        </p:nvSpPr>
        <p:spPr>
          <a:xfrm>
            <a:off x="7529759" y="777449"/>
            <a:ext cx="3020131" cy="4475818"/>
          </a:xfrm>
        </p:spPr>
        <p:txBody>
          <a:bodyPr>
            <a:normAutofit/>
          </a:bodyPr>
          <a:lstStyle>
            <a:lvl1pPr marL="0" indent="0">
              <a:buNone/>
              <a:defRPr sz="2000">
                <a:solidFill>
                  <a:schemeClr val="accent1"/>
                </a:solidFill>
              </a:defRPr>
            </a:lvl1pPr>
          </a:lstStyle>
          <a:p>
            <a:r>
              <a:rPr lang="en-US" dirty="0"/>
              <a:t>Click icon to add picture</a:t>
            </a:r>
          </a:p>
        </p:txBody>
      </p:sp>
      <p:sp>
        <p:nvSpPr>
          <p:cNvPr id="15" name="Content Placeholder 2">
            <a:extLst>
              <a:ext uri="{FF2B5EF4-FFF2-40B4-BE49-F238E27FC236}">
                <a16:creationId xmlns:a16="http://schemas.microsoft.com/office/drawing/2014/main" id="{68AD4155-B02F-E748-ABE5-7DC0D1C41352}"/>
              </a:ext>
            </a:extLst>
          </p:cNvPr>
          <p:cNvSpPr>
            <a:spLocks noGrp="1"/>
          </p:cNvSpPr>
          <p:nvPr>
            <p:ph idx="13"/>
          </p:nvPr>
        </p:nvSpPr>
        <p:spPr>
          <a:xfrm>
            <a:off x="894762" y="1640541"/>
            <a:ext cx="5587746" cy="3612726"/>
          </a:xfrm>
        </p:spPr>
        <p:txBody>
          <a:bodyPr>
            <a:normAutofit/>
          </a:bodyPr>
          <a:lstStyle>
            <a:lvl1pPr algn="r">
              <a:defRPr sz="2600"/>
            </a:lvl1pPr>
            <a:lvl2pPr algn="r">
              <a:defRPr sz="2600"/>
            </a:lvl2pPr>
            <a:lvl3pPr algn="r">
              <a:defRPr sz="26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2D355002-0829-69F6-F234-D5A659A4287C}"/>
              </a:ext>
            </a:extLst>
          </p:cNvPr>
          <p:cNvPicPr>
            <a:picLocks noChangeAspect="1"/>
          </p:cNvPicPr>
          <p:nvPr userDrawn="1"/>
        </p:nvPicPr>
        <p:blipFill>
          <a:blip r:embed="rId3"/>
          <a:stretch>
            <a:fillRect/>
          </a:stretch>
        </p:blipFill>
        <p:spPr>
          <a:xfrm>
            <a:off x="894762" y="6205330"/>
            <a:ext cx="1358245" cy="588860"/>
          </a:xfrm>
          <a:prstGeom prst="rect">
            <a:avLst/>
          </a:prstGeom>
        </p:spPr>
      </p:pic>
      <p:sp>
        <p:nvSpPr>
          <p:cNvPr id="10" name="TextBox 9">
            <a:extLst>
              <a:ext uri="{FF2B5EF4-FFF2-40B4-BE49-F238E27FC236}">
                <a16:creationId xmlns:a16="http://schemas.microsoft.com/office/drawing/2014/main" id="{5152B9E3-1AC7-50CC-2DDD-BA9AC6999646}"/>
              </a:ext>
            </a:extLst>
          </p:cNvPr>
          <p:cNvSpPr txBox="1"/>
          <p:nvPr userDrawn="1"/>
        </p:nvSpPr>
        <p:spPr>
          <a:xfrm>
            <a:off x="9460538" y="6292820"/>
            <a:ext cx="2008592" cy="400110"/>
          </a:xfrm>
          <a:prstGeom prst="rect">
            <a:avLst/>
          </a:prstGeom>
          <a:noFill/>
        </p:spPr>
        <p:txBody>
          <a:bodyPr wrap="square" rtlCol="0">
            <a:spAutoFit/>
          </a:bodyPr>
          <a:lstStyle/>
          <a:p>
            <a:pPr algn="r"/>
            <a:r>
              <a:rPr lang="en-US" sz="2000" dirty="0">
                <a:solidFill>
                  <a:schemeClr val="bg1"/>
                </a:solidFill>
                <a:latin typeface="APH Beta 2" pitchFamily="2" charset="0"/>
              </a:rPr>
              <a:t>Annual Meeting</a:t>
            </a:r>
          </a:p>
        </p:txBody>
      </p:sp>
    </p:spTree>
    <p:extLst>
      <p:ext uri="{BB962C8B-B14F-4D97-AF65-F5344CB8AC3E}">
        <p14:creationId xmlns:p14="http://schemas.microsoft.com/office/powerpoint/2010/main" val="192713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C6617-D2E5-5B4D-9F87-40E8B531C39A}"/>
              </a:ext>
            </a:extLst>
          </p:cNvPr>
          <p:cNvSpPr>
            <a:spLocks noGrp="1"/>
          </p:cNvSpPr>
          <p:nvPr>
            <p:ph type="title"/>
          </p:nvPr>
        </p:nvSpPr>
        <p:spPr>
          <a:xfrm>
            <a:off x="838200" y="365125"/>
            <a:ext cx="10515600" cy="1044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3B6536-045E-DC4D-BC2D-AE7ADCF26B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B2B32E42-3F79-344B-B9F5-44B08F43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0490ADEA-530E-7F42-B7F3-C65A56F36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2" charset="0"/>
              </a:defRPr>
            </a:lvl1pPr>
          </a:lstStyle>
          <a:p>
            <a:fld id="{9AB133FE-E6F7-EC46-8519-564ACF30934E}" type="slidenum">
              <a:rPr lang="en-US" smtClean="0"/>
              <a:pPr/>
              <a:t>‹#›</a:t>
            </a:fld>
            <a:endParaRPr lang="en-US" dirty="0"/>
          </a:p>
        </p:txBody>
      </p:sp>
    </p:spTree>
    <p:extLst>
      <p:ext uri="{BB962C8B-B14F-4D97-AF65-F5344CB8AC3E}">
        <p14:creationId xmlns:p14="http://schemas.microsoft.com/office/powerpoint/2010/main" val="4289351064"/>
      </p:ext>
    </p:extLst>
  </p:cSld>
  <p:clrMap bg1="lt1" tx1="dk1" bg2="lt2" tx2="dk2" accent1="accent1" accent2="accent2" accent3="accent3" accent4="accent4" accent5="accent5" accent6="accent6" hlink="hlink" folHlink="folHlink"/>
  <p:sldLayoutIdLst>
    <p:sldLayoutId id="2147483660" r:id="rId1"/>
    <p:sldLayoutId id="2147483652" r:id="rId2"/>
    <p:sldLayoutId id="2147483661" r:id="rId3"/>
    <p:sldLayoutId id="2147483650" r:id="rId4"/>
    <p:sldLayoutId id="2147483667" r:id="rId5"/>
    <p:sldLayoutId id="2147483654" r:id="rId6"/>
    <p:sldLayoutId id="2147483657" r:id="rId7"/>
    <p:sldLayoutId id="2147483662" r:id="rId8"/>
    <p:sldLayoutId id="2147483663" r:id="rId9"/>
    <p:sldLayoutId id="2147483664" r:id="rId10"/>
    <p:sldLayoutId id="2147483668" r:id="rId11"/>
    <p:sldLayoutId id="2147483651"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73F35-4D31-3222-BB47-BA15C3D74F7D}"/>
              </a:ext>
            </a:extLst>
          </p:cNvPr>
          <p:cNvSpPr txBox="1">
            <a:spLocks noGrp="1"/>
          </p:cNvSpPr>
          <p:nvPr>
            <p:ph type="title"/>
          </p:nvPr>
        </p:nvSpPr>
        <p:spPr>
          <a:xfrm>
            <a:off x="838203" y="365129"/>
            <a:ext cx="10515600" cy="104418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11B80C2-685F-8E99-E641-71212F0DC76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p:txBody>
      </p:sp>
      <p:sp>
        <p:nvSpPr>
          <p:cNvPr id="4" name="Footer Placeholder 4">
            <a:extLst>
              <a:ext uri="{FF2B5EF4-FFF2-40B4-BE49-F238E27FC236}">
                <a16:creationId xmlns:a16="http://schemas.microsoft.com/office/drawing/2014/main" id="{53AA6401-80EC-E912-E7E3-A4B41419E5F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pPr lvl="0"/>
            <a:endParaRPr lang="en-US"/>
          </a:p>
        </p:txBody>
      </p:sp>
      <p:sp>
        <p:nvSpPr>
          <p:cNvPr id="5" name="Slide Number Placeholder 5">
            <a:extLst>
              <a:ext uri="{FF2B5EF4-FFF2-40B4-BE49-F238E27FC236}">
                <a16:creationId xmlns:a16="http://schemas.microsoft.com/office/drawing/2014/main" id="{9D9A72BF-F0E2-6FFE-8E01-06761B2B04BF}"/>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Helvetica" pitchFamily="2"/>
              </a:defRPr>
            </a:lvl1pPr>
          </a:lstStyle>
          <a:p>
            <a:fld id="{339BE2C8-4BD9-4694-8068-4ADC2E4BD582}" type="slidenum">
              <a:rPr lang="en-US" smtClean="0"/>
              <a:t>‹#›</a:t>
            </a:fld>
            <a:endParaRPr lang="en-US"/>
          </a:p>
        </p:txBody>
      </p:sp>
    </p:spTree>
    <p:extLst>
      <p:ext uri="{BB962C8B-B14F-4D97-AF65-F5344CB8AC3E}">
        <p14:creationId xmlns:p14="http://schemas.microsoft.com/office/powerpoint/2010/main" val="86909106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marL="0" marR="0" lvl="0" indent="0" algn="l" defTabSz="914400" rtl="0" eaLnBrk="1" fontAlgn="auto" hangingPunct="1">
        <a:lnSpc>
          <a:spcPct val="90000"/>
        </a:lnSpc>
        <a:spcBef>
          <a:spcPts val="0"/>
        </a:spcBef>
        <a:spcAft>
          <a:spcPts val="0"/>
        </a:spcAft>
        <a:buNone/>
        <a:tabLst/>
        <a:defRPr lang="en-US" sz="4400" b="1" i="0" u="none" strike="noStrike" kern="1200" cap="none" spc="0" baseline="0">
          <a:solidFill>
            <a:srgbClr val="000000"/>
          </a:solidFill>
          <a:uFillTx/>
          <a:latin typeface="Helvetica" pitchFamily="2"/>
        </a:defRPr>
      </a:lvl1pPr>
    </p:titleStyle>
    <p:bodyStyle>
      <a:lvl1pPr marL="0" marR="0" lvl="0" indent="0" algn="l" defTabSz="914400" rtl="0" eaLnBrk="1" fontAlgn="auto" hangingPunct="1">
        <a:lnSpc>
          <a:spcPct val="90000"/>
        </a:lnSpc>
        <a:spcBef>
          <a:spcPts val="1000"/>
        </a:spcBef>
        <a:spcAft>
          <a:spcPts val="0"/>
        </a:spcAft>
        <a:buNone/>
        <a:tabLst/>
        <a:defRPr lang="en-US" sz="3000" b="0" i="0" u="none" strike="noStrike" kern="1200" cap="none" spc="0" baseline="0">
          <a:solidFill>
            <a:srgbClr val="000000"/>
          </a:solidFill>
          <a:uFillTx/>
          <a:latin typeface="Helvetica" pitchFamily="2"/>
        </a:defRPr>
      </a:lvl1pPr>
      <a:lvl2pPr marL="457200" marR="0" lvl="1"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2pPr>
      <a:lvl3pPr marL="914400" marR="0" lvl="2" indent="0" algn="l" defTabSz="914400" rtl="0" eaLnBrk="1" fontAlgn="auto" hangingPunct="1">
        <a:lnSpc>
          <a:spcPct val="90000"/>
        </a:lnSpc>
        <a:spcBef>
          <a:spcPts val="500"/>
        </a:spcBef>
        <a:spcAft>
          <a:spcPts val="0"/>
        </a:spcAft>
        <a:buNone/>
        <a:tabLst/>
        <a:defRPr lang="en-US" sz="3000" b="0" i="0" u="none" strike="noStrike" kern="1200" cap="none" spc="0" baseline="0">
          <a:solidFill>
            <a:srgbClr val="000000"/>
          </a:solidFill>
          <a:uFillTx/>
          <a:latin typeface="Helvetica" pitchFamily="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pattan.net/assets/PaTTAN/62/6212c613-1cfc-4227-84f5-0f5b9f9cc1f6.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pattan.net/assets/PaTTAN/62/6212c613-1cfc-4227-84f5-0f5b9f9cc1f6.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hive.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2918-3888-D7A2-9E8E-C8C25ACD9202}"/>
              </a:ext>
            </a:extLst>
          </p:cNvPr>
          <p:cNvSpPr>
            <a:spLocks noGrp="1"/>
          </p:cNvSpPr>
          <p:nvPr>
            <p:ph type="ctrTitle"/>
          </p:nvPr>
        </p:nvSpPr>
        <p:spPr>
          <a:xfrm>
            <a:off x="3763736" y="1137917"/>
            <a:ext cx="6389258" cy="2805434"/>
          </a:xfrm>
        </p:spPr>
        <p:txBody>
          <a:bodyPr>
            <a:noAutofit/>
          </a:bodyPr>
          <a:lstStyle/>
          <a:p>
            <a:pPr>
              <a:lnSpc>
                <a:spcPct val="100000"/>
              </a:lnSpc>
            </a:pPr>
            <a:r>
              <a:rPr lang="en-US" sz="4900" dirty="0"/>
              <a:t>Clarifying Eligibility: </a:t>
            </a:r>
            <a:r>
              <a:rPr lang="en-US" sz="2600" dirty="0"/>
              <a:t>Understanding APH and IDEA Criteria for Students with Visual Impairments</a:t>
            </a:r>
          </a:p>
        </p:txBody>
      </p:sp>
      <p:sp>
        <p:nvSpPr>
          <p:cNvPr id="3" name="Subtitle 2">
            <a:extLst>
              <a:ext uri="{FF2B5EF4-FFF2-40B4-BE49-F238E27FC236}">
                <a16:creationId xmlns:a16="http://schemas.microsoft.com/office/drawing/2014/main" id="{C46482D0-5A5C-0266-D584-2B8347CCADFE}"/>
              </a:ext>
            </a:extLst>
          </p:cNvPr>
          <p:cNvSpPr>
            <a:spLocks noGrp="1"/>
          </p:cNvSpPr>
          <p:nvPr>
            <p:ph type="subTitle" idx="1"/>
          </p:nvPr>
        </p:nvSpPr>
        <p:spPr>
          <a:xfrm>
            <a:off x="4130574" y="4359728"/>
            <a:ext cx="6022419" cy="1828800"/>
          </a:xfrm>
        </p:spPr>
        <p:txBody>
          <a:bodyPr>
            <a:noAutofit/>
          </a:bodyPr>
          <a:lstStyle/>
          <a:p>
            <a:pPr>
              <a:lnSpc>
                <a:spcPct val="100000"/>
              </a:lnSpc>
              <a:spcBef>
                <a:spcPts val="0"/>
              </a:spcBef>
              <a:spcAft>
                <a:spcPts val="1200"/>
              </a:spcAft>
            </a:pPr>
            <a:r>
              <a:rPr lang="en-US" sz="2400" dirty="0">
                <a:latin typeface="Helvetica"/>
                <a:cs typeface="Helvetica"/>
              </a:rPr>
              <a:t>Beth Pieters</a:t>
            </a:r>
            <a:br>
              <a:rPr lang="en-US" sz="2400" dirty="0">
                <a:latin typeface="Helvetica"/>
                <a:cs typeface="Helvetica"/>
              </a:rPr>
            </a:br>
            <a:r>
              <a:rPr lang="en-US" sz="1800" dirty="0">
                <a:latin typeface="Helvetica"/>
                <a:cs typeface="Helvetica"/>
              </a:rPr>
              <a:t>APH Ex Officio Trustee (EOT) </a:t>
            </a:r>
            <a:br>
              <a:rPr lang="en-US" sz="1800" dirty="0">
                <a:latin typeface="Helvetica"/>
                <a:cs typeface="Helvetica"/>
              </a:rPr>
            </a:br>
            <a:r>
              <a:rPr lang="en-US" sz="1800" dirty="0">
                <a:latin typeface="Helvetica"/>
                <a:cs typeface="Helvetica"/>
              </a:rPr>
              <a:t>Iowa Department of Education</a:t>
            </a:r>
            <a:endParaRPr lang="en-US" sz="2400" dirty="0">
              <a:latin typeface="Helvetica"/>
              <a:cs typeface="Helvetica"/>
            </a:endParaRPr>
          </a:p>
          <a:p>
            <a:pPr>
              <a:lnSpc>
                <a:spcPct val="100000"/>
              </a:lnSpc>
              <a:spcBef>
                <a:spcPts val="0"/>
              </a:spcBef>
              <a:spcAft>
                <a:spcPts val="1200"/>
              </a:spcAft>
            </a:pPr>
            <a:r>
              <a:rPr lang="en-US" sz="2400" dirty="0">
                <a:latin typeface="Helvetica"/>
                <a:cs typeface="Helvetica"/>
              </a:rPr>
              <a:t>Dawn Soto </a:t>
            </a:r>
            <a:br>
              <a:rPr lang="en-US" sz="2400" dirty="0">
                <a:latin typeface="Helvetica"/>
                <a:cs typeface="Helvetica"/>
              </a:rPr>
            </a:br>
            <a:r>
              <a:rPr lang="en-US" sz="1800" dirty="0">
                <a:latin typeface="Helvetica"/>
                <a:cs typeface="Helvetica"/>
              </a:rPr>
              <a:t>APH EOT Wisconsin Department of Education</a:t>
            </a:r>
          </a:p>
          <a:p>
            <a:endParaRPr lang="en-US" sz="2400" dirty="0"/>
          </a:p>
        </p:txBody>
      </p:sp>
    </p:spTree>
    <p:extLst>
      <p:ext uri="{BB962C8B-B14F-4D97-AF65-F5344CB8AC3E}">
        <p14:creationId xmlns:p14="http://schemas.microsoft.com/office/powerpoint/2010/main" val="312054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85D0-F30A-49B7-3F4D-E528FA65F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C28F8-2541-41A6-E7B6-3B8C55A2D267}"/>
              </a:ext>
            </a:extLst>
          </p:cNvPr>
          <p:cNvSpPr>
            <a:spLocks noGrp="1"/>
          </p:cNvSpPr>
          <p:nvPr>
            <p:ph type="title"/>
          </p:nvPr>
        </p:nvSpPr>
        <p:spPr>
          <a:xfrm>
            <a:off x="838200" y="365125"/>
            <a:ext cx="10812236" cy="1044179"/>
          </a:xfrm>
        </p:spPr>
        <p:txBody>
          <a:bodyPr>
            <a:normAutofit/>
          </a:bodyPr>
          <a:lstStyle/>
          <a:p>
            <a:r>
              <a:rPr lang="en-US" dirty="0"/>
              <a:t>IDEA eligibility for Visual Impairment (2)</a:t>
            </a:r>
          </a:p>
        </p:txBody>
      </p:sp>
      <p:sp>
        <p:nvSpPr>
          <p:cNvPr id="3" name="Content Placeholder 2">
            <a:extLst>
              <a:ext uri="{FF2B5EF4-FFF2-40B4-BE49-F238E27FC236}">
                <a16:creationId xmlns:a16="http://schemas.microsoft.com/office/drawing/2014/main" id="{5A6AFC81-FE59-EB53-9D08-E681DEA13CB9}"/>
              </a:ext>
            </a:extLst>
          </p:cNvPr>
          <p:cNvSpPr>
            <a:spLocks noGrp="1"/>
          </p:cNvSpPr>
          <p:nvPr>
            <p:ph idx="1"/>
          </p:nvPr>
        </p:nvSpPr>
        <p:spPr>
          <a:xfrm>
            <a:off x="838200" y="1607040"/>
            <a:ext cx="11000014" cy="3931611"/>
          </a:xfrm>
        </p:spPr>
        <p:txBody>
          <a:bodyPr>
            <a:normAutofit/>
          </a:bodyPr>
          <a:lstStyle/>
          <a:p>
            <a:pPr marL="479425" lvl="1" indent="-479425">
              <a:lnSpc>
                <a:spcPct val="100000"/>
              </a:lnSpc>
              <a:spcAft>
                <a:spcPts val="2400"/>
              </a:spcAft>
              <a:buFont typeface="Arial" panose="020B0604020202020204" pitchFamily="34" charset="0"/>
              <a:buChar char="•"/>
            </a:pPr>
            <a:r>
              <a:rPr lang="en-US" sz="3200" dirty="0"/>
              <a:t>Documentation Required – Comprehensive evaluation using </a:t>
            </a:r>
            <a:r>
              <a:rPr lang="en-US" sz="3200" b="1" dirty="0"/>
              <a:t>multiple data sources</a:t>
            </a:r>
            <a:r>
              <a:rPr lang="en-US" sz="3200" dirty="0"/>
              <a:t> (vision reports, FVE, LMA, classroom data)</a:t>
            </a:r>
          </a:p>
          <a:p>
            <a:pPr marL="479425" lvl="1" indent="-479425">
              <a:lnSpc>
                <a:spcPct val="100000"/>
              </a:lnSpc>
              <a:spcAft>
                <a:spcPts val="2400"/>
              </a:spcAft>
              <a:buFont typeface="Arial" panose="020B0604020202020204" pitchFamily="34" charset="0"/>
              <a:buChar char="•"/>
            </a:pPr>
            <a:r>
              <a:rPr lang="en-US" sz="3200" dirty="0"/>
              <a:t>Age Applicability: up to age 22</a:t>
            </a:r>
          </a:p>
        </p:txBody>
      </p:sp>
    </p:spTree>
    <p:extLst>
      <p:ext uri="{BB962C8B-B14F-4D97-AF65-F5344CB8AC3E}">
        <p14:creationId xmlns:p14="http://schemas.microsoft.com/office/powerpoint/2010/main" val="422708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04A2-9520-D643-3360-C5A0F3AB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A8728-63DE-15DE-F92F-CB1A5EF696A1}"/>
              </a:ext>
            </a:extLst>
          </p:cNvPr>
          <p:cNvSpPr>
            <a:spLocks noGrp="1"/>
          </p:cNvSpPr>
          <p:nvPr>
            <p:ph type="title"/>
          </p:nvPr>
        </p:nvSpPr>
        <p:spPr>
          <a:xfrm>
            <a:off x="838200" y="365125"/>
            <a:ext cx="11057164" cy="1044179"/>
          </a:xfrm>
        </p:spPr>
        <p:txBody>
          <a:bodyPr>
            <a:normAutofit/>
          </a:bodyPr>
          <a:lstStyle/>
          <a:p>
            <a:r>
              <a:rPr lang="en-US" dirty="0"/>
              <a:t>IDEA eligibility for Visual Impairment (3)</a:t>
            </a:r>
          </a:p>
        </p:txBody>
      </p:sp>
      <p:sp>
        <p:nvSpPr>
          <p:cNvPr id="3" name="Content Placeholder 2">
            <a:extLst>
              <a:ext uri="{FF2B5EF4-FFF2-40B4-BE49-F238E27FC236}">
                <a16:creationId xmlns:a16="http://schemas.microsoft.com/office/drawing/2014/main" id="{3F2C7A01-88C6-95C9-653D-779837B540B1}"/>
              </a:ext>
            </a:extLst>
          </p:cNvPr>
          <p:cNvSpPr>
            <a:spLocks noGrp="1"/>
          </p:cNvSpPr>
          <p:nvPr>
            <p:ph idx="1"/>
          </p:nvPr>
        </p:nvSpPr>
        <p:spPr>
          <a:xfrm>
            <a:off x="838200" y="1607040"/>
            <a:ext cx="10515600" cy="4056005"/>
          </a:xfrm>
        </p:spPr>
        <p:txBody>
          <a:bodyPr>
            <a:noAutofit/>
          </a:bodyPr>
          <a:lstStyle/>
          <a:p>
            <a:pPr marL="520700" lvl="1" indent="-504825">
              <a:lnSpc>
                <a:spcPct val="100000"/>
              </a:lnSpc>
              <a:spcAft>
                <a:spcPts val="2400"/>
              </a:spcAft>
              <a:buFont typeface="Arial" panose="020B0604020202020204" pitchFamily="34" charset="0"/>
              <a:buChar char="•"/>
            </a:pPr>
            <a:r>
              <a:rPr lang="en-US" sz="3200" dirty="0"/>
              <a:t>Register IDEA </a:t>
            </a:r>
            <a:r>
              <a:rPr lang="en-US" sz="3200" b="1" dirty="0"/>
              <a:t>ONLY if MDB and FDB are not met</a:t>
            </a:r>
          </a:p>
          <a:p>
            <a:pPr marL="520700" lvl="1" indent="-504825">
              <a:lnSpc>
                <a:spcPct val="100000"/>
              </a:lnSpc>
              <a:spcAft>
                <a:spcPts val="2400"/>
              </a:spcAft>
              <a:buFont typeface="Arial" panose="020B0604020202020204" pitchFamily="34" charset="0"/>
              <a:buChar char="•"/>
            </a:pPr>
            <a:r>
              <a:rPr lang="en-US" sz="3200" dirty="0"/>
              <a:t>IEP team using IDEA compliant evaluation process determines eligibility</a:t>
            </a:r>
          </a:p>
          <a:p>
            <a:pPr marL="520700" lvl="1" indent="-504825">
              <a:lnSpc>
                <a:spcPct val="100000"/>
              </a:lnSpc>
              <a:spcAft>
                <a:spcPts val="2400"/>
              </a:spcAft>
              <a:buFont typeface="Arial" panose="020B0604020202020204" pitchFamily="34" charset="0"/>
              <a:buChar char="•"/>
            </a:pPr>
            <a:r>
              <a:rPr lang="en-US" sz="3200" dirty="0"/>
              <a:t>Educational assessment is a required component of this eligibility evaluation </a:t>
            </a:r>
          </a:p>
        </p:txBody>
      </p:sp>
    </p:spTree>
    <p:extLst>
      <p:ext uri="{BB962C8B-B14F-4D97-AF65-F5344CB8AC3E}">
        <p14:creationId xmlns:p14="http://schemas.microsoft.com/office/powerpoint/2010/main" val="192210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E9C8D-156D-F7E9-CFA4-9A203941B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4FD7F-3F97-1CBF-D395-68F27744FA20}"/>
              </a:ext>
            </a:extLst>
          </p:cNvPr>
          <p:cNvSpPr>
            <a:spLocks noGrp="1"/>
          </p:cNvSpPr>
          <p:nvPr>
            <p:ph type="title"/>
          </p:nvPr>
        </p:nvSpPr>
        <p:spPr/>
        <p:txBody>
          <a:bodyPr>
            <a:normAutofit/>
          </a:bodyPr>
          <a:lstStyle/>
          <a:p>
            <a:r>
              <a:rPr lang="en-US" dirty="0"/>
              <a:t>Unintentionally Narrow Eligibility</a:t>
            </a:r>
          </a:p>
        </p:txBody>
      </p:sp>
      <p:sp>
        <p:nvSpPr>
          <p:cNvPr id="3" name="Content Placeholder 2">
            <a:extLst>
              <a:ext uri="{FF2B5EF4-FFF2-40B4-BE49-F238E27FC236}">
                <a16:creationId xmlns:a16="http://schemas.microsoft.com/office/drawing/2014/main" id="{124F2094-C887-2384-7B62-FB485D2C5873}"/>
              </a:ext>
            </a:extLst>
          </p:cNvPr>
          <p:cNvSpPr>
            <a:spLocks noGrp="1"/>
          </p:cNvSpPr>
          <p:nvPr>
            <p:ph idx="1"/>
          </p:nvPr>
        </p:nvSpPr>
        <p:spPr>
          <a:xfrm>
            <a:off x="838200" y="1607040"/>
            <a:ext cx="10515600" cy="4056005"/>
          </a:xfrm>
        </p:spPr>
        <p:txBody>
          <a:bodyPr>
            <a:noAutofit/>
          </a:bodyPr>
          <a:lstStyle/>
          <a:p>
            <a:pPr marL="463550" lvl="1" indent="-455613">
              <a:lnSpc>
                <a:spcPct val="100000"/>
              </a:lnSpc>
              <a:spcAft>
                <a:spcPts val="1800"/>
              </a:spcAft>
              <a:buFont typeface="Arial" panose="020B0604020202020204" pitchFamily="34" charset="0"/>
              <a:buChar char="•"/>
            </a:pPr>
            <a:r>
              <a:rPr lang="en-US" sz="2800" dirty="0"/>
              <a:t>State or local practices might unintentionally narrow eligibility</a:t>
            </a:r>
          </a:p>
          <a:p>
            <a:pPr marL="463550" lvl="1" indent="-455613">
              <a:lnSpc>
                <a:spcPct val="100000"/>
              </a:lnSpc>
              <a:spcAft>
                <a:spcPts val="1800"/>
              </a:spcAft>
              <a:buFont typeface="Arial" panose="020B0604020202020204" pitchFamily="34" charset="0"/>
              <a:buChar char="•"/>
            </a:pPr>
            <a:r>
              <a:rPr lang="en-US" sz="2800" dirty="0"/>
              <a:t>Per the </a:t>
            </a:r>
            <a:r>
              <a:rPr lang="en-US" sz="2800" dirty="0">
                <a:solidFill>
                  <a:srgbClr val="002060"/>
                </a:solidFill>
                <a:hlinkClick r:id="rId2">
                  <a:extLst>
                    <a:ext uri="{A12FA001-AC4F-418D-AE19-62706E023703}">
                      <ahyp:hlinkClr xmlns:ahyp="http://schemas.microsoft.com/office/drawing/2018/hyperlinkcolor" val="tx"/>
                    </a:ext>
                  </a:extLst>
                </a:hlinkClick>
              </a:rPr>
              <a:t>Office of Special Education Programs (OSEP) Memorandum from May 22, 2017</a:t>
            </a:r>
            <a:endParaRPr lang="en-US" sz="2800" dirty="0">
              <a:solidFill>
                <a:srgbClr val="002060"/>
              </a:solidFill>
            </a:endParaRPr>
          </a:p>
          <a:p>
            <a:pPr marL="463550" lvl="2" indent="-455613">
              <a:lnSpc>
                <a:spcPct val="100000"/>
              </a:lnSpc>
              <a:spcAft>
                <a:spcPts val="1800"/>
              </a:spcAft>
              <a:buFont typeface="Arial" panose="020B0604020202020204" pitchFamily="34" charset="0"/>
              <a:buChar char="•"/>
            </a:pPr>
            <a:r>
              <a:rPr lang="en-US" sz="2800" dirty="0"/>
              <a:t>while States are permitted to establish standards for eligibility for special education and related services, and are not required to use the precise definition of a disability term in the IDEA, these State-established standards must not narrow the definitions in the IDEA</a:t>
            </a:r>
          </a:p>
        </p:txBody>
      </p:sp>
    </p:spTree>
    <p:extLst>
      <p:ext uri="{BB962C8B-B14F-4D97-AF65-F5344CB8AC3E}">
        <p14:creationId xmlns:p14="http://schemas.microsoft.com/office/powerpoint/2010/main" val="303170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A40E-CC07-A39F-1803-623013A46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F3101-3F30-9ADB-C614-99A5645D1F5F}"/>
              </a:ext>
            </a:extLst>
          </p:cNvPr>
          <p:cNvSpPr>
            <a:spLocks noGrp="1"/>
          </p:cNvSpPr>
          <p:nvPr>
            <p:ph type="title"/>
          </p:nvPr>
        </p:nvSpPr>
        <p:spPr/>
        <p:txBody>
          <a:bodyPr/>
          <a:lstStyle/>
          <a:p>
            <a:r>
              <a:rPr lang="en-US" dirty="0"/>
              <a:t>2017 OSEP Memo</a:t>
            </a:r>
          </a:p>
        </p:txBody>
      </p:sp>
      <p:sp>
        <p:nvSpPr>
          <p:cNvPr id="3" name="Content Placeholder 2">
            <a:extLst>
              <a:ext uri="{FF2B5EF4-FFF2-40B4-BE49-F238E27FC236}">
                <a16:creationId xmlns:a16="http://schemas.microsoft.com/office/drawing/2014/main" id="{71199F38-8122-FEBA-153F-73F85396A5A4}"/>
              </a:ext>
            </a:extLst>
          </p:cNvPr>
          <p:cNvSpPr>
            <a:spLocks noGrp="1"/>
          </p:cNvSpPr>
          <p:nvPr>
            <p:ph idx="1"/>
          </p:nvPr>
        </p:nvSpPr>
        <p:spPr>
          <a:xfrm>
            <a:off x="838199" y="1607040"/>
            <a:ext cx="11130643" cy="4393710"/>
          </a:xfrm>
        </p:spPr>
        <p:txBody>
          <a:bodyPr>
            <a:noAutofit/>
          </a:bodyPr>
          <a:lstStyle/>
          <a:p>
            <a:pPr marL="495300" lvl="1" indent="-495300">
              <a:lnSpc>
                <a:spcPct val="100000"/>
              </a:lnSpc>
              <a:spcAft>
                <a:spcPts val="1200"/>
              </a:spcAft>
              <a:buFont typeface="Arial" panose="020B0604020202020204" pitchFamily="34" charset="0"/>
              <a:buChar char="•"/>
            </a:pPr>
            <a:r>
              <a:rPr lang="en-US" sz="2800" dirty="0"/>
              <a:t>Per the </a:t>
            </a:r>
            <a:r>
              <a:rPr lang="en-US" sz="2800" dirty="0">
                <a:solidFill>
                  <a:srgbClr val="002060"/>
                </a:solidFill>
                <a:hlinkClick r:id="rId2">
                  <a:extLst>
                    <a:ext uri="{A12FA001-AC4F-418D-AE19-62706E023703}">
                      <ahyp:hlinkClr xmlns:ahyp="http://schemas.microsoft.com/office/drawing/2018/hyperlinkcolor" val="tx"/>
                    </a:ext>
                  </a:extLst>
                </a:hlinkClick>
              </a:rPr>
              <a:t>Office of Special Education Programs (OSEP) Memorandum from May 22, 2017</a:t>
            </a:r>
            <a:endParaRPr lang="en-US" sz="2800" dirty="0">
              <a:solidFill>
                <a:srgbClr val="002060"/>
              </a:solidFill>
            </a:endParaRPr>
          </a:p>
          <a:p>
            <a:pPr marL="495300" lvl="2" indent="-495300">
              <a:lnSpc>
                <a:spcPct val="100000"/>
              </a:lnSpc>
              <a:spcAft>
                <a:spcPts val="1200"/>
              </a:spcAft>
              <a:buFont typeface="Arial" panose="020B0604020202020204" pitchFamily="34" charset="0"/>
              <a:buChar char="•"/>
            </a:pPr>
            <a:r>
              <a:rPr lang="en-US" sz="2800" dirty="0"/>
              <a:t>Many States have revised their criteria to comply with the IDEA requirements </a:t>
            </a:r>
          </a:p>
          <a:p>
            <a:pPr marL="495300" lvl="2" indent="-495300">
              <a:lnSpc>
                <a:spcPct val="100000"/>
              </a:lnSpc>
              <a:spcAft>
                <a:spcPts val="1200"/>
              </a:spcAft>
              <a:buFont typeface="Arial" panose="020B0604020202020204" pitchFamily="34" charset="0"/>
              <a:buChar char="•"/>
            </a:pPr>
            <a:r>
              <a:rPr lang="en-US" sz="2800" dirty="0"/>
              <a:t>States can do so by adding a general criterion that “visual impairment including blindness” includes, in addition to other specific State-established criteria, any other impairment in vision that, even with correction, adversely affects a child’s educational performance </a:t>
            </a:r>
          </a:p>
        </p:txBody>
      </p:sp>
    </p:spTree>
    <p:extLst>
      <p:ext uri="{BB962C8B-B14F-4D97-AF65-F5344CB8AC3E}">
        <p14:creationId xmlns:p14="http://schemas.microsoft.com/office/powerpoint/2010/main" val="33354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45A4B-3E69-2975-3199-6CD5EA15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0805C-1D3E-0353-B418-CA655C850AE5}"/>
              </a:ext>
            </a:extLst>
          </p:cNvPr>
          <p:cNvSpPr>
            <a:spLocks noGrp="1"/>
          </p:cNvSpPr>
          <p:nvPr>
            <p:ph type="title"/>
          </p:nvPr>
        </p:nvSpPr>
        <p:spPr/>
        <p:txBody>
          <a:bodyPr/>
          <a:lstStyle/>
          <a:p>
            <a:r>
              <a:rPr lang="en-US" dirty="0"/>
              <a:t>When In Doubt</a:t>
            </a:r>
          </a:p>
        </p:txBody>
      </p:sp>
      <p:sp>
        <p:nvSpPr>
          <p:cNvPr id="3" name="Content Placeholder 2">
            <a:extLst>
              <a:ext uri="{FF2B5EF4-FFF2-40B4-BE49-F238E27FC236}">
                <a16:creationId xmlns:a16="http://schemas.microsoft.com/office/drawing/2014/main" id="{C6B3EB29-3F30-3A70-56B7-64ABC0E11994}"/>
              </a:ext>
            </a:extLst>
          </p:cNvPr>
          <p:cNvSpPr>
            <a:spLocks noGrp="1"/>
          </p:cNvSpPr>
          <p:nvPr>
            <p:ph idx="1"/>
          </p:nvPr>
        </p:nvSpPr>
        <p:spPr>
          <a:xfrm>
            <a:off x="838200" y="1607040"/>
            <a:ext cx="10515600" cy="4056005"/>
          </a:xfrm>
        </p:spPr>
        <p:txBody>
          <a:bodyPr>
            <a:noAutofit/>
          </a:bodyPr>
          <a:lstStyle/>
          <a:p>
            <a:pPr marL="463550" lvl="1" indent="-455613">
              <a:lnSpc>
                <a:spcPct val="100000"/>
              </a:lnSpc>
              <a:spcAft>
                <a:spcPts val="1800"/>
              </a:spcAft>
            </a:pPr>
            <a:r>
              <a:rPr lang="en-US" sz="3600" dirty="0"/>
              <a:t>Connect with your:</a:t>
            </a:r>
          </a:p>
          <a:p>
            <a:pPr marL="463550" lvl="1" indent="-455613">
              <a:lnSpc>
                <a:spcPct val="100000"/>
              </a:lnSpc>
              <a:spcAft>
                <a:spcPts val="1800"/>
              </a:spcAft>
              <a:buFont typeface="Arial" panose="020B0604020202020204" pitchFamily="34" charset="0"/>
              <a:buChar char="•"/>
            </a:pPr>
            <a:r>
              <a:rPr lang="en-US" sz="3600" dirty="0"/>
              <a:t>State’s department of education vision specialist </a:t>
            </a:r>
          </a:p>
          <a:p>
            <a:pPr marL="463550" lvl="1" indent="-455613">
              <a:lnSpc>
                <a:spcPct val="100000"/>
              </a:lnSpc>
              <a:spcAft>
                <a:spcPts val="1800"/>
              </a:spcAft>
              <a:buFont typeface="Arial" panose="020B0604020202020204" pitchFamily="34" charset="0"/>
              <a:buChar char="•"/>
            </a:pPr>
            <a:r>
              <a:rPr lang="en-US" sz="3600" dirty="0"/>
              <a:t>School for the blind</a:t>
            </a:r>
          </a:p>
          <a:p>
            <a:pPr marL="463550" lvl="1" indent="-455613">
              <a:lnSpc>
                <a:spcPct val="100000"/>
              </a:lnSpc>
              <a:spcAft>
                <a:spcPts val="1800"/>
              </a:spcAft>
              <a:buFont typeface="Arial" panose="020B0604020202020204" pitchFamily="34" charset="0"/>
              <a:buChar char="•"/>
            </a:pPr>
            <a:r>
              <a:rPr lang="en-US" sz="3600" dirty="0"/>
              <a:t>State Outreach program</a:t>
            </a:r>
            <a:endParaRPr lang="en-US" sz="3600" dirty="0">
              <a:highlight>
                <a:srgbClr val="FFFF00"/>
              </a:highlight>
            </a:endParaRPr>
          </a:p>
        </p:txBody>
      </p:sp>
    </p:spTree>
    <p:extLst>
      <p:ext uri="{BB962C8B-B14F-4D97-AF65-F5344CB8AC3E}">
        <p14:creationId xmlns:p14="http://schemas.microsoft.com/office/powerpoint/2010/main" val="25846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79AC-EEF6-BD1D-7793-2DC0FBAF6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F245E-EB77-5711-5112-D4DE50994252}"/>
              </a:ext>
            </a:extLst>
          </p:cNvPr>
          <p:cNvSpPr>
            <a:spLocks noGrp="1"/>
          </p:cNvSpPr>
          <p:nvPr>
            <p:ph type="title"/>
          </p:nvPr>
        </p:nvSpPr>
        <p:spPr/>
        <p:txBody>
          <a:bodyPr/>
          <a:lstStyle/>
          <a:p>
            <a:r>
              <a:rPr lang="en-US" dirty="0" err="1"/>
              <a:t>Deafblindness</a:t>
            </a:r>
            <a:r>
              <a:rPr lang="en-US" dirty="0"/>
              <a:t> Criteria</a:t>
            </a:r>
          </a:p>
        </p:txBody>
      </p:sp>
      <p:sp>
        <p:nvSpPr>
          <p:cNvPr id="3" name="Content Placeholder 2">
            <a:extLst>
              <a:ext uri="{FF2B5EF4-FFF2-40B4-BE49-F238E27FC236}">
                <a16:creationId xmlns:a16="http://schemas.microsoft.com/office/drawing/2014/main" id="{301348C1-305C-E35A-0435-8D46CFED6DD1}"/>
              </a:ext>
            </a:extLst>
          </p:cNvPr>
          <p:cNvSpPr>
            <a:spLocks noGrp="1"/>
          </p:cNvSpPr>
          <p:nvPr>
            <p:ph idx="1"/>
          </p:nvPr>
        </p:nvSpPr>
        <p:spPr>
          <a:xfrm>
            <a:off x="838200" y="1607040"/>
            <a:ext cx="11163300" cy="4140617"/>
          </a:xfrm>
        </p:spPr>
        <p:txBody>
          <a:bodyPr>
            <a:noAutofit/>
          </a:bodyPr>
          <a:lstStyle/>
          <a:p>
            <a:pPr marL="463550" lvl="1" indent="-455613">
              <a:lnSpc>
                <a:spcPct val="100000"/>
              </a:lnSpc>
              <a:spcAft>
                <a:spcPts val="1800"/>
              </a:spcAft>
              <a:buFont typeface="Arial" panose="020B0604020202020204" pitchFamily="34" charset="0"/>
              <a:buChar char="•"/>
            </a:pPr>
            <a:r>
              <a:rPr lang="en-US" sz="2800" dirty="0"/>
              <a:t>States have differing criteria for </a:t>
            </a:r>
            <a:r>
              <a:rPr lang="en-US" sz="2800" dirty="0" err="1"/>
              <a:t>deafblindness</a:t>
            </a:r>
            <a:endParaRPr lang="en-US" sz="2800" dirty="0"/>
          </a:p>
          <a:p>
            <a:pPr marL="463550" lvl="1" indent="-455613">
              <a:lnSpc>
                <a:spcPct val="100000"/>
              </a:lnSpc>
              <a:spcAft>
                <a:spcPts val="1800"/>
              </a:spcAft>
              <a:buFont typeface="Arial" panose="020B0604020202020204" pitchFamily="34" charset="0"/>
              <a:buChar char="•"/>
            </a:pPr>
            <a:r>
              <a:rPr lang="en-US" sz="2800" dirty="0"/>
              <a:t>Connect with the professionals who oversee your state’s Deafblind technical assistance grants</a:t>
            </a:r>
          </a:p>
          <a:p>
            <a:pPr marL="463550" lvl="1" indent="-455613">
              <a:lnSpc>
                <a:spcPct val="100000"/>
              </a:lnSpc>
              <a:spcAft>
                <a:spcPts val="1800"/>
              </a:spcAft>
              <a:buFont typeface="Arial" panose="020B0604020202020204" pitchFamily="34" charset="0"/>
              <a:buChar char="•"/>
            </a:pPr>
            <a:r>
              <a:rPr lang="en-US" sz="2800" dirty="0"/>
              <a:t>Connect with the professionals who oversee the administrative rules for disability category criteria in your state department of education when considering whether deafblind students in your state are eligible to be registered, per the APH eligibility categories</a:t>
            </a:r>
          </a:p>
        </p:txBody>
      </p:sp>
    </p:spTree>
    <p:extLst>
      <p:ext uri="{BB962C8B-B14F-4D97-AF65-F5344CB8AC3E}">
        <p14:creationId xmlns:p14="http://schemas.microsoft.com/office/powerpoint/2010/main" val="366681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660B-F478-E00C-7B65-5B36ECACF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BC8E6D-76F5-63D7-599B-EB7D6253142F}"/>
              </a:ext>
            </a:extLst>
          </p:cNvPr>
          <p:cNvSpPr>
            <a:spLocks noGrp="1"/>
          </p:cNvSpPr>
          <p:nvPr>
            <p:ph type="title"/>
          </p:nvPr>
        </p:nvSpPr>
        <p:spPr/>
        <p:txBody>
          <a:bodyPr/>
          <a:lstStyle/>
          <a:p>
            <a:r>
              <a:rPr lang="en-US" dirty="0"/>
              <a:t>Low Vision Example</a:t>
            </a:r>
          </a:p>
        </p:txBody>
      </p:sp>
      <p:sp>
        <p:nvSpPr>
          <p:cNvPr id="3" name="Content Placeholder 2">
            <a:extLst>
              <a:ext uri="{FF2B5EF4-FFF2-40B4-BE49-F238E27FC236}">
                <a16:creationId xmlns:a16="http://schemas.microsoft.com/office/drawing/2014/main" id="{E63BA881-255B-42F4-E791-C0F03EE2BBDE}"/>
              </a:ext>
            </a:extLst>
          </p:cNvPr>
          <p:cNvSpPr>
            <a:spLocks noGrp="1"/>
          </p:cNvSpPr>
          <p:nvPr>
            <p:ph idx="1"/>
          </p:nvPr>
        </p:nvSpPr>
        <p:spPr>
          <a:xfrm>
            <a:off x="838199" y="1607041"/>
            <a:ext cx="11032671" cy="3699746"/>
          </a:xfrm>
        </p:spPr>
        <p:txBody>
          <a:bodyPr>
            <a:noAutofit/>
          </a:bodyPr>
          <a:lstStyle/>
          <a:p>
            <a:pPr>
              <a:lnSpc>
                <a:spcPct val="100000"/>
              </a:lnSpc>
              <a:spcBef>
                <a:spcPts val="0"/>
              </a:spcBef>
              <a:spcAft>
                <a:spcPts val="600"/>
              </a:spcAft>
            </a:pPr>
            <a:r>
              <a:rPr lang="en-US" sz="2800" dirty="0">
                <a:latin typeface="Helvetica"/>
                <a:cs typeface="Helvetica"/>
              </a:rPr>
              <a:t>Scenario: </a:t>
            </a:r>
          </a:p>
          <a:p>
            <a:pPr marL="457200" indent="-457200">
              <a:lnSpc>
                <a:spcPct val="100000"/>
              </a:lnSpc>
              <a:spcBef>
                <a:spcPts val="0"/>
              </a:spcBef>
              <a:spcAft>
                <a:spcPts val="600"/>
              </a:spcAft>
              <a:buFont typeface="Arial" panose="020B0604020202020204" pitchFamily="34" charset="0"/>
              <a:buChar char="•"/>
            </a:pPr>
            <a:r>
              <a:rPr lang="en-US" sz="2800" dirty="0">
                <a:latin typeface="Helvetica"/>
                <a:cs typeface="Helvetica"/>
              </a:rPr>
              <a:t>6-year-old student with Ocular Albinism</a:t>
            </a:r>
          </a:p>
          <a:p>
            <a:pPr marL="457200" indent="-457200">
              <a:lnSpc>
                <a:spcPct val="100000"/>
              </a:lnSpc>
              <a:spcBef>
                <a:spcPts val="0"/>
              </a:spcBef>
              <a:spcAft>
                <a:spcPts val="600"/>
              </a:spcAft>
              <a:buFont typeface="Arial" panose="020B0604020202020204" pitchFamily="34" charset="0"/>
              <a:buChar char="•"/>
            </a:pPr>
            <a:r>
              <a:rPr lang="en-US" sz="2800" dirty="0">
                <a:latin typeface="Helvetica"/>
                <a:cs typeface="Helvetica"/>
              </a:rPr>
              <a:t>Visual acuity 20/70 OU (both eyes) with best correction, student has no visual field loss</a:t>
            </a:r>
          </a:p>
          <a:p>
            <a:pPr marL="457200" indent="-457200">
              <a:lnSpc>
                <a:spcPct val="100000"/>
              </a:lnSpc>
              <a:spcBef>
                <a:spcPts val="0"/>
              </a:spcBef>
              <a:spcAft>
                <a:spcPts val="600"/>
              </a:spcAft>
              <a:buFont typeface="Arial" panose="020B0604020202020204" pitchFamily="34" charset="0"/>
              <a:buChar char="•"/>
            </a:pPr>
            <a:r>
              <a:rPr lang="en-US" sz="2800" dirty="0">
                <a:latin typeface="Helvetica"/>
                <a:cs typeface="Helvetica"/>
              </a:rPr>
              <a:t>Student meets the definition of IDEA for visual impairment</a:t>
            </a:r>
          </a:p>
          <a:p>
            <a:pPr marL="457200" indent="-457200">
              <a:lnSpc>
                <a:spcPct val="100000"/>
              </a:lnSpc>
              <a:spcBef>
                <a:spcPts val="0"/>
              </a:spcBef>
              <a:spcAft>
                <a:spcPts val="600"/>
              </a:spcAft>
              <a:buFont typeface="Arial" panose="020B0604020202020204" pitchFamily="34" charset="0"/>
              <a:buChar char="•"/>
            </a:pPr>
            <a:r>
              <a:rPr lang="en-US" sz="2800" dirty="0">
                <a:latin typeface="Helvetica"/>
                <a:cs typeface="Helvetica"/>
              </a:rPr>
              <a:t>Parents signed the parental permission for APH</a:t>
            </a:r>
          </a:p>
          <a:p>
            <a:pPr marL="457200" indent="-457200">
              <a:lnSpc>
                <a:spcPct val="100000"/>
              </a:lnSpc>
              <a:spcBef>
                <a:spcPts val="0"/>
              </a:spcBef>
              <a:spcAft>
                <a:spcPts val="600"/>
              </a:spcAft>
              <a:buFont typeface="Arial" panose="020B0604020202020204" pitchFamily="34" charset="0"/>
              <a:buChar char="•"/>
            </a:pPr>
            <a:r>
              <a:rPr lang="en-US" sz="2800" dirty="0">
                <a:latin typeface="Helvetica"/>
                <a:cs typeface="Helvetica"/>
              </a:rPr>
              <a:t>Parents declined services under IDEA in favor of a 504 plan</a:t>
            </a:r>
          </a:p>
        </p:txBody>
      </p:sp>
    </p:spTree>
    <p:extLst>
      <p:ext uri="{BB962C8B-B14F-4D97-AF65-F5344CB8AC3E}">
        <p14:creationId xmlns:p14="http://schemas.microsoft.com/office/powerpoint/2010/main" val="308672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260F5-D36F-1131-B464-2A04BB22A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DE920-E11E-363C-A244-31A1A641745F}"/>
              </a:ext>
            </a:extLst>
          </p:cNvPr>
          <p:cNvSpPr>
            <a:spLocks noGrp="1"/>
          </p:cNvSpPr>
          <p:nvPr>
            <p:ph type="title"/>
          </p:nvPr>
        </p:nvSpPr>
        <p:spPr/>
        <p:txBody>
          <a:bodyPr/>
          <a:lstStyle/>
          <a:p>
            <a:r>
              <a:rPr lang="en-US" dirty="0"/>
              <a:t>Low Vision Example Answer</a:t>
            </a:r>
          </a:p>
        </p:txBody>
      </p:sp>
      <p:sp>
        <p:nvSpPr>
          <p:cNvPr id="3" name="Content Placeholder 2">
            <a:extLst>
              <a:ext uri="{FF2B5EF4-FFF2-40B4-BE49-F238E27FC236}">
                <a16:creationId xmlns:a16="http://schemas.microsoft.com/office/drawing/2014/main" id="{0D9C6A20-1372-30D3-BA9D-AF9F52BC7439}"/>
              </a:ext>
            </a:extLst>
          </p:cNvPr>
          <p:cNvSpPr>
            <a:spLocks noGrp="1"/>
          </p:cNvSpPr>
          <p:nvPr>
            <p:ph idx="1"/>
          </p:nvPr>
        </p:nvSpPr>
        <p:spPr>
          <a:xfrm>
            <a:off x="838200" y="1607040"/>
            <a:ext cx="10755086" cy="4189603"/>
          </a:xfrm>
        </p:spPr>
        <p:txBody>
          <a:bodyPr>
            <a:noAutofit/>
          </a:bodyPr>
          <a:lstStyle/>
          <a:p>
            <a:pPr>
              <a:lnSpc>
                <a:spcPct val="100000"/>
              </a:lnSpc>
              <a:spcBef>
                <a:spcPts val="0"/>
              </a:spcBef>
              <a:spcAft>
                <a:spcPts val="600"/>
              </a:spcAft>
            </a:pPr>
            <a:r>
              <a:rPr lang="en-US" dirty="0">
                <a:latin typeface="Helvetica"/>
                <a:cs typeface="Helvetica"/>
              </a:rPr>
              <a:t>Answer: The student should be registered under the APH category of IDEA, because:</a:t>
            </a:r>
          </a:p>
          <a:p>
            <a:pPr marL="457200" indent="-457200">
              <a:lnSpc>
                <a:spcPct val="100000"/>
              </a:lnSpc>
              <a:spcBef>
                <a:spcPts val="0"/>
              </a:spcBef>
              <a:spcAft>
                <a:spcPts val="600"/>
              </a:spcAft>
              <a:buFont typeface="Arial" panose="020B0604020202020204" pitchFamily="34" charset="0"/>
              <a:buChar char="•"/>
            </a:pPr>
            <a:r>
              <a:rPr lang="en-US" dirty="0">
                <a:latin typeface="Helvetica"/>
                <a:cs typeface="Helvetica"/>
              </a:rPr>
              <a:t>they did meet eligibility criteria per IDEA, </a:t>
            </a:r>
          </a:p>
          <a:p>
            <a:pPr marL="457200" indent="-457200">
              <a:lnSpc>
                <a:spcPct val="100000"/>
              </a:lnSpc>
              <a:spcBef>
                <a:spcPts val="0"/>
              </a:spcBef>
              <a:spcAft>
                <a:spcPts val="600"/>
              </a:spcAft>
              <a:buFont typeface="Arial" panose="020B0604020202020204" pitchFamily="34" charset="0"/>
              <a:buChar char="•"/>
            </a:pPr>
            <a:r>
              <a:rPr lang="en-US" dirty="0">
                <a:latin typeface="Helvetica"/>
                <a:cs typeface="Helvetica"/>
              </a:rPr>
              <a:t>they are registered in a public school, </a:t>
            </a:r>
          </a:p>
          <a:p>
            <a:pPr marL="457200" indent="-457200">
              <a:lnSpc>
                <a:spcPct val="100000"/>
              </a:lnSpc>
              <a:spcBef>
                <a:spcPts val="0"/>
              </a:spcBef>
              <a:spcAft>
                <a:spcPts val="600"/>
              </a:spcAft>
              <a:buFont typeface="Arial" panose="020B0604020202020204" pitchFamily="34" charset="0"/>
              <a:buChar char="•"/>
            </a:pPr>
            <a:r>
              <a:rPr lang="en-US" dirty="0">
                <a:latin typeface="Helvetica"/>
                <a:cs typeface="Helvetica"/>
              </a:rPr>
              <a:t>they have a signed parent permission form, and </a:t>
            </a:r>
          </a:p>
          <a:p>
            <a:pPr marL="457200" indent="-457200">
              <a:lnSpc>
                <a:spcPct val="100000"/>
              </a:lnSpc>
              <a:spcBef>
                <a:spcPts val="0"/>
              </a:spcBef>
              <a:spcAft>
                <a:spcPts val="600"/>
              </a:spcAft>
              <a:buFont typeface="Arial" panose="020B0604020202020204" pitchFamily="34" charset="0"/>
              <a:buChar char="•"/>
            </a:pPr>
            <a:r>
              <a:rPr lang="en-US" dirty="0">
                <a:latin typeface="Helvetica"/>
                <a:cs typeface="Helvetica"/>
              </a:rPr>
              <a:t>they have a written educational plan (504 plan)</a:t>
            </a:r>
          </a:p>
          <a:p>
            <a:endParaRPr lang="en-US" dirty="0"/>
          </a:p>
        </p:txBody>
      </p:sp>
    </p:spTree>
    <p:extLst>
      <p:ext uri="{BB962C8B-B14F-4D97-AF65-F5344CB8AC3E}">
        <p14:creationId xmlns:p14="http://schemas.microsoft.com/office/powerpoint/2010/main" val="426642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99BFD-DE15-7EC9-F441-65966C86D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9D771-FEB3-D705-B184-7935CB2010E9}"/>
              </a:ext>
            </a:extLst>
          </p:cNvPr>
          <p:cNvSpPr>
            <a:spLocks noGrp="1"/>
          </p:cNvSpPr>
          <p:nvPr>
            <p:ph type="title"/>
          </p:nvPr>
        </p:nvSpPr>
        <p:spPr>
          <a:xfrm>
            <a:off x="522514" y="210004"/>
            <a:ext cx="10831286" cy="1044179"/>
          </a:xfrm>
        </p:spPr>
        <p:txBody>
          <a:bodyPr/>
          <a:lstStyle/>
          <a:p>
            <a:r>
              <a:rPr lang="en-US" dirty="0"/>
              <a:t>Multiple Disabilities Scenario</a:t>
            </a:r>
          </a:p>
        </p:txBody>
      </p:sp>
      <p:sp>
        <p:nvSpPr>
          <p:cNvPr id="3" name="Content Placeholder 2">
            <a:extLst>
              <a:ext uri="{FF2B5EF4-FFF2-40B4-BE49-F238E27FC236}">
                <a16:creationId xmlns:a16="http://schemas.microsoft.com/office/drawing/2014/main" id="{BF219766-3125-729C-DD94-5094043227C0}"/>
              </a:ext>
            </a:extLst>
          </p:cNvPr>
          <p:cNvSpPr>
            <a:spLocks noGrp="1"/>
          </p:cNvSpPr>
          <p:nvPr>
            <p:ph idx="1"/>
          </p:nvPr>
        </p:nvSpPr>
        <p:spPr>
          <a:xfrm>
            <a:off x="677637" y="1254183"/>
            <a:ext cx="11283042" cy="4746567"/>
          </a:xfrm>
        </p:spPr>
        <p:txBody>
          <a:bodyPr>
            <a:noAutofit/>
          </a:bodyPr>
          <a:lstStyle/>
          <a:p>
            <a:pPr>
              <a:lnSpc>
                <a:spcPct val="120000"/>
              </a:lnSpc>
              <a:spcBef>
                <a:spcPts val="0"/>
              </a:spcBef>
              <a:spcAft>
                <a:spcPts val="600"/>
              </a:spcAft>
            </a:pPr>
            <a:r>
              <a:rPr lang="en-US" sz="1800" dirty="0">
                <a:latin typeface="Helvetica"/>
                <a:cs typeface="Helvetica"/>
              </a:rPr>
              <a:t>Would this student qualify for the APH Federal Quota and, if so, which category should be used</a:t>
            </a:r>
          </a:p>
          <a:p>
            <a:pPr marL="457200" indent="-457200">
              <a:lnSpc>
                <a:spcPct val="120000"/>
              </a:lnSpc>
              <a:spcBef>
                <a:spcPts val="0"/>
              </a:spcBef>
              <a:spcAft>
                <a:spcPts val="600"/>
              </a:spcAft>
              <a:buFont typeface="Arial" panose="020B0604020202020204" pitchFamily="34" charset="0"/>
              <a:buChar char="•"/>
            </a:pPr>
            <a:r>
              <a:rPr lang="en-US" sz="1800" dirty="0">
                <a:latin typeface="Helvetica"/>
                <a:cs typeface="Helvetica"/>
              </a:rPr>
              <a:t>12-year-old student, with significant additional disabilities, meets the definition of IDEA for visual impairment in their state</a:t>
            </a:r>
          </a:p>
          <a:p>
            <a:pPr marL="457200" indent="-457200">
              <a:lnSpc>
                <a:spcPct val="120000"/>
              </a:lnSpc>
              <a:spcBef>
                <a:spcPts val="0"/>
              </a:spcBef>
              <a:spcAft>
                <a:spcPts val="600"/>
              </a:spcAft>
              <a:buFont typeface="Arial" panose="020B0604020202020204" pitchFamily="34" charset="0"/>
              <a:buChar char="•"/>
            </a:pPr>
            <a:r>
              <a:rPr lang="en-US" sz="1800" dirty="0">
                <a:latin typeface="Helvetica"/>
                <a:cs typeface="Helvetica"/>
              </a:rPr>
              <a:t>Student has an IEP under a different disability category (for example, multiple disabilities, intellectual disability, or other health impaired)</a:t>
            </a:r>
          </a:p>
          <a:p>
            <a:pPr marL="457200" indent="-457200">
              <a:lnSpc>
                <a:spcPct val="120000"/>
              </a:lnSpc>
              <a:spcBef>
                <a:spcPts val="0"/>
              </a:spcBef>
              <a:spcAft>
                <a:spcPts val="600"/>
              </a:spcAft>
              <a:buFont typeface="Arial" panose="020B0604020202020204" pitchFamily="34" charset="0"/>
              <a:buChar char="•"/>
            </a:pPr>
            <a:r>
              <a:rPr lang="en-US" sz="1800" dirty="0">
                <a:latin typeface="Helvetica"/>
                <a:cs typeface="Helvetica"/>
              </a:rPr>
              <a:t>Teacher of the Blind and Visually Impaired suspects the student may have a Cortical Visual Impairment (CVI) </a:t>
            </a:r>
            <a:r>
              <a:rPr lang="en-US" sz="1800" dirty="0">
                <a:highlight>
                  <a:srgbClr val="FFFF00"/>
                </a:highlight>
                <a:latin typeface="Helvetica"/>
                <a:cs typeface="Helvetica"/>
              </a:rPr>
              <a:t>and completed a functional vision evaluation and a learning media assessment and presented it to the IEP team</a:t>
            </a:r>
            <a:r>
              <a:rPr lang="en-US" sz="1800" dirty="0">
                <a:latin typeface="Helvetica"/>
                <a:cs typeface="Helvetica"/>
              </a:rPr>
              <a:t>.</a:t>
            </a:r>
          </a:p>
          <a:p>
            <a:pPr marL="457200" indent="-457200">
              <a:lnSpc>
                <a:spcPct val="120000"/>
              </a:lnSpc>
              <a:spcBef>
                <a:spcPts val="0"/>
              </a:spcBef>
              <a:spcAft>
                <a:spcPts val="600"/>
              </a:spcAft>
              <a:buFont typeface="Arial" panose="020B0604020202020204" pitchFamily="34" charset="0"/>
              <a:buChar char="•"/>
            </a:pPr>
            <a:r>
              <a:rPr lang="en-US" sz="1800" dirty="0">
                <a:latin typeface="Helvetica"/>
                <a:cs typeface="Helvetica"/>
              </a:rPr>
              <a:t>Visual acuity is not reported on medical paperwork from Ophthalmologist given the student is nonverbal and has severe additional physical disabilities, no specific ocular condition is noted</a:t>
            </a:r>
          </a:p>
          <a:p>
            <a:pPr marL="457200" indent="-457200">
              <a:lnSpc>
                <a:spcPct val="120000"/>
              </a:lnSpc>
              <a:spcBef>
                <a:spcPts val="0"/>
              </a:spcBef>
              <a:spcAft>
                <a:spcPts val="600"/>
              </a:spcAft>
              <a:buFont typeface="Arial" panose="020B0604020202020204" pitchFamily="34" charset="0"/>
              <a:buChar char="•"/>
            </a:pPr>
            <a:r>
              <a:rPr lang="en-US" sz="1800" dirty="0">
                <a:latin typeface="Helvetica"/>
                <a:cs typeface="Helvetica"/>
              </a:rPr>
              <a:t>Student has not been seen by a neurologist</a:t>
            </a:r>
          </a:p>
          <a:p>
            <a:pPr marL="457200" indent="-457200">
              <a:lnSpc>
                <a:spcPct val="120000"/>
              </a:lnSpc>
              <a:spcBef>
                <a:spcPts val="0"/>
              </a:spcBef>
              <a:spcAft>
                <a:spcPts val="600"/>
              </a:spcAft>
              <a:buFont typeface="Arial" panose="020B0604020202020204" pitchFamily="34" charset="0"/>
              <a:buChar char="•"/>
            </a:pPr>
            <a:r>
              <a:rPr lang="en-US" sz="1800" dirty="0">
                <a:latin typeface="Helvetica"/>
                <a:cs typeface="Helvetica"/>
              </a:rPr>
              <a:t>Parents signed the parental permission for APH</a:t>
            </a:r>
          </a:p>
          <a:p>
            <a:endParaRPr lang="en-US" dirty="0"/>
          </a:p>
        </p:txBody>
      </p:sp>
    </p:spTree>
    <p:extLst>
      <p:ext uri="{BB962C8B-B14F-4D97-AF65-F5344CB8AC3E}">
        <p14:creationId xmlns:p14="http://schemas.microsoft.com/office/powerpoint/2010/main" val="418078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8362F-3611-B428-7238-B82406516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F298B-8EB1-FDD4-6153-4645E02CD806}"/>
              </a:ext>
            </a:extLst>
          </p:cNvPr>
          <p:cNvSpPr>
            <a:spLocks noGrp="1"/>
          </p:cNvSpPr>
          <p:nvPr>
            <p:ph type="title"/>
          </p:nvPr>
        </p:nvSpPr>
        <p:spPr/>
        <p:txBody>
          <a:bodyPr/>
          <a:lstStyle/>
          <a:p>
            <a:r>
              <a:rPr lang="en-US" dirty="0"/>
              <a:t>Multiple Disabilities Scenario Answer</a:t>
            </a:r>
          </a:p>
        </p:txBody>
      </p:sp>
      <p:sp>
        <p:nvSpPr>
          <p:cNvPr id="3" name="Content Placeholder 2">
            <a:extLst>
              <a:ext uri="{FF2B5EF4-FFF2-40B4-BE49-F238E27FC236}">
                <a16:creationId xmlns:a16="http://schemas.microsoft.com/office/drawing/2014/main" id="{A7343BB5-A245-6A08-D230-DF7DC41F4C47}"/>
              </a:ext>
            </a:extLst>
          </p:cNvPr>
          <p:cNvSpPr>
            <a:spLocks noGrp="1"/>
          </p:cNvSpPr>
          <p:nvPr>
            <p:ph idx="1"/>
          </p:nvPr>
        </p:nvSpPr>
        <p:spPr>
          <a:xfrm>
            <a:off x="838199" y="1607040"/>
            <a:ext cx="10836729" cy="3931611"/>
          </a:xfrm>
        </p:spPr>
        <p:txBody>
          <a:bodyPr>
            <a:noAutofit/>
          </a:bodyPr>
          <a:lstStyle/>
          <a:p>
            <a:pPr>
              <a:lnSpc>
                <a:spcPct val="120000"/>
              </a:lnSpc>
              <a:spcAft>
                <a:spcPts val="600"/>
              </a:spcAft>
            </a:pPr>
            <a:r>
              <a:rPr lang="en-US" sz="1800" dirty="0">
                <a:latin typeface="Helvetica"/>
                <a:cs typeface="Helvetica"/>
              </a:rPr>
              <a:t>Scenario: </a:t>
            </a:r>
          </a:p>
          <a:p>
            <a:pPr marL="457200" indent="-457200">
              <a:lnSpc>
                <a:spcPct val="120000"/>
              </a:lnSpc>
              <a:spcAft>
                <a:spcPts val="600"/>
              </a:spcAft>
              <a:buFont typeface="Arial" panose="020B0604020202020204" pitchFamily="34" charset="0"/>
              <a:buChar char="•"/>
            </a:pPr>
            <a:r>
              <a:rPr lang="en-US" sz="1800" dirty="0">
                <a:latin typeface="Helvetica"/>
                <a:cs typeface="Helvetica"/>
              </a:rPr>
              <a:t>Because there is not a usable visual acuity or visual field measurements, MDB cannot be determined through medical reports</a:t>
            </a:r>
          </a:p>
          <a:p>
            <a:pPr marL="457200" indent="-457200">
              <a:lnSpc>
                <a:spcPct val="120000"/>
              </a:lnSpc>
              <a:spcAft>
                <a:spcPts val="600"/>
              </a:spcAft>
              <a:buFont typeface="Arial" panose="020B0604020202020204" pitchFamily="34" charset="0"/>
              <a:buChar char="•"/>
            </a:pPr>
            <a:r>
              <a:rPr lang="en-US" sz="1800" dirty="0">
                <a:latin typeface="Helvetica"/>
                <a:cs typeface="Helvetica"/>
              </a:rPr>
              <a:t>Because there is not a diagnosis of Cortical Visual Impairment (CVI) with medical documentation required by APH, FDB cannot be determined</a:t>
            </a:r>
          </a:p>
          <a:p>
            <a:pPr marL="914400" lvl="1" indent="-457200">
              <a:lnSpc>
                <a:spcPct val="120000"/>
              </a:lnSpc>
              <a:spcAft>
                <a:spcPts val="600"/>
              </a:spcAft>
              <a:buFont typeface="Arial" panose="020B0604020202020204" pitchFamily="34" charset="0"/>
              <a:buChar char="•"/>
            </a:pPr>
            <a:r>
              <a:rPr lang="en-US" sz="1800" dirty="0">
                <a:highlight>
                  <a:srgbClr val="FFFF00"/>
                </a:highlight>
                <a:latin typeface="Helvetica"/>
                <a:cs typeface="Helvetica"/>
              </a:rPr>
              <a:t>The TVI completed an FVE-LMA and presented it to the IEP team.</a:t>
            </a:r>
            <a:endParaRPr lang="en-US" sz="1800" dirty="0">
              <a:latin typeface="Helvetica"/>
              <a:cs typeface="Helvetica"/>
            </a:endParaRPr>
          </a:p>
          <a:p>
            <a:pPr marL="457200" indent="-457200">
              <a:lnSpc>
                <a:spcPct val="120000"/>
              </a:lnSpc>
              <a:spcAft>
                <a:spcPts val="600"/>
              </a:spcAft>
              <a:buFont typeface="Arial" panose="020B0604020202020204" pitchFamily="34" charset="0"/>
              <a:buChar char="•"/>
            </a:pPr>
            <a:r>
              <a:rPr lang="en-US" sz="1800" dirty="0">
                <a:latin typeface="Helvetica"/>
                <a:cs typeface="Helvetica"/>
              </a:rPr>
              <a:t>Because the student met the definition of IDEA in their state and the student has an education plan (IEP), the student should be registered for the APH Federal Quota under the category of IDEA</a:t>
            </a:r>
            <a:endParaRPr lang="en-US" sz="1800" dirty="0"/>
          </a:p>
        </p:txBody>
      </p:sp>
    </p:spTree>
    <p:extLst>
      <p:ext uri="{BB962C8B-B14F-4D97-AF65-F5344CB8AC3E}">
        <p14:creationId xmlns:p14="http://schemas.microsoft.com/office/powerpoint/2010/main" val="468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45AC-94A4-5C3D-3015-05C08F847B3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7FDD798-20B2-EFF0-53F2-F58B57AE9E4E}"/>
              </a:ext>
            </a:extLst>
          </p:cNvPr>
          <p:cNvSpPr>
            <a:spLocks noGrp="1"/>
          </p:cNvSpPr>
          <p:nvPr>
            <p:ph idx="1"/>
          </p:nvPr>
        </p:nvSpPr>
        <p:spPr>
          <a:xfrm>
            <a:off x="838199" y="1607040"/>
            <a:ext cx="10959193" cy="4083467"/>
          </a:xfrm>
        </p:spPr>
        <p:txBody>
          <a:bodyPr>
            <a:noAutofit/>
          </a:bodyPr>
          <a:lstStyle/>
          <a:p>
            <a:pPr marL="457200" lvl="0" indent="-457200">
              <a:lnSpc>
                <a:spcPct val="110000"/>
              </a:lnSpc>
              <a:spcAft>
                <a:spcPts val="1200"/>
              </a:spcAft>
              <a:buFont typeface="Arial" panose="020B0604020202020204" pitchFamily="34" charset="0"/>
              <a:buChar char="•"/>
            </a:pPr>
            <a:r>
              <a:rPr lang="en-US" sz="2600" dirty="0"/>
              <a:t>Participants will be able to identify the three pathways to APH Federal Quota eligibility: MDB, FDB, and IDEA</a:t>
            </a:r>
          </a:p>
          <a:p>
            <a:pPr marL="457200" indent="-457200">
              <a:lnSpc>
                <a:spcPct val="110000"/>
              </a:lnSpc>
              <a:spcAft>
                <a:spcPts val="1200"/>
              </a:spcAft>
              <a:buFont typeface="Arial" panose="020B0604020202020204" pitchFamily="34" charset="0"/>
              <a:buChar char="•"/>
            </a:pPr>
            <a:r>
              <a:rPr lang="en-US" sz="2600" dirty="0"/>
              <a:t>Participants will be able to analyze how state or local practices might unintentionally narrow eligibility and develop ways to address those practices</a:t>
            </a:r>
          </a:p>
          <a:p>
            <a:pPr marL="457200" lvl="0" indent="-457200">
              <a:lnSpc>
                <a:spcPct val="110000"/>
              </a:lnSpc>
              <a:spcAft>
                <a:spcPts val="1200"/>
              </a:spcAft>
              <a:buFont typeface="Arial" panose="020B0604020202020204" pitchFamily="34" charset="0"/>
              <a:buChar char="•"/>
            </a:pPr>
            <a:r>
              <a:rPr lang="en-US" sz="2600" dirty="0"/>
              <a:t>Participants will be able to determine which eligibility category (MDB, FDB, or IDEA) applies to a given student scenario using supporting documentation</a:t>
            </a:r>
          </a:p>
          <a:p>
            <a:endParaRPr lang="en-US" dirty="0"/>
          </a:p>
        </p:txBody>
      </p:sp>
    </p:spTree>
    <p:extLst>
      <p:ext uri="{BB962C8B-B14F-4D97-AF65-F5344CB8AC3E}">
        <p14:creationId xmlns:p14="http://schemas.microsoft.com/office/powerpoint/2010/main" val="3412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36D60-4A1D-E082-2599-76F2E7535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64ADF-53BC-C1A7-5403-54696DFEB1E2}"/>
              </a:ext>
            </a:extLst>
          </p:cNvPr>
          <p:cNvSpPr>
            <a:spLocks noGrp="1"/>
          </p:cNvSpPr>
          <p:nvPr>
            <p:ph type="title"/>
          </p:nvPr>
        </p:nvSpPr>
        <p:spPr/>
        <p:txBody>
          <a:bodyPr/>
          <a:lstStyle/>
          <a:p>
            <a:r>
              <a:rPr lang="en-US" dirty="0"/>
              <a:t>Strategies and Final Thoughts</a:t>
            </a:r>
          </a:p>
        </p:txBody>
      </p:sp>
      <p:sp>
        <p:nvSpPr>
          <p:cNvPr id="3" name="Content Placeholder 2">
            <a:extLst>
              <a:ext uri="{FF2B5EF4-FFF2-40B4-BE49-F238E27FC236}">
                <a16:creationId xmlns:a16="http://schemas.microsoft.com/office/drawing/2014/main" id="{C72C1879-7FEC-B69D-B819-BA2F8F107DC2}"/>
              </a:ext>
            </a:extLst>
          </p:cNvPr>
          <p:cNvSpPr>
            <a:spLocks noGrp="1"/>
          </p:cNvSpPr>
          <p:nvPr>
            <p:ph idx="1"/>
          </p:nvPr>
        </p:nvSpPr>
        <p:spPr>
          <a:xfrm>
            <a:off x="838199" y="1607040"/>
            <a:ext cx="11187793" cy="4320231"/>
          </a:xfrm>
        </p:spPr>
        <p:txBody>
          <a:bodyPr>
            <a:no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pitchFamily="2" charset="0"/>
                <a:ea typeface="+mn-ea"/>
                <a:cs typeface="+mn-cs"/>
              </a:rPr>
              <a:t>Discuss with other EOTs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000000"/>
                </a:solidFill>
              </a:rPr>
              <a:t>Consult your state’s vision experts in the department of education</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Helvetica" pitchFamily="2" charset="0"/>
                <a:ea typeface="+mn-ea"/>
                <a:cs typeface="+mn-cs"/>
              </a:rPr>
              <a:t>Consult with APH</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000000"/>
                </a:solidFill>
              </a:rPr>
              <a:t>Spend time training LEAs and Teachers of the Blind and Visually Impaired in order to address </a:t>
            </a:r>
            <a:r>
              <a:rPr kumimoji="0" lang="en-US" sz="2800" b="0" i="0" u="none" strike="noStrike" kern="1200" cap="none" spc="0" normalizeH="0" baseline="0" noProof="0" dirty="0">
                <a:ln>
                  <a:noFill/>
                </a:ln>
                <a:solidFill>
                  <a:srgbClr val="000000"/>
                </a:solidFill>
                <a:effectLst/>
                <a:uLnTx/>
                <a:uFillTx/>
                <a:latin typeface="Helvetica" pitchFamily="2" charset="0"/>
                <a:ea typeface="+mn-ea"/>
                <a:cs typeface="+mn-cs"/>
              </a:rPr>
              <a:t>unintentionally narrowing eligibility</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srgbClr val="000000"/>
                </a:solidFill>
              </a:rPr>
              <a:t>It is vital to have an accurate count of students in our nation who are blind and visually impaired</a:t>
            </a:r>
            <a:endParaRPr lang="en-US" sz="2800" dirty="0"/>
          </a:p>
        </p:txBody>
      </p:sp>
    </p:spTree>
    <p:extLst>
      <p:ext uri="{BB962C8B-B14F-4D97-AF65-F5344CB8AC3E}">
        <p14:creationId xmlns:p14="http://schemas.microsoft.com/office/powerpoint/2010/main" val="95322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CDB046-047A-4EF2-85F0-733AB8728873}"/>
              </a:ext>
            </a:extLst>
          </p:cNvPr>
          <p:cNvSpPr>
            <a:spLocks noGrp="1"/>
          </p:cNvSpPr>
          <p:nvPr>
            <p:ph type="ctrTitle"/>
          </p:nvPr>
        </p:nvSpPr>
        <p:spPr/>
        <p:txBody>
          <a:bodyPr/>
          <a:lstStyle/>
          <a:p>
            <a:r>
              <a:rPr lang="en-US" dirty="0"/>
              <a:t>Thank you</a:t>
            </a:r>
          </a:p>
        </p:txBody>
      </p:sp>
      <p:pic>
        <p:nvPicPr>
          <p:cNvPr id="7" name="Picture 6" descr="Annual Meeting Thrive theme logo">
            <a:extLst>
              <a:ext uri="{FF2B5EF4-FFF2-40B4-BE49-F238E27FC236}">
                <a16:creationId xmlns:a16="http://schemas.microsoft.com/office/drawing/2014/main" id="{6D050A5F-4A69-DFF8-5B7C-5639D9383FDF}"/>
              </a:ext>
            </a:extLst>
          </p:cNvPr>
          <p:cNvPicPr>
            <a:picLocks noChangeAspect="1"/>
          </p:cNvPicPr>
          <p:nvPr/>
        </p:nvPicPr>
        <p:blipFill>
          <a:blip r:embed="rId2"/>
          <a:srcRect/>
          <a:stretch/>
        </p:blipFill>
        <p:spPr>
          <a:xfrm>
            <a:off x="8704996" y="2194362"/>
            <a:ext cx="2469275" cy="2469275"/>
          </a:xfrm>
          <a:prstGeom prst="rect">
            <a:avLst/>
          </a:prstGeom>
        </p:spPr>
      </p:pic>
    </p:spTree>
    <p:extLst>
      <p:ext uri="{BB962C8B-B14F-4D97-AF65-F5344CB8AC3E}">
        <p14:creationId xmlns:p14="http://schemas.microsoft.com/office/powerpoint/2010/main" val="342817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18-8CD6-606E-29F2-C1330A75280A}"/>
              </a:ext>
            </a:extLst>
          </p:cNvPr>
          <p:cNvSpPr txBox="1">
            <a:spLocks noGrp="1"/>
          </p:cNvSpPr>
          <p:nvPr>
            <p:ph type="title"/>
          </p:nvPr>
        </p:nvSpPr>
        <p:spPr/>
        <p:txBody>
          <a:bodyPr anchorCtr="1">
            <a:normAutofit fontScale="90000"/>
          </a:bodyPr>
          <a:lstStyle/>
          <a:p>
            <a:pPr lvl="0" algn="ctr"/>
            <a:r>
              <a:rPr lang="en-US" dirty="0"/>
              <a:t>ACVREP Submission </a:t>
            </a:r>
            <a:r>
              <a:rPr lang="en-US" dirty="0">
                <a:hlinkClick r:id="rId3">
                  <a:extLst>
                    <a:ext uri="{A12FA001-AC4F-418D-AE19-62706E023703}">
                      <ahyp:hlinkClr xmlns:ahyp="http://schemas.microsoft.com/office/drawing/2018/hyperlinkcolor" val="tx"/>
                    </a:ext>
                  </a:extLst>
                </a:hlinkClick>
              </a:rPr>
              <a:t>www.aphhive.org</a:t>
            </a:r>
            <a:r>
              <a:rPr lang="en-US" dirty="0"/>
              <a:t> </a:t>
            </a:r>
          </a:p>
        </p:txBody>
      </p:sp>
      <p:sp>
        <p:nvSpPr>
          <p:cNvPr id="3" name="Content Placeholder 2">
            <a:extLst>
              <a:ext uri="{FF2B5EF4-FFF2-40B4-BE49-F238E27FC236}">
                <a16:creationId xmlns:a16="http://schemas.microsoft.com/office/drawing/2014/main" id="{9D627072-9504-202F-3E2F-826328F67DDC}"/>
              </a:ext>
            </a:extLst>
          </p:cNvPr>
          <p:cNvSpPr txBox="1">
            <a:spLocks noGrp="1"/>
          </p:cNvSpPr>
          <p:nvPr>
            <p:ph type="body" idx="4294967295"/>
          </p:nvPr>
        </p:nvSpPr>
        <p:spPr>
          <a:xfrm>
            <a:off x="838203" y="1607039"/>
            <a:ext cx="4909459" cy="4449205"/>
          </a:xfrm>
        </p:spPr>
        <p:txBody>
          <a:bodyPr/>
          <a:lstStyle/>
          <a:p>
            <a:pPr marL="514350" lvl="0" indent="-514350">
              <a:buSzPct val="100000"/>
              <a:buFont typeface="Arial"/>
              <a:buAutoNum type="arabicPeriod"/>
            </a:pPr>
            <a:r>
              <a:rPr lang="en-US" dirty="0"/>
              <a:t>Enter Hive with QR code</a:t>
            </a:r>
          </a:p>
          <a:p>
            <a:pPr marL="514350" lvl="0" indent="-514350">
              <a:buSzPct val="100000"/>
              <a:buFont typeface="Arial"/>
              <a:buAutoNum type="arabicPeriod"/>
            </a:pPr>
            <a:r>
              <a:rPr lang="en-US" dirty="0"/>
              <a:t>Select sign-in</a:t>
            </a:r>
          </a:p>
          <a:p>
            <a:pPr marL="514350" lvl="0" indent="-514350">
              <a:buSzPct val="100000"/>
              <a:buFont typeface="Arial"/>
              <a:buAutoNum type="arabicPeriod"/>
            </a:pPr>
            <a:r>
              <a:rPr lang="en-US" dirty="0"/>
              <a:t>Click “Event Certificate Request”</a:t>
            </a:r>
          </a:p>
          <a:p>
            <a:pPr marL="514350" lvl="0" indent="-514350">
              <a:buSzPct val="100000"/>
              <a:buFont typeface="Arial"/>
              <a:buAutoNum type="arabicPeriod"/>
            </a:pPr>
            <a:r>
              <a:rPr lang="en-US" dirty="0"/>
              <a:t>Enter opening and closing codes</a:t>
            </a:r>
          </a:p>
          <a:p>
            <a:pPr marL="514350" lvl="0" indent="-514350">
              <a:buSzPct val="100000"/>
              <a:buFont typeface="Arial"/>
              <a:buAutoNum type="arabicPeriod"/>
            </a:pPr>
            <a:r>
              <a:rPr lang="en-US" dirty="0"/>
              <a:t>Click “Validate Codes”</a:t>
            </a:r>
          </a:p>
        </p:txBody>
      </p:sp>
      <p:pic>
        <p:nvPicPr>
          <p:cNvPr id="4" name="Content Placeholder 8" descr="QR code to APH Hive website, www.aphhive.org">
            <a:extLst>
              <a:ext uri="{FF2B5EF4-FFF2-40B4-BE49-F238E27FC236}">
                <a16:creationId xmlns:a16="http://schemas.microsoft.com/office/drawing/2014/main" id="{9D2A7752-F945-0842-4C13-0398F64FB02E}"/>
              </a:ext>
            </a:extLst>
          </p:cNvPr>
          <p:cNvPicPr>
            <a:picLocks noGrp="1" noChangeAspect="1"/>
          </p:cNvPicPr>
          <p:nvPr>
            <p:ph type="pic" idx="4294967295"/>
          </p:nvPr>
        </p:nvPicPr>
        <p:blipFill>
          <a:blip r:embed="rId4"/>
          <a:srcRect/>
          <a:stretch/>
        </p:blipFill>
        <p:spPr>
          <a:xfrm>
            <a:off x="7783169" y="1781964"/>
            <a:ext cx="3657600" cy="3581403"/>
          </a:xfrm>
        </p:spPr>
      </p:pic>
    </p:spTree>
    <p:extLst>
      <p:ext uri="{BB962C8B-B14F-4D97-AF65-F5344CB8AC3E}">
        <p14:creationId xmlns:p14="http://schemas.microsoft.com/office/powerpoint/2010/main" val="105782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5227-E1D5-E4CE-D682-B0239F58C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69F89-54B9-C5A5-F98E-BB4EB3EB0157}"/>
              </a:ext>
            </a:extLst>
          </p:cNvPr>
          <p:cNvSpPr>
            <a:spLocks noGrp="1"/>
          </p:cNvSpPr>
          <p:nvPr>
            <p:ph type="title"/>
          </p:nvPr>
        </p:nvSpPr>
        <p:spPr>
          <a:xfrm>
            <a:off x="838200" y="365126"/>
            <a:ext cx="10983686" cy="1039132"/>
          </a:xfrm>
        </p:spPr>
        <p:txBody>
          <a:bodyPr>
            <a:normAutofit/>
          </a:bodyPr>
          <a:lstStyle/>
          <a:p>
            <a:r>
              <a:rPr lang="en-US" dirty="0"/>
              <a:t>MDB – Meets Definition of Blindness (1)</a:t>
            </a:r>
          </a:p>
        </p:txBody>
      </p:sp>
      <p:sp>
        <p:nvSpPr>
          <p:cNvPr id="3" name="Content Placeholder 2">
            <a:extLst>
              <a:ext uri="{FF2B5EF4-FFF2-40B4-BE49-F238E27FC236}">
                <a16:creationId xmlns:a16="http://schemas.microsoft.com/office/drawing/2014/main" id="{F3A8B1FD-A63B-C680-B5E5-2F711947764E}"/>
              </a:ext>
            </a:extLst>
          </p:cNvPr>
          <p:cNvSpPr>
            <a:spLocks noGrp="1"/>
          </p:cNvSpPr>
          <p:nvPr>
            <p:ph idx="1"/>
          </p:nvPr>
        </p:nvSpPr>
        <p:spPr>
          <a:xfrm>
            <a:off x="838200" y="1607041"/>
            <a:ext cx="10515600" cy="1821960"/>
          </a:xfrm>
        </p:spPr>
        <p:txBody>
          <a:bodyPr>
            <a:normAutofit/>
          </a:bodyPr>
          <a:lstStyle/>
          <a:p>
            <a:pPr marL="520700" lvl="1" indent="-520700">
              <a:lnSpc>
                <a:spcPct val="100000"/>
              </a:lnSpc>
              <a:buFont typeface="Arial" panose="020B0604020202020204" pitchFamily="34" charset="0"/>
              <a:buChar char="•"/>
            </a:pPr>
            <a:r>
              <a:rPr lang="en-US" sz="3600" dirty="0"/>
              <a:t>Definition – Central visual acuity of 20/200 or less in the better eye with best correction </a:t>
            </a:r>
            <a:r>
              <a:rPr lang="en-US" sz="3600" b="1" dirty="0"/>
              <a:t>OR</a:t>
            </a:r>
            <a:r>
              <a:rPr lang="en-US" sz="3600" dirty="0"/>
              <a:t> visual field no greater than 20 degrees</a:t>
            </a:r>
          </a:p>
        </p:txBody>
      </p:sp>
    </p:spTree>
    <p:extLst>
      <p:ext uri="{BB962C8B-B14F-4D97-AF65-F5344CB8AC3E}">
        <p14:creationId xmlns:p14="http://schemas.microsoft.com/office/powerpoint/2010/main" val="51557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D1456-7D06-561D-104C-EEA9B03E8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4D69C-C6A5-01D9-7E5D-F0818518DE46}"/>
              </a:ext>
            </a:extLst>
          </p:cNvPr>
          <p:cNvSpPr>
            <a:spLocks noGrp="1"/>
          </p:cNvSpPr>
          <p:nvPr>
            <p:ph type="title"/>
          </p:nvPr>
        </p:nvSpPr>
        <p:spPr>
          <a:xfrm>
            <a:off x="838200" y="365126"/>
            <a:ext cx="10983686" cy="1022804"/>
          </a:xfrm>
        </p:spPr>
        <p:txBody>
          <a:bodyPr>
            <a:normAutofit/>
          </a:bodyPr>
          <a:lstStyle/>
          <a:p>
            <a:r>
              <a:rPr lang="en-US" dirty="0"/>
              <a:t>MDB – Meets Definition of Blindness (2)</a:t>
            </a:r>
          </a:p>
        </p:txBody>
      </p:sp>
      <p:sp>
        <p:nvSpPr>
          <p:cNvPr id="3" name="Content Placeholder 2">
            <a:extLst>
              <a:ext uri="{FF2B5EF4-FFF2-40B4-BE49-F238E27FC236}">
                <a16:creationId xmlns:a16="http://schemas.microsoft.com/office/drawing/2014/main" id="{56C7A160-BB4A-EEA7-8097-0CCEC040335E}"/>
              </a:ext>
            </a:extLst>
          </p:cNvPr>
          <p:cNvSpPr>
            <a:spLocks noGrp="1"/>
          </p:cNvSpPr>
          <p:nvPr>
            <p:ph idx="1"/>
          </p:nvPr>
        </p:nvSpPr>
        <p:spPr>
          <a:xfrm>
            <a:off x="838199" y="1607040"/>
            <a:ext cx="11073493" cy="3931611"/>
          </a:xfrm>
        </p:spPr>
        <p:txBody>
          <a:bodyPr>
            <a:normAutofit/>
          </a:bodyPr>
          <a:lstStyle/>
          <a:p>
            <a:pPr marL="487363" lvl="1" indent="-487363">
              <a:lnSpc>
                <a:spcPct val="100000"/>
              </a:lnSpc>
              <a:spcAft>
                <a:spcPts val="2400"/>
              </a:spcAft>
              <a:buFont typeface="Arial" panose="020B0604020202020204" pitchFamily="34" charset="0"/>
              <a:buChar char="•"/>
            </a:pPr>
            <a:r>
              <a:rPr lang="en-US" sz="3600" dirty="0"/>
              <a:t>Documentation Required – verified medical documentation using Snellen or Snellen equivalent</a:t>
            </a:r>
          </a:p>
          <a:p>
            <a:pPr marL="487363" lvl="1" indent="-487363">
              <a:lnSpc>
                <a:spcPct val="100000"/>
              </a:lnSpc>
              <a:spcAft>
                <a:spcPts val="2400"/>
              </a:spcAft>
              <a:buFont typeface="Arial" panose="020B0604020202020204" pitchFamily="34" charset="0"/>
              <a:buChar char="•"/>
            </a:pPr>
            <a:r>
              <a:rPr lang="en-US" sz="3600" dirty="0"/>
              <a:t>Age Applicability – Birth through adult</a:t>
            </a:r>
          </a:p>
        </p:txBody>
      </p:sp>
    </p:spTree>
    <p:extLst>
      <p:ext uri="{BB962C8B-B14F-4D97-AF65-F5344CB8AC3E}">
        <p14:creationId xmlns:p14="http://schemas.microsoft.com/office/powerpoint/2010/main" val="386015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990D-15A3-4B72-AFC3-A22820EA6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62C6D-6B7D-A914-DAC8-CFBDFB15CC43}"/>
              </a:ext>
            </a:extLst>
          </p:cNvPr>
          <p:cNvSpPr>
            <a:spLocks noGrp="1"/>
          </p:cNvSpPr>
          <p:nvPr>
            <p:ph type="title"/>
          </p:nvPr>
        </p:nvSpPr>
        <p:spPr>
          <a:xfrm>
            <a:off x="838200" y="365125"/>
            <a:ext cx="11000014" cy="1044179"/>
          </a:xfrm>
        </p:spPr>
        <p:txBody>
          <a:bodyPr>
            <a:normAutofit/>
          </a:bodyPr>
          <a:lstStyle/>
          <a:p>
            <a:r>
              <a:rPr lang="en-US" dirty="0"/>
              <a:t>MDB – Meets Definition of Blindness (3)</a:t>
            </a:r>
          </a:p>
        </p:txBody>
      </p:sp>
      <p:sp>
        <p:nvSpPr>
          <p:cNvPr id="3" name="Content Placeholder 2">
            <a:extLst>
              <a:ext uri="{FF2B5EF4-FFF2-40B4-BE49-F238E27FC236}">
                <a16:creationId xmlns:a16="http://schemas.microsoft.com/office/drawing/2014/main" id="{A894B9C6-E9A8-10CD-CC0A-2B52E04F781C}"/>
              </a:ext>
            </a:extLst>
          </p:cNvPr>
          <p:cNvSpPr>
            <a:spLocks noGrp="1"/>
          </p:cNvSpPr>
          <p:nvPr>
            <p:ph idx="1"/>
          </p:nvPr>
        </p:nvSpPr>
        <p:spPr>
          <a:xfrm>
            <a:off x="838200" y="1607040"/>
            <a:ext cx="11057164" cy="3931611"/>
          </a:xfrm>
        </p:spPr>
        <p:txBody>
          <a:bodyPr>
            <a:normAutofit/>
          </a:bodyPr>
          <a:lstStyle/>
          <a:p>
            <a:pPr marL="479425" lvl="1" indent="-479425">
              <a:lnSpc>
                <a:spcPct val="100000"/>
              </a:lnSpc>
              <a:spcAft>
                <a:spcPts val="1800"/>
              </a:spcAft>
              <a:buFont typeface="Arial" panose="020B0604020202020204" pitchFamily="34" charset="0"/>
              <a:buChar char="•"/>
            </a:pPr>
            <a:r>
              <a:rPr lang="en-US" sz="3600" dirty="0"/>
              <a:t>MDB not used to determine eligibility per federal IDEA for blind and visually impaired</a:t>
            </a:r>
          </a:p>
          <a:p>
            <a:pPr marL="479425" lvl="1" indent="-479425">
              <a:lnSpc>
                <a:spcPct val="100000"/>
              </a:lnSpc>
              <a:spcAft>
                <a:spcPts val="1800"/>
              </a:spcAft>
              <a:buFont typeface="Arial" panose="020B0604020202020204" pitchFamily="34" charset="0"/>
              <a:buChar char="•"/>
            </a:pPr>
            <a:r>
              <a:rPr lang="en-US" sz="3600" dirty="0"/>
              <a:t>APH determines eligibility</a:t>
            </a:r>
          </a:p>
          <a:p>
            <a:pPr marL="479425" lvl="1" indent="-479425">
              <a:lnSpc>
                <a:spcPct val="100000"/>
              </a:lnSpc>
              <a:spcAft>
                <a:spcPts val="1800"/>
              </a:spcAft>
              <a:buFont typeface="Arial" panose="020B0604020202020204" pitchFamily="34" charset="0"/>
              <a:buChar char="•"/>
            </a:pPr>
            <a:r>
              <a:rPr lang="en-US" sz="3600" dirty="0"/>
              <a:t>Educational assessment not accepted for MDB category</a:t>
            </a:r>
          </a:p>
        </p:txBody>
      </p:sp>
    </p:spTree>
    <p:extLst>
      <p:ext uri="{BB962C8B-B14F-4D97-AF65-F5344CB8AC3E}">
        <p14:creationId xmlns:p14="http://schemas.microsoft.com/office/powerpoint/2010/main" val="90295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D942B-653C-34BA-BD49-611A2E5005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C856D-0E34-AFD9-DC8F-736E0728AB7A}"/>
              </a:ext>
            </a:extLst>
          </p:cNvPr>
          <p:cNvSpPr>
            <a:spLocks noGrp="1"/>
          </p:cNvSpPr>
          <p:nvPr>
            <p:ph type="title"/>
          </p:nvPr>
        </p:nvSpPr>
        <p:spPr/>
        <p:txBody>
          <a:bodyPr>
            <a:noAutofit/>
          </a:bodyPr>
          <a:lstStyle/>
          <a:p>
            <a:r>
              <a:rPr lang="en-US" sz="3600" dirty="0"/>
              <a:t>FDB – Functions at Definition of Blindness (1)</a:t>
            </a:r>
          </a:p>
        </p:txBody>
      </p:sp>
      <p:sp>
        <p:nvSpPr>
          <p:cNvPr id="3" name="Content Placeholder 2">
            <a:extLst>
              <a:ext uri="{FF2B5EF4-FFF2-40B4-BE49-F238E27FC236}">
                <a16:creationId xmlns:a16="http://schemas.microsoft.com/office/drawing/2014/main" id="{A08F69AC-9DCB-E48F-F05C-EFAC4DAE2DF3}"/>
              </a:ext>
            </a:extLst>
          </p:cNvPr>
          <p:cNvSpPr>
            <a:spLocks noGrp="1"/>
          </p:cNvSpPr>
          <p:nvPr>
            <p:ph idx="1"/>
          </p:nvPr>
        </p:nvSpPr>
        <p:spPr>
          <a:xfrm>
            <a:off x="838200" y="1607040"/>
            <a:ext cx="11000014" cy="3985496"/>
          </a:xfrm>
        </p:spPr>
        <p:txBody>
          <a:bodyPr>
            <a:normAutofit/>
          </a:bodyPr>
          <a:lstStyle/>
          <a:p>
            <a:pPr marL="479425" lvl="1" indent="-479425">
              <a:lnSpc>
                <a:spcPct val="100000"/>
              </a:lnSpc>
              <a:buFont typeface="Arial" panose="020B0604020202020204" pitchFamily="34" charset="0"/>
              <a:buChar char="•"/>
            </a:pPr>
            <a:r>
              <a:rPr lang="en-US" sz="2800" dirty="0"/>
              <a:t>Definition – when visual function meets the definition of blindness as determined by an eye care specialist (ophthalmologist or optometrist) or a medical doctor such as a neurologist. Students in this category manifest unique visual characteristics often found in conditions referred to as neurological, cortical, or cerebral blindness or low vision (e.g., brain injury or dysfunction)</a:t>
            </a:r>
          </a:p>
          <a:p>
            <a:pPr marL="914400" lvl="1"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129232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5D81-6B49-84A7-AD40-D0DBACF06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B2209-7065-5842-3CF3-C260129A6946}"/>
              </a:ext>
            </a:extLst>
          </p:cNvPr>
          <p:cNvSpPr>
            <a:spLocks noGrp="1"/>
          </p:cNvSpPr>
          <p:nvPr>
            <p:ph type="title"/>
          </p:nvPr>
        </p:nvSpPr>
        <p:spPr>
          <a:xfrm>
            <a:off x="838199" y="365125"/>
            <a:ext cx="10902043" cy="1044179"/>
          </a:xfrm>
        </p:spPr>
        <p:txBody>
          <a:bodyPr>
            <a:noAutofit/>
          </a:bodyPr>
          <a:lstStyle/>
          <a:p>
            <a:r>
              <a:rPr lang="en-US" sz="3600" dirty="0"/>
              <a:t>FDB – Functions at Definition of Blindness (2)</a:t>
            </a:r>
          </a:p>
        </p:txBody>
      </p:sp>
      <p:sp>
        <p:nvSpPr>
          <p:cNvPr id="3" name="Content Placeholder 2">
            <a:extLst>
              <a:ext uri="{FF2B5EF4-FFF2-40B4-BE49-F238E27FC236}">
                <a16:creationId xmlns:a16="http://schemas.microsoft.com/office/drawing/2014/main" id="{C7B80989-96A9-13F0-C54D-2028DDFC0C20}"/>
              </a:ext>
            </a:extLst>
          </p:cNvPr>
          <p:cNvSpPr>
            <a:spLocks noGrp="1"/>
          </p:cNvSpPr>
          <p:nvPr>
            <p:ph idx="1"/>
          </p:nvPr>
        </p:nvSpPr>
        <p:spPr>
          <a:xfrm>
            <a:off x="838200" y="1607040"/>
            <a:ext cx="10820400" cy="3931611"/>
          </a:xfrm>
        </p:spPr>
        <p:txBody>
          <a:bodyPr>
            <a:normAutofit/>
          </a:bodyPr>
          <a:lstStyle/>
          <a:p>
            <a:pPr marL="463550" lvl="1" indent="-455613">
              <a:lnSpc>
                <a:spcPct val="100000"/>
              </a:lnSpc>
              <a:spcAft>
                <a:spcPts val="2400"/>
              </a:spcAft>
              <a:buFont typeface="Arial" panose="020B0604020202020204" pitchFamily="34" charset="0"/>
              <a:buChar char="•"/>
            </a:pPr>
            <a:r>
              <a:rPr lang="en-US" sz="3200" dirty="0"/>
              <a:t>Documentation Required – determined by an eye care specialist (ophthalmologist or optometrist) or a medical doctor such as a neurologist</a:t>
            </a:r>
          </a:p>
          <a:p>
            <a:pPr marL="463550" lvl="1" indent="-455613">
              <a:lnSpc>
                <a:spcPct val="100000"/>
              </a:lnSpc>
              <a:spcAft>
                <a:spcPts val="2400"/>
              </a:spcAft>
              <a:buFont typeface="Arial" panose="020B0604020202020204" pitchFamily="34" charset="0"/>
              <a:buChar char="•"/>
            </a:pPr>
            <a:r>
              <a:rPr lang="en-US" sz="3200" dirty="0"/>
              <a:t>Age Applicability – Birth through adult</a:t>
            </a:r>
          </a:p>
        </p:txBody>
      </p:sp>
    </p:spTree>
    <p:extLst>
      <p:ext uri="{BB962C8B-B14F-4D97-AF65-F5344CB8AC3E}">
        <p14:creationId xmlns:p14="http://schemas.microsoft.com/office/powerpoint/2010/main" val="421953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EB1C3-4AB9-A70F-CECE-87384B2B5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33558-4499-866D-1A01-C559C79670A6}"/>
              </a:ext>
            </a:extLst>
          </p:cNvPr>
          <p:cNvSpPr>
            <a:spLocks noGrp="1"/>
          </p:cNvSpPr>
          <p:nvPr>
            <p:ph type="title"/>
          </p:nvPr>
        </p:nvSpPr>
        <p:spPr>
          <a:xfrm>
            <a:off x="838200" y="365125"/>
            <a:ext cx="10942864" cy="1044179"/>
          </a:xfrm>
        </p:spPr>
        <p:txBody>
          <a:bodyPr>
            <a:noAutofit/>
          </a:bodyPr>
          <a:lstStyle/>
          <a:p>
            <a:r>
              <a:rPr lang="en-US" sz="3600" dirty="0"/>
              <a:t>FDB – Functions at Definition of Blindness (3)</a:t>
            </a:r>
          </a:p>
        </p:txBody>
      </p:sp>
      <p:sp>
        <p:nvSpPr>
          <p:cNvPr id="3" name="Content Placeholder 2">
            <a:extLst>
              <a:ext uri="{FF2B5EF4-FFF2-40B4-BE49-F238E27FC236}">
                <a16:creationId xmlns:a16="http://schemas.microsoft.com/office/drawing/2014/main" id="{F25BC245-57AD-CE87-C6D2-E6CB7A1DE564}"/>
              </a:ext>
            </a:extLst>
          </p:cNvPr>
          <p:cNvSpPr>
            <a:spLocks noGrp="1"/>
          </p:cNvSpPr>
          <p:nvPr>
            <p:ph idx="1"/>
          </p:nvPr>
        </p:nvSpPr>
        <p:spPr/>
        <p:txBody>
          <a:bodyPr>
            <a:normAutofit/>
          </a:bodyPr>
          <a:lstStyle/>
          <a:p>
            <a:pPr marL="479425" lvl="1" indent="-479425">
              <a:lnSpc>
                <a:spcPct val="100000"/>
              </a:lnSpc>
              <a:spcAft>
                <a:spcPts val="2400"/>
              </a:spcAft>
              <a:buFont typeface="Arial" panose="020B0604020202020204" pitchFamily="34" charset="0"/>
              <a:buChar char="•"/>
            </a:pPr>
            <a:r>
              <a:rPr lang="en-US" sz="3600" dirty="0"/>
              <a:t>FDB not used to determine eligibility per federal IDEA for blind and visually impaired</a:t>
            </a:r>
          </a:p>
          <a:p>
            <a:pPr marL="479425" lvl="1" indent="-479425">
              <a:lnSpc>
                <a:spcPct val="100000"/>
              </a:lnSpc>
              <a:spcAft>
                <a:spcPts val="2400"/>
              </a:spcAft>
              <a:buFont typeface="Arial" panose="020B0604020202020204" pitchFamily="34" charset="0"/>
              <a:buChar char="•"/>
            </a:pPr>
            <a:r>
              <a:rPr lang="en-US" sz="3600" dirty="0"/>
              <a:t>APH determines eligibility</a:t>
            </a:r>
          </a:p>
          <a:p>
            <a:pPr marL="479425" lvl="1" indent="-479425">
              <a:lnSpc>
                <a:spcPct val="100000"/>
              </a:lnSpc>
              <a:spcAft>
                <a:spcPts val="2400"/>
              </a:spcAft>
              <a:buFont typeface="Arial" panose="020B0604020202020204" pitchFamily="34" charset="0"/>
              <a:buChar char="•"/>
            </a:pPr>
            <a:r>
              <a:rPr lang="en-US" sz="3600" dirty="0"/>
              <a:t>Educational assessment not accepted for FDB category</a:t>
            </a:r>
          </a:p>
        </p:txBody>
      </p:sp>
    </p:spTree>
    <p:extLst>
      <p:ext uri="{BB962C8B-B14F-4D97-AF65-F5344CB8AC3E}">
        <p14:creationId xmlns:p14="http://schemas.microsoft.com/office/powerpoint/2010/main" val="6428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1546-1851-472E-CACD-2119B4DCA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849FB-53EA-04B9-0997-1F418157E7F6}"/>
              </a:ext>
            </a:extLst>
          </p:cNvPr>
          <p:cNvSpPr>
            <a:spLocks noGrp="1"/>
          </p:cNvSpPr>
          <p:nvPr>
            <p:ph type="title"/>
          </p:nvPr>
        </p:nvSpPr>
        <p:spPr>
          <a:xfrm>
            <a:off x="838199" y="365125"/>
            <a:ext cx="10746921" cy="1153432"/>
          </a:xfrm>
        </p:spPr>
        <p:txBody>
          <a:bodyPr>
            <a:normAutofit fontScale="90000"/>
          </a:bodyPr>
          <a:lstStyle/>
          <a:p>
            <a:r>
              <a:rPr lang="en-US" dirty="0"/>
              <a:t>IDEA eligibility for Visual Impairment (1)</a:t>
            </a:r>
          </a:p>
        </p:txBody>
      </p:sp>
      <p:sp>
        <p:nvSpPr>
          <p:cNvPr id="3" name="Content Placeholder 2">
            <a:extLst>
              <a:ext uri="{FF2B5EF4-FFF2-40B4-BE49-F238E27FC236}">
                <a16:creationId xmlns:a16="http://schemas.microsoft.com/office/drawing/2014/main" id="{01108948-AD57-9D9F-5082-4825C8A9D2C9}"/>
              </a:ext>
            </a:extLst>
          </p:cNvPr>
          <p:cNvSpPr>
            <a:spLocks noGrp="1"/>
          </p:cNvSpPr>
          <p:nvPr>
            <p:ph idx="1"/>
          </p:nvPr>
        </p:nvSpPr>
        <p:spPr>
          <a:xfrm>
            <a:off x="838200" y="1607040"/>
            <a:ext cx="10812236" cy="3931611"/>
          </a:xfrm>
        </p:spPr>
        <p:txBody>
          <a:bodyPr>
            <a:normAutofit/>
          </a:bodyPr>
          <a:lstStyle/>
          <a:p>
            <a:pPr marL="463550" lvl="1" indent="-455613">
              <a:lnSpc>
                <a:spcPct val="100000"/>
              </a:lnSpc>
              <a:buFont typeface="Arial" panose="020B0604020202020204" pitchFamily="34" charset="0"/>
              <a:buChar char="•"/>
            </a:pPr>
            <a:r>
              <a:rPr lang="en-US" sz="3600" dirty="0"/>
              <a:t>Definition – “An impairment in vision that, even with correction, adversely affects a child’s educational performance” (34 CFR §300.8(c)(13))</a:t>
            </a:r>
          </a:p>
        </p:txBody>
      </p:sp>
    </p:spTree>
    <p:extLst>
      <p:ext uri="{BB962C8B-B14F-4D97-AF65-F5344CB8AC3E}">
        <p14:creationId xmlns:p14="http://schemas.microsoft.com/office/powerpoint/2010/main" val="2791519041"/>
      </p:ext>
    </p:extLst>
  </p:cSld>
  <p:clrMapOvr>
    <a:masterClrMapping/>
  </p:clrMapOvr>
</p:sld>
</file>

<file path=ppt/theme/theme1.xml><?xml version="1.0" encoding="utf-8"?>
<a:theme xmlns:a="http://schemas.openxmlformats.org/drawingml/2006/main" name="Office Theme">
  <a:themeElements>
    <a:clrScheme name="APH">
      <a:dk1>
        <a:srgbClr val="000000"/>
      </a:dk1>
      <a:lt1>
        <a:srgbClr val="FFFFFF"/>
      </a:lt1>
      <a:dk2>
        <a:srgbClr val="5B6670"/>
      </a:dk2>
      <a:lt2>
        <a:srgbClr val="FFFFFF"/>
      </a:lt2>
      <a:accent1>
        <a:srgbClr val="E33E60"/>
      </a:accent1>
      <a:accent2>
        <a:srgbClr val="5CA0A7"/>
      </a:accent2>
      <a:accent3>
        <a:srgbClr val="FE9600"/>
      </a:accent3>
      <a:accent4>
        <a:srgbClr val="713F71"/>
      </a:accent4>
      <a:accent5>
        <a:srgbClr val="5B6670"/>
      </a:accent5>
      <a:accent6>
        <a:srgbClr val="E6365F"/>
      </a:accent6>
      <a:hlink>
        <a:srgbClr val="E92C5E"/>
      </a:hlink>
      <a:folHlink>
        <a:srgbClr val="57A1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2022-template - Copy.pptx" id="{BAC01CD9-183C-4D04-A439-3F7B93598B6C}" vid="{23435B55-B02A-4314-ABD2-3B254ECDE015}"/>
    </a:ext>
  </a:extLst>
</a:theme>
</file>

<file path=ppt/theme/theme2.xml><?xml version="1.0" encoding="utf-8"?>
<a:theme xmlns:a="http://schemas.openxmlformats.org/drawingml/2006/main" name="AM24_3B_Producing Robust Discussions Round Tabl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4_3B_Producing Robust Discussions Round Table" id="{9F322785-F424-4D39-BF32-415E0EC51A6F}" vid="{BDBFCC42-BCC9-4B8F-BE33-DA538FE175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17DCC81D95E840A6B6D9A1B38F7345" ma:contentTypeVersion="18" ma:contentTypeDescription="Create a new document." ma:contentTypeScope="" ma:versionID="5805a5a3eae5053ba8bcc3f508ef1cd0">
  <xsd:schema xmlns:xsd="http://www.w3.org/2001/XMLSchema" xmlns:xs="http://www.w3.org/2001/XMLSchema" xmlns:p="http://schemas.microsoft.com/office/2006/metadata/properties" xmlns:ns2="db61c8e0-eab5-4c7c-adc7-4eb79cbd7f78" xmlns:ns3="cbb253ac-5ac1-4dc8-aaa4-ae36c491a202" targetNamespace="http://schemas.microsoft.com/office/2006/metadata/properties" ma:root="true" ma:fieldsID="6e65ef5d8fb5723de40385cb4c2bbcf9" ns2:_="" ns3:_="">
    <xsd:import namespace="db61c8e0-eab5-4c7c-adc7-4eb79cbd7f78"/>
    <xsd:import namespace="cbb253ac-5ac1-4dc8-aaa4-ae36c491a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61c8e0-eab5-4c7c-adc7-4eb79cbd7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c181ec-6c34-4630-9754-a2a661e894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253ac-5ac1-4dc8-aaa4-ae36c491a20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c23200-f7ea-49a8-a9ad-5a1160a82e76}" ma:internalName="TaxCatchAll" ma:showField="CatchAllData" ma:web="cbb253ac-5ac1-4dc8-aaa4-ae36c491a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61c8e0-eab5-4c7c-adc7-4eb79cbd7f78">
      <Terms xmlns="http://schemas.microsoft.com/office/infopath/2007/PartnerControls"/>
    </lcf76f155ced4ddcb4097134ff3c332f>
    <TaxCatchAll xmlns="cbb253ac-5ac1-4dc8-aaa4-ae36c491a2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85306-2E95-4894-B714-2FA13780B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61c8e0-eab5-4c7c-adc7-4eb79cbd7f78"/>
    <ds:schemaRef ds:uri="cbb253ac-5ac1-4dc8-aaa4-ae36c491a2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3AE086-89A7-43D0-90E6-34570BC4126A}">
  <ds:schemaRefs>
    <ds:schemaRef ds:uri="cbb253ac-5ac1-4dc8-aaa4-ae36c491a202"/>
    <ds:schemaRef ds:uri="http://www.w3.org/XML/1998/namespace"/>
    <ds:schemaRef ds:uri="http://purl.org/dc/dcmitype/"/>
    <ds:schemaRef ds:uri="http://purl.org/dc/terms/"/>
    <ds:schemaRef ds:uri="http://schemas.microsoft.com/office/2006/documentManagement/types"/>
    <ds:schemaRef ds:uri="db61c8e0-eab5-4c7c-adc7-4eb79cbd7f78"/>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5792D2B-1CD9-4FDE-8705-C5082D4DDF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4236</TotalTime>
  <Words>1130</Words>
  <Application>Microsoft Macintosh PowerPoint</Application>
  <PresentationFormat>Widescreen</PresentationFormat>
  <Paragraphs>93</Paragraphs>
  <Slides>22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APH Beta 2</vt:lpstr>
      <vt:lpstr>Arial</vt:lpstr>
      <vt:lpstr>Calibri</vt:lpstr>
      <vt:lpstr>Helvetica</vt:lpstr>
      <vt:lpstr>Office Theme</vt:lpstr>
      <vt:lpstr>AM24_3B_Producing Robust Discussions Round Table</vt:lpstr>
      <vt:lpstr>Clarifying Eligibility: Understanding APH and IDEA Criteria for Students with Visual Impairments</vt:lpstr>
      <vt:lpstr>Learning Objectives</vt:lpstr>
      <vt:lpstr>MDB – Meets Definition of Blindness (1)</vt:lpstr>
      <vt:lpstr>MDB – Meets Definition of Blindness (2)</vt:lpstr>
      <vt:lpstr>MDB – Meets Definition of Blindness (3)</vt:lpstr>
      <vt:lpstr>FDB – Functions at Definition of Blindness (1)</vt:lpstr>
      <vt:lpstr>FDB – Functions at Definition of Blindness (2)</vt:lpstr>
      <vt:lpstr>FDB – Functions at Definition of Blindness (3)</vt:lpstr>
      <vt:lpstr>IDEA eligibility for Visual Impairment (1)</vt:lpstr>
      <vt:lpstr>IDEA eligibility for Visual Impairment (2)</vt:lpstr>
      <vt:lpstr>IDEA eligibility for Visual Impairment (3)</vt:lpstr>
      <vt:lpstr>Unintentionally Narrow Eligibility</vt:lpstr>
      <vt:lpstr>2017 OSEP Memo</vt:lpstr>
      <vt:lpstr>When In Doubt</vt:lpstr>
      <vt:lpstr>Deafblindness Criteria</vt:lpstr>
      <vt:lpstr>Low Vision Example</vt:lpstr>
      <vt:lpstr>Low Vision Example Answer</vt:lpstr>
      <vt:lpstr>Multiple Disabilities Scenario</vt:lpstr>
      <vt:lpstr>Multiple Disabilities Scenario Answer</vt:lpstr>
      <vt:lpstr>Strategies and Final Thoughts</vt:lpstr>
      <vt:lpstr>Thank you</vt:lpstr>
      <vt:lpstr>ACVREP Submission www.aphhive.org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 Jones</dc:creator>
  <cp:lastModifiedBy>Stephanie Lancaster</cp:lastModifiedBy>
  <cp:revision>29</cp:revision>
  <dcterms:created xsi:type="dcterms:W3CDTF">2022-08-25T14:48:21Z</dcterms:created>
  <dcterms:modified xsi:type="dcterms:W3CDTF">2025-10-07T19:40:15Z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0x0101009117DCC81D95E840A6B6D9A1B38F7345</vt:lpwstr>
  </property>
</Properties>
</file>