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0" r:id="rId5"/>
  </p:sldMasterIdLst>
  <p:notesMasterIdLst>
    <p:notesMasterId r:id="rId47"/>
  </p:notesMasterIdLst>
  <p:sldIdLst>
    <p:sldId id="256" r:id="rId6"/>
    <p:sldId id="260" r:id="rId7"/>
    <p:sldId id="262" r:id="rId8"/>
    <p:sldId id="293" r:id="rId9"/>
    <p:sldId id="283" r:id="rId10"/>
    <p:sldId id="270" r:id="rId11"/>
    <p:sldId id="271" r:id="rId12"/>
    <p:sldId id="295" r:id="rId13"/>
    <p:sldId id="294" r:id="rId14"/>
    <p:sldId id="275" r:id="rId15"/>
    <p:sldId id="308" r:id="rId16"/>
    <p:sldId id="257" r:id="rId17"/>
    <p:sldId id="281" r:id="rId18"/>
    <p:sldId id="279" r:id="rId19"/>
    <p:sldId id="258" r:id="rId20"/>
    <p:sldId id="266" r:id="rId21"/>
    <p:sldId id="269" r:id="rId22"/>
    <p:sldId id="267" r:id="rId23"/>
    <p:sldId id="265" r:id="rId24"/>
    <p:sldId id="287" r:id="rId25"/>
    <p:sldId id="286" r:id="rId26"/>
    <p:sldId id="288" r:id="rId27"/>
    <p:sldId id="289" r:id="rId28"/>
    <p:sldId id="291" r:id="rId29"/>
    <p:sldId id="296" r:id="rId30"/>
    <p:sldId id="297" r:id="rId31"/>
    <p:sldId id="301" r:id="rId32"/>
    <p:sldId id="298" r:id="rId33"/>
    <p:sldId id="302" r:id="rId34"/>
    <p:sldId id="299" r:id="rId35"/>
    <p:sldId id="300" r:id="rId36"/>
    <p:sldId id="305" r:id="rId37"/>
    <p:sldId id="303" r:id="rId38"/>
    <p:sldId id="304" r:id="rId39"/>
    <p:sldId id="290" r:id="rId40"/>
    <p:sldId id="306" r:id="rId41"/>
    <p:sldId id="284" r:id="rId42"/>
    <p:sldId id="285" r:id="rId43"/>
    <p:sldId id="277" r:id="rId44"/>
    <p:sldId id="307" r:id="rId45"/>
    <p:sldId id="30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4458C-0E87-7534-4C7B-5A5D01EA33D3}" v="90" dt="2025-10-07T14:13:23.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30" autoAdjust="0"/>
    <p:restoredTop sz="77126" autoAdjust="0"/>
  </p:normalViewPr>
  <p:slideViewPr>
    <p:cSldViewPr snapToGrid="0" snapToObjects="1" showGuides="1">
      <p:cViewPr varScale="1">
        <p:scale>
          <a:sx n="142" d="100"/>
          <a:sy n="142" d="100"/>
        </p:scale>
        <p:origin x="1576" y="184"/>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9EBB-F47A-0148-B31D-84535ADA0839}"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4622-C062-874F-A5CC-A440E03D0E03}" type="slidenum">
              <a:rPr lang="en-US" smtClean="0"/>
              <a:t>‹#›</a:t>
            </a:fld>
            <a:endParaRPr lang="en-US"/>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“How many of you Googled something today?”</a:t>
            </a:r>
          </a:p>
          <a:p>
            <a:pPr>
              <a:buFont typeface="Arial" panose="020B0604020202020204" pitchFamily="34" charset="0"/>
              <a:buChar char="•"/>
            </a:pPr>
            <a:r>
              <a:rPr lang="en-US" dirty="0"/>
              <a:t>“How many of you clicked the first result without scrolling?” “How many of you just read what came up in AI and didn’t even visit a site?”</a:t>
            </a:r>
          </a:p>
          <a:p>
            <a:pPr>
              <a:buFont typeface="Arial" panose="020B0604020202020204" pitchFamily="34" charset="0"/>
              <a:buChar char="•"/>
            </a:pPr>
            <a:r>
              <a:rPr lang="en-US" dirty="0"/>
              <a:t>“How many of you looked at more than the first page?”</a:t>
            </a:r>
          </a:p>
          <a:p>
            <a:pPr>
              <a:buNone/>
            </a:pPr>
            <a:r>
              <a:rPr lang="en-US" dirty="0"/>
              <a:t>“Every time you search, click, or even just </a:t>
            </a:r>
            <a:r>
              <a:rPr lang="en-US" i="1" dirty="0"/>
              <a:t>pause</a:t>
            </a:r>
            <a:r>
              <a:rPr lang="en-US" dirty="0"/>
              <a:t> on a webpage, companies are quietly paying attention. They track what you search for, how long you stay, what you hover over, and even what device you’re using.</a:t>
            </a:r>
          </a:p>
          <a:p>
            <a:r>
              <a:rPr lang="en-US" dirty="0"/>
              <a:t>This invisible data shapes what you see next. If you search ‘best running shoes,’ entire teams of marketers are already competing to get </a:t>
            </a:r>
            <a:r>
              <a:rPr lang="en-US" i="1" dirty="0"/>
              <a:t>their</a:t>
            </a:r>
            <a:r>
              <a:rPr lang="en-US" dirty="0"/>
              <a:t> page in front of you. That’s SEO — Search Engine Optimization — and it’s how they win your attention.”</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20</a:t>
            </a:fld>
            <a:endParaRPr lang="en-US"/>
          </a:p>
        </p:txBody>
      </p:sp>
    </p:spTree>
    <p:extLst>
      <p:ext uri="{BB962C8B-B14F-4D97-AF65-F5344CB8AC3E}">
        <p14:creationId xmlns:p14="http://schemas.microsoft.com/office/powerpoint/2010/main" val="139139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23</a:t>
            </a:fld>
            <a:endParaRPr lang="en-US"/>
          </a:p>
        </p:txBody>
      </p:sp>
    </p:spTree>
    <p:extLst>
      <p:ext uri="{BB962C8B-B14F-4D97-AF65-F5344CB8AC3E}">
        <p14:creationId xmlns:p14="http://schemas.microsoft.com/office/powerpoint/2010/main" val="223257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09E22C67-95A5-4824-B4EF-E0DA4FFAE19A}" type="slidenum">
              <a:rPr lang="en-US" smtClean="0"/>
              <a:t>40</a:t>
            </a:fld>
            <a:endParaRPr lang="en-US"/>
          </a:p>
        </p:txBody>
      </p:sp>
    </p:spTree>
    <p:extLst>
      <p:ext uri="{BB962C8B-B14F-4D97-AF65-F5344CB8AC3E}">
        <p14:creationId xmlns:p14="http://schemas.microsoft.com/office/powerpoint/2010/main" val="2962636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4130574" y="1137917"/>
            <a:ext cx="6022420" cy="2094014"/>
          </a:xfrm>
        </p:spPr>
        <p:txBody>
          <a:bodyPr anchor="t">
            <a:normAutofit/>
          </a:bodyPr>
          <a:lstStyle>
            <a:lvl1pPr algn="r">
              <a:defRPr sz="4800" b="1" cap="all" spc="250" baseline="0">
                <a:latin typeface="Helvetica" pitchFamily="2" charset="0"/>
              </a:defRPr>
            </a:lvl1pPr>
          </a:lstStyle>
          <a:p>
            <a:r>
              <a:rPr lang="en-US" dirty="0"/>
              <a:t>Place TITLE </a:t>
            </a:r>
            <a:r>
              <a:rPr lang="en-US" dirty="0" err="1"/>
              <a:t>HERe.</a:t>
            </a:r>
            <a:endParaRPr lang="en-US" dirty="0"/>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4130574" y="3550899"/>
            <a:ext cx="6022419" cy="518858"/>
          </a:xfrm>
        </p:spPr>
        <p:txBody>
          <a:bodyPr>
            <a:normAutofit/>
          </a:bodyPr>
          <a:lstStyle>
            <a:lvl1pPr marL="0" indent="0" algn="r">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(optional)</a:t>
            </a:r>
          </a:p>
        </p:txBody>
      </p:sp>
      <p:cxnSp>
        <p:nvCxnSpPr>
          <p:cNvPr id="6" name="Straight Connector 5">
            <a:extLst>
              <a:ext uri="{FF2B5EF4-FFF2-40B4-BE49-F238E27FC236}">
                <a16:creationId xmlns:a16="http://schemas.microsoft.com/office/drawing/2014/main" id="{83A17BFC-168C-1383-C36D-DA80E616F1B2}"/>
              </a:ext>
            </a:extLst>
          </p:cNvPr>
          <p:cNvCxnSpPr/>
          <p:nvPr userDrawn="1"/>
        </p:nvCxnSpPr>
        <p:spPr>
          <a:xfrm>
            <a:off x="10689021" y="1137917"/>
            <a:ext cx="0" cy="57200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eople Photo Left+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5398718" y="1766145"/>
            <a:ext cx="4528856" cy="915069"/>
          </a:xfrm>
        </p:spPr>
        <p:txBody>
          <a:bodyPr>
            <a:noAutofit/>
          </a:bodyPr>
          <a:lstStyle>
            <a:lvl1pPr>
              <a:defRPr sz="2800" b="1"/>
            </a:lvl1pPr>
          </a:lstStyle>
          <a:p>
            <a:r>
              <a:rPr lang="en-US" dirty="0"/>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1" y="0"/>
            <a:ext cx="4528857" cy="6115050"/>
          </a:xfrm>
        </p:spPr>
        <p:txBody>
          <a:bodyPr>
            <a:normAutofit/>
          </a:bodyPr>
          <a:lstStyle>
            <a:lvl1pPr marL="0" indent="0">
              <a:buNone/>
              <a:defRPr sz="2000">
                <a:solidFill>
                  <a:schemeClr val="accent1"/>
                </a:solidFill>
              </a:defRPr>
            </a:lvl1pPr>
          </a:lstStyle>
          <a:p>
            <a:r>
              <a:rPr lang="en-US" dirty="0"/>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5398718" y="2840140"/>
            <a:ext cx="4528856" cy="588860"/>
          </a:xfrm>
        </p:spPr>
        <p:txBody>
          <a:bodyPr>
            <a:normAutofit/>
          </a:bodyPr>
          <a:lstStyle>
            <a:lvl1pPr marL="0" indent="0">
              <a:buNone/>
              <a:defRPr sz="1800"/>
            </a:lvl1pPr>
            <a:lvl2pPr marL="457200" indent="0">
              <a:buFont typeface="Arial" panose="020B0604020202020204" pitchFamily="34" charset="0"/>
              <a:buNone/>
              <a:defRPr sz="1800"/>
            </a:lvl2pPr>
            <a:lvl3pPr>
              <a:defRPr sz="1800"/>
            </a:lvl3pPr>
            <a:lvl4pPr>
              <a:defRPr sz="3000"/>
            </a:lvl4pPr>
            <a:lvl5pPr>
              <a:defRPr sz="3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79031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eople Photo Right +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2264430" y="1766145"/>
            <a:ext cx="4528856" cy="915069"/>
          </a:xfrm>
        </p:spPr>
        <p:txBody>
          <a:bodyPr>
            <a:noAutofit/>
          </a:bodyPr>
          <a:lstStyle>
            <a:lvl1pPr algn="r">
              <a:defRPr sz="2800" b="1"/>
            </a:lvl1pPr>
          </a:lstStyle>
          <a:p>
            <a:r>
              <a:rPr lang="en-US" dirty="0"/>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7663143" y="0"/>
            <a:ext cx="4528857" cy="6115050"/>
          </a:xfrm>
        </p:spPr>
        <p:txBody>
          <a:bodyPr>
            <a:normAutofit/>
          </a:bodyPr>
          <a:lstStyle>
            <a:lvl1pPr marL="0" indent="0">
              <a:buNone/>
              <a:defRPr sz="2000">
                <a:solidFill>
                  <a:schemeClr val="accent1"/>
                </a:solidFill>
              </a:defRPr>
            </a:lvl1pPr>
          </a:lstStyle>
          <a:p>
            <a:r>
              <a:rPr lang="en-US" dirty="0"/>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2264430" y="2840140"/>
            <a:ext cx="4528856" cy="588860"/>
          </a:xfrm>
        </p:spPr>
        <p:txBody>
          <a:bodyPr>
            <a:normAutofit/>
          </a:bodyPr>
          <a:lstStyle>
            <a:lvl1pPr marL="0" indent="0" algn="r">
              <a:buNone/>
              <a:defRPr sz="1800"/>
            </a:lvl1pPr>
            <a:lvl2pPr marL="457200" indent="0" algn="r">
              <a:buFont typeface="Arial" panose="020B0604020202020204" pitchFamily="34" charset="0"/>
              <a:buNone/>
              <a:defRPr sz="1800"/>
            </a:lvl2pPr>
            <a:lvl3pPr>
              <a:defRPr sz="1800"/>
            </a:lvl3pPr>
            <a:lvl4pPr>
              <a:defRPr sz="3000"/>
            </a:lvl4pPr>
            <a:lvl5pPr>
              <a:defRPr sz="300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15280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385324-0E32-1B07-18DA-3A54DF705438}"/>
              </a:ext>
            </a:extLst>
          </p:cNvPr>
          <p:cNvSpPr>
            <a:spLocks noGrp="1"/>
          </p:cNvSpPr>
          <p:nvPr>
            <p:ph type="ctrTitle" hasCustomPrompt="1"/>
          </p:nvPr>
        </p:nvSpPr>
        <p:spPr>
          <a:xfrm>
            <a:off x="808927" y="1543948"/>
            <a:ext cx="8034528" cy="779589"/>
          </a:xfrm>
        </p:spPr>
        <p:txBody>
          <a:bodyPr anchor="t">
            <a:normAutofit/>
          </a:bodyPr>
          <a:lstStyle>
            <a:lvl1pPr algn="l">
              <a:defRPr sz="4800" b="1" cap="all" spc="250" baseline="0">
                <a:latin typeface="Helvetica" pitchFamily="2" charset="0"/>
              </a:defRPr>
            </a:lvl1pPr>
          </a:lstStyle>
          <a:p>
            <a:r>
              <a:rPr lang="en-US" dirty="0"/>
              <a:t>Closing slide.</a:t>
            </a:r>
          </a:p>
        </p:txBody>
      </p:sp>
      <p:sp>
        <p:nvSpPr>
          <p:cNvPr id="5" name="Subtitle 2">
            <a:extLst>
              <a:ext uri="{FF2B5EF4-FFF2-40B4-BE49-F238E27FC236}">
                <a16:creationId xmlns:a16="http://schemas.microsoft.com/office/drawing/2014/main" id="{8138EA30-E17F-9D83-E6BF-93A423E4EFC2}"/>
              </a:ext>
            </a:extLst>
          </p:cNvPr>
          <p:cNvSpPr>
            <a:spLocks noGrp="1"/>
          </p:cNvSpPr>
          <p:nvPr>
            <p:ph type="subTitle" idx="1" hasCustomPrompt="1"/>
          </p:nvPr>
        </p:nvSpPr>
        <p:spPr>
          <a:xfrm>
            <a:off x="808927" y="2323537"/>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 (optional)</a:t>
            </a:r>
          </a:p>
        </p:txBody>
      </p:sp>
      <p:pic>
        <p:nvPicPr>
          <p:cNvPr id="10" name="Picture 9">
            <a:extLst>
              <a:ext uri="{FF2B5EF4-FFF2-40B4-BE49-F238E27FC236}">
                <a16:creationId xmlns:a16="http://schemas.microsoft.com/office/drawing/2014/main" id="{E0B37EFE-7F1F-FDBA-3498-36F379FC0503}"/>
              </a:ext>
            </a:extLst>
          </p:cNvPr>
          <p:cNvPicPr>
            <a:picLocks noChangeAspect="1"/>
          </p:cNvPicPr>
          <p:nvPr userDrawn="1"/>
        </p:nvPicPr>
        <p:blipFill>
          <a:blip r:embed="rId3"/>
          <a:stretch>
            <a:fillRect/>
          </a:stretch>
        </p:blipFill>
        <p:spPr>
          <a:xfrm>
            <a:off x="808927" y="4015606"/>
            <a:ext cx="2193020" cy="950771"/>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Content 2">
    <p:bg>
      <p:bgPr>
        <a:blipFill>
          <a:blip r:embed="rId2"/>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BAC425E-BF59-5353-DCB1-6FBEA6CF748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4">
            <a:extLst>
              <a:ext uri="{FF2B5EF4-FFF2-40B4-BE49-F238E27FC236}">
                <a16:creationId xmlns:a16="http://schemas.microsoft.com/office/drawing/2014/main" id="{2596C453-7B12-ABA4-64E1-F2428F894039}"/>
              </a:ext>
            </a:extLst>
          </p:cNvPr>
          <p:cNvSpPr txBox="1">
            <a:spLocks noGrp="1"/>
          </p:cNvSpPr>
          <p:nvPr>
            <p:ph idx="4294967295"/>
          </p:nvPr>
        </p:nvSpPr>
        <p:spPr>
          <a:xfrm>
            <a:off x="838203" y="1607039"/>
            <a:ext cx="4909459" cy="3931609"/>
          </a:xfrm>
        </p:spPr>
        <p:txBody>
          <a:bodyPr/>
          <a:lstStyle>
            <a:lvl1pPr>
              <a:defRPr/>
            </a:lvl1pPr>
          </a:lstStyle>
          <a:p>
            <a:pPr lvl="0"/>
            <a:r>
              <a:rPr lang="en-US"/>
              <a:t>Click to edit Master text styles</a:t>
            </a:r>
          </a:p>
        </p:txBody>
      </p:sp>
      <p:sp>
        <p:nvSpPr>
          <p:cNvPr id="4" name="Content Placeholder 4">
            <a:extLst>
              <a:ext uri="{FF2B5EF4-FFF2-40B4-BE49-F238E27FC236}">
                <a16:creationId xmlns:a16="http://schemas.microsoft.com/office/drawing/2014/main" id="{B1FB529E-A1FF-ED3C-5A5C-3AACB19AEED1}"/>
              </a:ext>
            </a:extLst>
          </p:cNvPr>
          <p:cNvSpPr txBox="1">
            <a:spLocks noGrp="1"/>
          </p:cNvSpPr>
          <p:nvPr>
            <p:ph idx="4294967295"/>
          </p:nvPr>
        </p:nvSpPr>
        <p:spPr>
          <a:xfrm>
            <a:off x="6455225" y="1607039"/>
            <a:ext cx="4909459" cy="3931609"/>
          </a:xfrm>
        </p:spPr>
        <p:txBody>
          <a:bodyPr/>
          <a:lstStyle>
            <a:lvl1pPr>
              <a:defRPr/>
            </a:lvl1pPr>
          </a:lstStyle>
          <a:p>
            <a:pPr lvl="0"/>
            <a:r>
              <a:rPr lang="en-US"/>
              <a:t>Click to edit Master text styles</a:t>
            </a:r>
          </a:p>
        </p:txBody>
      </p:sp>
      <p:pic>
        <p:nvPicPr>
          <p:cNvPr id="5" name="Picture 8">
            <a:extLst>
              <a:ext uri="{FF2B5EF4-FFF2-40B4-BE49-F238E27FC236}">
                <a16:creationId xmlns:a16="http://schemas.microsoft.com/office/drawing/2014/main" id="{D1589615-E8B3-FE88-4229-6047EBC5E936}"/>
              </a:ext>
            </a:extLst>
          </p:cNvPr>
          <p:cNvPicPr>
            <a:picLocks noChangeAspect="1"/>
          </p:cNvPicPr>
          <p:nvPr/>
        </p:nvPicPr>
        <p:blipFill>
          <a:blip r:embed="rId3"/>
          <a:stretch>
            <a:fillRect/>
          </a:stretch>
        </p:blipFill>
        <p:spPr>
          <a:xfrm>
            <a:off x="894758" y="6205328"/>
            <a:ext cx="1358240" cy="588864"/>
          </a:xfrm>
          <a:prstGeom prst="rect">
            <a:avLst/>
          </a:prstGeom>
          <a:noFill/>
          <a:ln cap="flat">
            <a:noFill/>
          </a:ln>
        </p:spPr>
      </p:pic>
      <p:sp>
        <p:nvSpPr>
          <p:cNvPr id="6" name="TextBox 9">
            <a:extLst>
              <a:ext uri="{FF2B5EF4-FFF2-40B4-BE49-F238E27FC236}">
                <a16:creationId xmlns:a16="http://schemas.microsoft.com/office/drawing/2014/main" id="{4C0A2C23-5D54-0E3A-5CC3-089D412C64BF}"/>
              </a:ext>
            </a:extLst>
          </p:cNvPr>
          <p:cNvSpPr txBox="1"/>
          <p:nvPr/>
        </p:nvSpPr>
        <p:spPr>
          <a:xfrm>
            <a:off x="9460537" y="6292818"/>
            <a:ext cx="2008589" cy="400114"/>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PH Beta 2" pitchFamily="2"/>
              </a:rPr>
              <a:t>Annual Meeting</a:t>
            </a:r>
          </a:p>
        </p:txBody>
      </p:sp>
    </p:spTree>
    <p:extLst>
      <p:ext uri="{BB962C8B-B14F-4D97-AF65-F5344CB8AC3E}">
        <p14:creationId xmlns:p14="http://schemas.microsoft.com/office/powerpoint/2010/main" val="31514429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ransition Slide lef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4" name="Picture 3">
            <a:extLst>
              <a:ext uri="{FF2B5EF4-FFF2-40B4-BE49-F238E27FC236}">
                <a16:creationId xmlns:a16="http://schemas.microsoft.com/office/drawing/2014/main" id="{AA5E7718-8A3E-4A24-727A-44CCAAFAC610}"/>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6829989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ransition Slide righ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6" name="Picture 5">
            <a:extLst>
              <a:ext uri="{FF2B5EF4-FFF2-40B4-BE49-F238E27FC236}">
                <a16:creationId xmlns:a16="http://schemas.microsoft.com/office/drawing/2014/main" id="{8AB725BC-7B1E-3C1B-6358-F7C08BD2CA69}"/>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4956467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E9F-C492-4A36-8032-BDA58618282F}"/>
              </a:ext>
            </a:extLst>
          </p:cNvPr>
          <p:cNvSpPr>
            <a:spLocks noGrp="1"/>
          </p:cNvSpPr>
          <p:nvPr>
            <p:ph type="title" hasCustomPrompt="1"/>
          </p:nvPr>
        </p:nvSpPr>
        <p:spPr/>
        <p:txBody>
          <a:bodyPr/>
          <a:lstStyle/>
          <a:p>
            <a:pPr lvl="0"/>
            <a:r>
              <a:rPr lang="en-US" dirty="0"/>
              <a:t>Title Helvetica bold 44 pt.</a:t>
            </a:r>
          </a:p>
        </p:txBody>
      </p:sp>
      <p:sp>
        <p:nvSpPr>
          <p:cNvPr id="10" name="Content Placeholder 4">
            <a:extLst>
              <a:ext uri="{FF2B5EF4-FFF2-40B4-BE49-F238E27FC236}">
                <a16:creationId xmlns:a16="http://schemas.microsoft.com/office/drawing/2014/main" id="{5F5FAD1D-151C-DD4E-A0D5-983A6E271CC6}"/>
              </a:ext>
            </a:extLst>
          </p:cNvPr>
          <p:cNvSpPr>
            <a:spLocks noGrp="1"/>
          </p:cNvSpPr>
          <p:nvPr>
            <p:ph idx="1"/>
          </p:nvPr>
        </p:nvSpPr>
        <p:spPr>
          <a:xfrm>
            <a:off x="838200" y="1607040"/>
            <a:ext cx="10515600" cy="3931611"/>
          </a:xfrm>
        </p:spPr>
        <p:txBody>
          <a:bodyPr>
            <a:normAutofit/>
          </a:bodyPr>
          <a:lstStyle/>
          <a:p>
            <a:pPr marL="0" lvl="0" indent="0">
              <a:buNone/>
            </a:pPr>
            <a:r>
              <a:rPr lang="en-US" sz="3000"/>
              <a:t>Click to edit Master text styles</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291753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5F5FAD1D-151C-DD4E-A0D5-983A6E271CC6}"/>
              </a:ext>
            </a:extLst>
          </p:cNvPr>
          <p:cNvSpPr>
            <a:spLocks noGrp="1"/>
          </p:cNvSpPr>
          <p:nvPr>
            <p:ph idx="1" hasCustomPrompt="1"/>
          </p:nvPr>
        </p:nvSpPr>
        <p:spPr>
          <a:xfrm>
            <a:off x="0" y="0"/>
            <a:ext cx="12192000" cy="6131859"/>
          </a:xfrm>
        </p:spPr>
        <p:txBody>
          <a:bodyPr>
            <a:normAutofit/>
          </a:bodyPr>
          <a:lstStyle/>
          <a:p>
            <a:pPr marL="0" lvl="0" indent="0">
              <a:buNone/>
            </a:pPr>
            <a:r>
              <a:rPr lang="en-US" sz="3000" dirty="0"/>
              <a:t>Click to add full page photo only</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267722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335116-AA61-48FC-AE89-8E15FFADD555}"/>
              </a:ext>
            </a:extLst>
          </p:cNvPr>
          <p:cNvSpPr>
            <a:spLocks noGrp="1"/>
          </p:cNvSpPr>
          <p:nvPr>
            <p:ph type="title" hasCustomPrompt="1"/>
          </p:nvPr>
        </p:nvSpPr>
        <p:spPr/>
        <p:txBody>
          <a:bodyPr/>
          <a:lstStyle/>
          <a:p>
            <a:pPr lvl="0"/>
            <a:r>
              <a:rPr lang="en-US" dirty="0"/>
              <a:t>Title Helvetica bold 44 pt.</a:t>
            </a:r>
          </a:p>
        </p:txBody>
      </p:sp>
      <p:sp>
        <p:nvSpPr>
          <p:cNvPr id="11" name="Content Placeholder 4">
            <a:extLst>
              <a:ext uri="{FF2B5EF4-FFF2-40B4-BE49-F238E27FC236}">
                <a16:creationId xmlns:a16="http://schemas.microsoft.com/office/drawing/2014/main" id="{A3623811-8EFD-5E48-99DB-15C7655A9F47}"/>
              </a:ext>
            </a:extLst>
          </p:cNvPr>
          <p:cNvSpPr>
            <a:spLocks noGrp="1"/>
          </p:cNvSpPr>
          <p:nvPr>
            <p:ph idx="1"/>
          </p:nvPr>
        </p:nvSpPr>
        <p:spPr>
          <a:xfrm>
            <a:off x="838200" y="1607040"/>
            <a:ext cx="4909457" cy="3931611"/>
          </a:xfrm>
        </p:spPr>
        <p:txBody>
          <a:bodyPr>
            <a:normAutofit/>
          </a:bodyPr>
          <a:lstStyle>
            <a:lvl1pPr>
              <a:buFontTx/>
              <a:buNone/>
              <a:defRPr/>
            </a:lvl1pPr>
          </a:lstStyle>
          <a:p>
            <a:pPr marL="0" lvl="0" indent="0">
              <a:buNone/>
            </a:pPr>
            <a:r>
              <a:rPr lang="en-US" sz="3000"/>
              <a:t>Click to edit Master text styles</a:t>
            </a:r>
          </a:p>
        </p:txBody>
      </p:sp>
      <p:sp>
        <p:nvSpPr>
          <p:cNvPr id="12" name="Content Placeholder 4">
            <a:extLst>
              <a:ext uri="{FF2B5EF4-FFF2-40B4-BE49-F238E27FC236}">
                <a16:creationId xmlns:a16="http://schemas.microsoft.com/office/drawing/2014/main" id="{ACE185C7-ADE2-D64E-992F-8DF9C837365A}"/>
              </a:ext>
            </a:extLst>
          </p:cNvPr>
          <p:cNvSpPr>
            <a:spLocks noGrp="1"/>
          </p:cNvSpPr>
          <p:nvPr>
            <p:ph idx="13"/>
          </p:nvPr>
        </p:nvSpPr>
        <p:spPr>
          <a:xfrm>
            <a:off x="6455229" y="1607040"/>
            <a:ext cx="4909457" cy="3931611"/>
          </a:xfrm>
        </p:spPr>
        <p:txBody>
          <a:bodyPr>
            <a:normAutofit/>
          </a:bodyPr>
          <a:lstStyle/>
          <a:p>
            <a:pPr marL="0" lvl="0" indent="0">
              <a:buNone/>
            </a:pPr>
            <a:r>
              <a:rPr lang="en-US" sz="3000"/>
              <a:t>Click to edit Master text styles</a:t>
            </a:r>
          </a:p>
        </p:txBody>
      </p:sp>
      <p:pic>
        <p:nvPicPr>
          <p:cNvPr id="9" name="Picture 8">
            <a:extLst>
              <a:ext uri="{FF2B5EF4-FFF2-40B4-BE49-F238E27FC236}">
                <a16:creationId xmlns:a16="http://schemas.microsoft.com/office/drawing/2014/main" id="{65F48217-044D-E11F-FDA8-1D2BCE27DC8B}"/>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20B35446-87DF-0C07-8B8A-59E55B4BC59D}"/>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162148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87374B-093F-4933-ADED-952303714015}"/>
              </a:ext>
            </a:extLst>
          </p:cNvPr>
          <p:cNvSpPr>
            <a:spLocks noGrp="1"/>
          </p:cNvSpPr>
          <p:nvPr>
            <p:ph type="title" hasCustomPrompt="1"/>
          </p:nvPr>
        </p:nvSpPr>
        <p:spPr>
          <a:xfrm>
            <a:off x="838200" y="365125"/>
            <a:ext cx="10515600" cy="1044179"/>
          </a:xfrm>
        </p:spPr>
        <p:txBody>
          <a:bodyPr/>
          <a:lstStyle/>
          <a:p>
            <a:pPr lvl="0"/>
            <a:r>
              <a:rPr lang="en-US" dirty="0"/>
              <a:t>Title Helvetica bold 44 pt.</a:t>
            </a:r>
          </a:p>
        </p:txBody>
      </p:sp>
      <p:sp>
        <p:nvSpPr>
          <p:cNvPr id="5" name="Content Placeholder 4">
            <a:extLst>
              <a:ext uri="{FF2B5EF4-FFF2-40B4-BE49-F238E27FC236}">
                <a16:creationId xmlns:a16="http://schemas.microsoft.com/office/drawing/2014/main" id="{345B22B1-853A-6913-1DAA-2CE73A7E66B3}"/>
              </a:ext>
            </a:extLst>
          </p:cNvPr>
          <p:cNvSpPr>
            <a:spLocks noGrp="1"/>
          </p:cNvSpPr>
          <p:nvPr>
            <p:ph idx="1"/>
          </p:nvPr>
        </p:nvSpPr>
        <p:spPr>
          <a:xfrm>
            <a:off x="838201" y="1607040"/>
            <a:ext cx="3189514" cy="3931611"/>
          </a:xfrm>
        </p:spPr>
        <p:txBody>
          <a:bodyPr>
            <a:normAutofit/>
          </a:bodyPr>
          <a:lstStyle>
            <a:lvl1pPr>
              <a:buFontTx/>
              <a:buNone/>
              <a:defRPr/>
            </a:lvl1pPr>
          </a:lstStyle>
          <a:p>
            <a:pPr marL="0" lvl="0" indent="0">
              <a:buNone/>
            </a:pPr>
            <a:r>
              <a:rPr lang="en-US" sz="3000"/>
              <a:t>Click to edit Master text styles</a:t>
            </a:r>
          </a:p>
        </p:txBody>
      </p:sp>
      <p:sp>
        <p:nvSpPr>
          <p:cNvPr id="6" name="Content Placeholder 4">
            <a:extLst>
              <a:ext uri="{FF2B5EF4-FFF2-40B4-BE49-F238E27FC236}">
                <a16:creationId xmlns:a16="http://schemas.microsoft.com/office/drawing/2014/main" id="{51B3A213-4E3E-8085-382C-710A3279DB61}"/>
              </a:ext>
            </a:extLst>
          </p:cNvPr>
          <p:cNvSpPr>
            <a:spLocks noGrp="1"/>
          </p:cNvSpPr>
          <p:nvPr>
            <p:ph idx="13"/>
          </p:nvPr>
        </p:nvSpPr>
        <p:spPr>
          <a:xfrm>
            <a:off x="4501243" y="1607037"/>
            <a:ext cx="3189514" cy="3931611"/>
          </a:xfrm>
        </p:spPr>
        <p:txBody>
          <a:bodyPr>
            <a:normAutofit/>
          </a:bodyPr>
          <a:lstStyle/>
          <a:p>
            <a:pPr marL="0" lvl="0" indent="0">
              <a:buNone/>
            </a:pPr>
            <a:r>
              <a:rPr lang="en-US" sz="3000"/>
              <a:t>Click to edit Master text styles</a:t>
            </a:r>
          </a:p>
        </p:txBody>
      </p:sp>
      <p:sp>
        <p:nvSpPr>
          <p:cNvPr id="8" name="Content Placeholder 4">
            <a:extLst>
              <a:ext uri="{FF2B5EF4-FFF2-40B4-BE49-F238E27FC236}">
                <a16:creationId xmlns:a16="http://schemas.microsoft.com/office/drawing/2014/main" id="{C90BBF75-D7E1-6BF4-9365-319E3479866F}"/>
              </a:ext>
            </a:extLst>
          </p:cNvPr>
          <p:cNvSpPr>
            <a:spLocks noGrp="1"/>
          </p:cNvSpPr>
          <p:nvPr>
            <p:ph idx="15"/>
          </p:nvPr>
        </p:nvSpPr>
        <p:spPr>
          <a:xfrm>
            <a:off x="8164285" y="1607038"/>
            <a:ext cx="3189514" cy="3931611"/>
          </a:xfrm>
        </p:spPr>
        <p:txBody>
          <a:bodyPr>
            <a:normAutofit/>
          </a:bodyPr>
          <a:lstStyle/>
          <a:p>
            <a:pPr marL="0" lvl="0" indent="0">
              <a:buNone/>
            </a:pPr>
            <a:r>
              <a:rPr lang="en-US" sz="3000"/>
              <a:t>Click to edit Master text styles</a:t>
            </a:r>
          </a:p>
        </p:txBody>
      </p:sp>
      <p:pic>
        <p:nvPicPr>
          <p:cNvPr id="12" name="Picture 11">
            <a:extLst>
              <a:ext uri="{FF2B5EF4-FFF2-40B4-BE49-F238E27FC236}">
                <a16:creationId xmlns:a16="http://schemas.microsoft.com/office/drawing/2014/main" id="{63EDA8F6-11D4-771D-8D96-50BB0071E0A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3" name="TextBox 12">
            <a:extLst>
              <a:ext uri="{FF2B5EF4-FFF2-40B4-BE49-F238E27FC236}">
                <a16:creationId xmlns:a16="http://schemas.microsoft.com/office/drawing/2014/main" id="{F46CC122-B8AB-1E90-D88E-866A376C33C5}"/>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165063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ople Photo+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5587746" cy="573659"/>
          </a:xfrm>
        </p:spPr>
        <p:txBody>
          <a:bodyPr>
            <a:noAutofit/>
          </a:bodyPr>
          <a:lstStyle>
            <a:lvl1pPr>
              <a:defRPr sz="3800" b="1"/>
            </a:lvl1pPr>
          </a:lstStyle>
          <a:p>
            <a:r>
              <a:rPr lang="en-US" dirty="0"/>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42941" y="741642"/>
            <a:ext cx="3020131" cy="4475818"/>
          </a:xfrm>
        </p:spPr>
        <p:txBody>
          <a:bodyPr>
            <a:normAutofit/>
          </a:bodyPr>
          <a:lstStyle>
            <a:lvl1pPr marL="0" indent="0">
              <a:buNone/>
              <a:defRPr sz="2000">
                <a:solidFill>
                  <a:schemeClr val="accent1"/>
                </a:solidFill>
              </a:defRPr>
            </a:lvl1pPr>
          </a:lstStyle>
          <a:p>
            <a:r>
              <a:rPr lang="en-US" dirty="0"/>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5587746" cy="3612726"/>
          </a:xfrm>
        </p:spPr>
        <p:txBody>
          <a:bodyPr>
            <a:normAutofit/>
          </a:bodyPr>
          <a:lstStyle>
            <a:lvl1pPr>
              <a:defRPr sz="2600"/>
            </a:lvl1pPr>
            <a:lvl2pPr>
              <a:defRPr sz="2600"/>
            </a:lvl2pPr>
            <a:lvl3pPr>
              <a:defRPr sz="26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331647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eople Photo+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894762" y="777449"/>
            <a:ext cx="5587746" cy="573659"/>
          </a:xfrm>
        </p:spPr>
        <p:txBody>
          <a:bodyPr>
            <a:noAutofit/>
          </a:bodyPr>
          <a:lstStyle>
            <a:lvl1pPr algn="r">
              <a:defRPr sz="3800" b="1"/>
            </a:lvl1pPr>
          </a:lstStyle>
          <a:p>
            <a:r>
              <a:rPr lang="en-US" dirty="0"/>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529759" y="777449"/>
            <a:ext cx="3020131" cy="4475818"/>
          </a:xfrm>
        </p:spPr>
        <p:txBody>
          <a:bodyPr>
            <a:normAutofit/>
          </a:bodyPr>
          <a:lstStyle>
            <a:lvl1pPr marL="0" indent="0">
              <a:buNone/>
              <a:defRPr sz="2000">
                <a:solidFill>
                  <a:schemeClr val="accent1"/>
                </a:solidFill>
              </a:defRPr>
            </a:lvl1pPr>
          </a:lstStyle>
          <a:p>
            <a:r>
              <a:rPr lang="en-US" dirty="0"/>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894762" y="1640541"/>
            <a:ext cx="5587746" cy="3612726"/>
          </a:xfrm>
        </p:spPr>
        <p:txBody>
          <a:bodyPr>
            <a:normAutofit/>
          </a:bodyPr>
          <a:lstStyle>
            <a:lvl1pPr algn="r">
              <a:defRPr sz="2600"/>
            </a:lvl1pPr>
            <a:lvl2pPr algn="r">
              <a:defRPr sz="2600"/>
            </a:lvl2pPr>
            <a:lvl3pPr algn="r">
              <a:defRPr sz="26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192713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B2B32E42-3F79-344B-B9F5-44B08F43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dirty="0"/>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50" r:id="rId4"/>
    <p:sldLayoutId id="2147483667" r:id="rId5"/>
    <p:sldLayoutId id="2147483654" r:id="rId6"/>
    <p:sldLayoutId id="2147483657" r:id="rId7"/>
    <p:sldLayoutId id="2147483662" r:id="rId8"/>
    <p:sldLayoutId id="2147483663" r:id="rId9"/>
    <p:sldLayoutId id="2147483664" r:id="rId10"/>
    <p:sldLayoutId id="2147483668" r:id="rId11"/>
    <p:sldLayoutId id="2147483651"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73F35-4D31-3222-BB47-BA15C3D74F7D}"/>
              </a:ext>
            </a:extLst>
          </p:cNvPr>
          <p:cNvSpPr txBox="1">
            <a:spLocks noGrp="1"/>
          </p:cNvSpPr>
          <p:nvPr>
            <p:ph type="title"/>
          </p:nvPr>
        </p:nvSpPr>
        <p:spPr>
          <a:xfrm>
            <a:off x="838203" y="365129"/>
            <a:ext cx="10515600" cy="104418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11B80C2-685F-8E99-E641-71212F0DC7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p:txBody>
      </p:sp>
      <p:sp>
        <p:nvSpPr>
          <p:cNvPr id="4" name="Footer Placeholder 4">
            <a:extLst>
              <a:ext uri="{FF2B5EF4-FFF2-40B4-BE49-F238E27FC236}">
                <a16:creationId xmlns:a16="http://schemas.microsoft.com/office/drawing/2014/main" id="{53AA6401-80EC-E912-E7E3-A4B41419E5F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Helvetica" pitchFamily="2"/>
              </a:defRPr>
            </a:lvl1pPr>
          </a:lstStyle>
          <a:p>
            <a:pPr lvl="0"/>
            <a:endParaRPr lang="en-US"/>
          </a:p>
        </p:txBody>
      </p:sp>
      <p:sp>
        <p:nvSpPr>
          <p:cNvPr id="5" name="Slide Number Placeholder 5">
            <a:extLst>
              <a:ext uri="{FF2B5EF4-FFF2-40B4-BE49-F238E27FC236}">
                <a16:creationId xmlns:a16="http://schemas.microsoft.com/office/drawing/2014/main" id="{9D9A72BF-F0E2-6FFE-8E01-06761B2B04BF}"/>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Helvetica" pitchFamily="2"/>
              </a:defRPr>
            </a:lvl1pPr>
          </a:lstStyle>
          <a:p>
            <a:fld id="{339BE2C8-4BD9-4694-8068-4ADC2E4BD582}" type="slidenum">
              <a:rPr lang="en-US" smtClean="0"/>
              <a:t>‹#›</a:t>
            </a:fld>
            <a:endParaRPr lang="en-US"/>
          </a:p>
        </p:txBody>
      </p:sp>
    </p:spTree>
    <p:extLst>
      <p:ext uri="{BB962C8B-B14F-4D97-AF65-F5344CB8AC3E}">
        <p14:creationId xmlns:p14="http://schemas.microsoft.com/office/powerpoint/2010/main" val="869091061"/>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marL="0" marR="0" lvl="0" indent="0" algn="l" defTabSz="914400" rtl="0" eaLnBrk="1" fontAlgn="auto" hangingPunct="1">
        <a:lnSpc>
          <a:spcPct val="90000"/>
        </a:lnSpc>
        <a:spcBef>
          <a:spcPts val="0"/>
        </a:spcBef>
        <a:spcAft>
          <a:spcPts val="0"/>
        </a:spcAft>
        <a:buNone/>
        <a:tabLst/>
        <a:defRPr lang="en-US" sz="4400" b="1" i="0" u="none" strike="noStrike" kern="1200" cap="none" spc="0" baseline="0">
          <a:solidFill>
            <a:srgbClr val="000000"/>
          </a:solidFill>
          <a:uFillTx/>
          <a:latin typeface="Helvetica" pitchFamily="2"/>
        </a:defRPr>
      </a:lvl1pPr>
    </p:titleStyle>
    <p:bodyStyle>
      <a:lvl1pPr marL="0" marR="0" lvl="0" indent="0" algn="l" defTabSz="914400" rtl="0" eaLnBrk="1" fontAlgn="auto" hangingPunct="1">
        <a:lnSpc>
          <a:spcPct val="90000"/>
        </a:lnSpc>
        <a:spcBef>
          <a:spcPts val="1000"/>
        </a:spcBef>
        <a:spcAft>
          <a:spcPts val="0"/>
        </a:spcAft>
        <a:buNone/>
        <a:tabLst/>
        <a:defRPr lang="en-US" sz="3000" b="0" i="0" u="none" strike="noStrike" kern="1200" cap="none" spc="0" baseline="0">
          <a:solidFill>
            <a:srgbClr val="000000"/>
          </a:solidFill>
          <a:uFillTx/>
          <a:latin typeface="Helvetica" pitchFamily="2"/>
        </a:defRPr>
      </a:lvl1pPr>
      <a:lvl2pPr marL="457200" marR="0" lvl="1" indent="0" algn="l" defTabSz="914400" rtl="0" eaLnBrk="1" fontAlgn="auto" hangingPunct="1">
        <a:lnSpc>
          <a:spcPct val="90000"/>
        </a:lnSpc>
        <a:spcBef>
          <a:spcPts val="500"/>
        </a:spcBef>
        <a:spcAft>
          <a:spcPts val="0"/>
        </a:spcAft>
        <a:buNone/>
        <a:tabLst/>
        <a:defRPr lang="en-US" sz="3000" b="0" i="0" u="none" strike="noStrike" kern="1200" cap="none" spc="0" baseline="0">
          <a:solidFill>
            <a:srgbClr val="000000"/>
          </a:solidFill>
          <a:uFillTx/>
          <a:latin typeface="Helvetica" pitchFamily="2"/>
        </a:defRPr>
      </a:lvl2pPr>
      <a:lvl3pPr marL="914400" marR="0" lvl="2" indent="0" algn="l" defTabSz="914400" rtl="0" eaLnBrk="1" fontAlgn="auto" hangingPunct="1">
        <a:lnSpc>
          <a:spcPct val="90000"/>
        </a:lnSpc>
        <a:spcBef>
          <a:spcPts val="500"/>
        </a:spcBef>
        <a:spcAft>
          <a:spcPts val="0"/>
        </a:spcAft>
        <a:buNone/>
        <a:tabLst/>
        <a:defRPr lang="en-US" sz="3000" b="0" i="0" u="none" strike="noStrike" kern="1200" cap="none" spc="0" baseline="0">
          <a:solidFill>
            <a:srgbClr val="000000"/>
          </a:solidFill>
          <a:uFillTx/>
          <a:latin typeface="Helvetica" pitchFamily="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phconnectcenter.org/?s=job+seekers+toolkit&amp;submit="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aphconnectcenter.org/visionaware/families/" TargetMode="External"/><Relationship Id="rId3" Type="http://schemas.openxmlformats.org/officeDocument/2006/relationships/hyperlink" Target="https://aphconnectcenter.org/visionaware/families/understanding-blindness-and-low-vision/" TargetMode="External"/><Relationship Id="rId7" Type="http://schemas.openxmlformats.org/officeDocument/2006/relationships/hyperlink" Target="https://aphconnectcenter.org/visionaware/living-with-blindness-or-low-vision/redesigning-your-home-room-by-room/" TargetMode="External"/><Relationship Id="rId2" Type="http://schemas.openxmlformats.org/officeDocument/2006/relationships/hyperlink" Target="https://aphconnectcenter.org/visionaware/families/tips-and-resources/getting-started/" TargetMode="External"/><Relationship Id="rId1" Type="http://schemas.openxmlformats.org/officeDocument/2006/relationships/slideLayout" Target="../slideLayouts/slideLayout4.xml"/><Relationship Id="rId6" Type="http://schemas.openxmlformats.org/officeDocument/2006/relationships/hyperlink" Target="https://aphconnectcenter.org/eye-conditions/eye-health/" TargetMode="External"/><Relationship Id="rId5" Type="http://schemas.openxmlformats.org/officeDocument/2006/relationships/hyperlink" Target="https://aphconnectcenter.org/visionaware/living-with-blindness-or-low-vision/daily-living-skills/" TargetMode="External"/><Relationship Id="rId4" Type="http://schemas.openxmlformats.org/officeDocument/2006/relationships/hyperlink" Target="https://aphconnectcenter.org/visionaware/living-with-blindness-or-low-vision/adjusting-to-blindness-low-vision/support-groups/support-groups-and-other-resources/" TargetMode="External"/><Relationship Id="rId9" Type="http://schemas.openxmlformats.org/officeDocument/2006/relationships/hyperlink" Target="https://aphconnectcenter.org/visionaware/professionals/resources/professional-resources-a-guide-to-helping-people-who-are-blind-or-low-visi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y2.siteimprove.com/Dashboard/39568954450/26243167133/Custom/Dashboard/Index" TargetMode="Externa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y2.siteimprove.com/Dashboard/0/1003537/Custom/Dashboard/Index?groupId=-1"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hyperlink" Target="https://www.blindearlyservices.org/" TargetMode="External"/><Relationship Id="rId13" Type="http://schemas.openxmlformats.org/officeDocument/2006/relationships/hyperlink" Target="tadfoundation.org" TargetMode="External"/><Relationship Id="rId3" Type="http://schemas.openxmlformats.org/officeDocument/2006/relationships/hyperlink" Target="https://www.nationaldb.org/" TargetMode="External"/><Relationship Id="rId7" Type="http://schemas.openxmlformats.org/officeDocument/2006/relationships/hyperlink" Target="https://lhblind.org/" TargetMode="External"/><Relationship Id="rId12" Type="http://schemas.openxmlformats.org/officeDocument/2006/relationships/hyperlink" Target="https://www.empowervi.org/" TargetMode="External"/><Relationship Id="rId2" Type="http://schemas.openxmlformats.org/officeDocument/2006/relationships/hyperlink" Target="https://www.guidedogs.com/" TargetMode="External"/><Relationship Id="rId1" Type="http://schemas.openxmlformats.org/officeDocument/2006/relationships/slideLayout" Target="../slideLayouts/slideLayout4.xml"/><Relationship Id="rId6" Type="http://schemas.openxmlformats.org/officeDocument/2006/relationships/hyperlink" Target="https://nsite.org/" TargetMode="External"/><Relationship Id="rId11" Type="http://schemas.openxmlformats.org/officeDocument/2006/relationships/hyperlink" Target="https://www.nei.nih.gov/" TargetMode="External"/><Relationship Id="rId5" Type="http://schemas.openxmlformats.org/officeDocument/2006/relationships/hyperlink" Target="https://dbvi.vermont.gov/content/learn-earn-and-prosper-leap" TargetMode="External"/><Relationship Id="rId10" Type="http://schemas.openxmlformats.org/officeDocument/2006/relationships/hyperlink" Target="https://penrickton.org/" TargetMode="External"/><Relationship Id="rId4" Type="http://schemas.openxmlformats.org/officeDocument/2006/relationships/hyperlink" Target="https://www.perkins.org/" TargetMode="External"/><Relationship Id="rId9" Type="http://schemas.openxmlformats.org/officeDocument/2006/relationships/hyperlink" Target="https://anchorcenter.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playlist?list=PLUj6DcM1nN3HCfWxJIMLPeD8roKZt8xyu" TargetMode="External"/><Relationship Id="rId2" Type="http://schemas.openxmlformats.org/officeDocument/2006/relationships/hyperlink" Target="mailto:connectcenter@aph.or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aphhive.org/"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aphconnectcenter.org/?s=career+conversations&amp;submit="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5C81-571B-4907-AA9F-85AC22DAC2E3}"/>
              </a:ext>
            </a:extLst>
          </p:cNvPr>
          <p:cNvSpPr>
            <a:spLocks noGrp="1"/>
          </p:cNvSpPr>
          <p:nvPr>
            <p:ph type="ctrTitle"/>
          </p:nvPr>
        </p:nvSpPr>
        <p:spPr>
          <a:xfrm>
            <a:off x="3514394" y="1137917"/>
            <a:ext cx="6764336" cy="1999730"/>
          </a:xfrm>
        </p:spPr>
        <p:txBody>
          <a:bodyPr>
            <a:normAutofit/>
          </a:bodyPr>
          <a:lstStyle/>
          <a:p>
            <a:r>
              <a:rPr lang="en-US" sz="4200" dirty="0"/>
              <a:t>Thrive with the APH ConnectCenter</a:t>
            </a:r>
          </a:p>
        </p:txBody>
      </p:sp>
      <p:sp>
        <p:nvSpPr>
          <p:cNvPr id="3" name="Subtitle 2">
            <a:extLst>
              <a:ext uri="{FF2B5EF4-FFF2-40B4-BE49-F238E27FC236}">
                <a16:creationId xmlns:a16="http://schemas.microsoft.com/office/drawing/2014/main" id="{9CC2C403-62BD-4C13-971A-73DD336EF202}"/>
              </a:ext>
            </a:extLst>
          </p:cNvPr>
          <p:cNvSpPr>
            <a:spLocks noGrp="1"/>
          </p:cNvSpPr>
          <p:nvPr>
            <p:ph type="subTitle" idx="1"/>
          </p:nvPr>
        </p:nvSpPr>
        <p:spPr>
          <a:xfrm>
            <a:off x="4256309" y="3550899"/>
            <a:ext cx="6022419" cy="518858"/>
          </a:xfrm>
        </p:spPr>
        <p:txBody>
          <a:bodyPr/>
          <a:lstStyle/>
          <a:p>
            <a:r>
              <a:rPr lang="en-US" dirty="0"/>
              <a:t>Annual Meeting 2025</a:t>
            </a:r>
          </a:p>
        </p:txBody>
      </p:sp>
      <p:pic>
        <p:nvPicPr>
          <p:cNvPr id="1026" name="Picture 2" descr="Annual Meeting Thrive theme logo">
            <a:extLst>
              <a:ext uri="{FF2B5EF4-FFF2-40B4-BE49-F238E27FC236}">
                <a16:creationId xmlns:a16="http://schemas.microsoft.com/office/drawing/2014/main" id="{2DB3FDE3-3E31-513F-9020-1231FC71C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504" y="3954378"/>
            <a:ext cx="2672343" cy="267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4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89F4-D0BE-8C56-104B-08BE4E8D1897}"/>
              </a:ext>
            </a:extLst>
          </p:cNvPr>
          <p:cNvSpPr>
            <a:spLocks noGrp="1"/>
          </p:cNvSpPr>
          <p:nvPr>
            <p:ph type="title"/>
          </p:nvPr>
        </p:nvSpPr>
        <p:spPr>
          <a:xfrm>
            <a:off x="838200" y="10795"/>
            <a:ext cx="10515600" cy="1044179"/>
          </a:xfrm>
        </p:spPr>
        <p:txBody>
          <a:bodyPr/>
          <a:lstStyle/>
          <a:p>
            <a:pPr algn="ctr"/>
            <a:r>
              <a:rPr lang="en-US" dirty="0">
                <a:hlinkClick r:id="rId2">
                  <a:extLst>
                    <a:ext uri="{A12FA001-AC4F-418D-AE19-62706E023703}">
                      <ahyp:hlinkClr xmlns:ahyp="http://schemas.microsoft.com/office/drawing/2018/hyperlinkcolor" val="tx"/>
                    </a:ext>
                  </a:extLst>
                </a:hlinkClick>
              </a:rPr>
              <a:t>Job Seekers Toolkit</a:t>
            </a:r>
            <a:endParaRPr lang="en-US" dirty="0"/>
          </a:p>
        </p:txBody>
      </p:sp>
      <p:pic>
        <p:nvPicPr>
          <p:cNvPr id="4" name="Content Placeholder 3" descr="Screenshot from the website of the Job Seekers Toolkit page. A woman sits at a workstation working on sewing. ">
            <a:extLst>
              <a:ext uri="{FF2B5EF4-FFF2-40B4-BE49-F238E27FC236}">
                <a16:creationId xmlns:a16="http://schemas.microsoft.com/office/drawing/2014/main" id="{969D4C3E-CEC1-87CC-94FD-6BC752AC4BA5}"/>
              </a:ext>
            </a:extLst>
          </p:cNvPr>
          <p:cNvPicPr>
            <a:picLocks noGrp="1" noChangeAspect="1"/>
          </p:cNvPicPr>
          <p:nvPr>
            <p:ph idx="1"/>
          </p:nvPr>
        </p:nvPicPr>
        <p:blipFill>
          <a:blip r:embed="rId3"/>
          <a:stretch>
            <a:fillRect/>
          </a:stretch>
        </p:blipFill>
        <p:spPr>
          <a:xfrm>
            <a:off x="4263390" y="983946"/>
            <a:ext cx="3589020" cy="5069805"/>
          </a:xfrm>
          <a:prstGeom prst="rect">
            <a:avLst/>
          </a:prstGeom>
          <a:ln>
            <a:solidFill>
              <a:schemeClr val="tx1"/>
            </a:solidFill>
          </a:ln>
        </p:spPr>
      </p:pic>
    </p:spTree>
    <p:extLst>
      <p:ext uri="{BB962C8B-B14F-4D97-AF65-F5344CB8AC3E}">
        <p14:creationId xmlns:p14="http://schemas.microsoft.com/office/powerpoint/2010/main" val="104851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E9DB-0F8C-6769-9C04-FE3268F10EDA}"/>
              </a:ext>
            </a:extLst>
          </p:cNvPr>
          <p:cNvSpPr>
            <a:spLocks noGrp="1"/>
          </p:cNvSpPr>
          <p:nvPr>
            <p:ph type="title"/>
          </p:nvPr>
        </p:nvSpPr>
        <p:spPr/>
        <p:txBody>
          <a:bodyPr/>
          <a:lstStyle/>
          <a:p>
            <a:r>
              <a:rPr lang="en-US" dirty="0"/>
              <a:t>Job Seekers Toolkit Courses</a:t>
            </a:r>
          </a:p>
        </p:txBody>
      </p:sp>
      <p:sp>
        <p:nvSpPr>
          <p:cNvPr id="3" name="Content Placeholder 2">
            <a:extLst>
              <a:ext uri="{FF2B5EF4-FFF2-40B4-BE49-F238E27FC236}">
                <a16:creationId xmlns:a16="http://schemas.microsoft.com/office/drawing/2014/main" id="{80633AFC-0B58-D210-3A0F-8B5F44214A9D}"/>
              </a:ext>
            </a:extLst>
          </p:cNvPr>
          <p:cNvSpPr>
            <a:spLocks noGrp="1"/>
          </p:cNvSpPr>
          <p:nvPr>
            <p:ph idx="1"/>
          </p:nvPr>
        </p:nvSpPr>
        <p:spPr>
          <a:xfrm>
            <a:off x="838199" y="1409304"/>
            <a:ext cx="11066929" cy="4543261"/>
          </a:xfrm>
        </p:spPr>
        <p:txBody>
          <a:bodyPr>
            <a:normAutofit lnSpcReduction="10000"/>
          </a:bodyPr>
          <a:lstStyle/>
          <a:p>
            <a:pPr marL="457200" indent="-457200">
              <a:lnSpc>
                <a:spcPct val="100000"/>
              </a:lnSpc>
              <a:buFont typeface="Arial" panose="020B0604020202020204" pitchFamily="34" charset="0"/>
              <a:buChar char="•"/>
            </a:pPr>
            <a:r>
              <a:rPr lang="en-US" sz="2800" b="1" dirty="0"/>
              <a:t>Self-Awareness: </a:t>
            </a:r>
            <a:r>
              <a:rPr lang="en-US" sz="2800" dirty="0"/>
              <a:t>Helps individuals explore their strengths and career aspirations.</a:t>
            </a:r>
          </a:p>
          <a:p>
            <a:pPr marL="457200" indent="-457200">
              <a:lnSpc>
                <a:spcPct val="100000"/>
              </a:lnSpc>
              <a:buFont typeface="Arial" panose="020B0604020202020204" pitchFamily="34" charset="0"/>
              <a:buChar char="•"/>
            </a:pPr>
            <a:r>
              <a:rPr lang="en-US" sz="2800" b="1" dirty="0"/>
              <a:t>Career Exploration: </a:t>
            </a:r>
            <a:r>
              <a:rPr lang="en-US" sz="2800" dirty="0"/>
              <a:t>Offers targeted tools and resources to discover fulfilling career paths.</a:t>
            </a:r>
          </a:p>
          <a:p>
            <a:pPr marL="457200" indent="-457200">
              <a:lnSpc>
                <a:spcPct val="100000"/>
              </a:lnSpc>
              <a:buFont typeface="Arial" panose="020B0604020202020204" pitchFamily="34" charset="0"/>
              <a:buChar char="•"/>
            </a:pPr>
            <a:r>
              <a:rPr lang="en-US" sz="2800" b="1" dirty="0"/>
              <a:t>Employment Process: </a:t>
            </a:r>
            <a:r>
              <a:rPr lang="en-US" sz="2800" dirty="0"/>
              <a:t>Provides clear guidance on navigating applications, interviews, and beyond.</a:t>
            </a:r>
          </a:p>
          <a:p>
            <a:pPr marL="457200" indent="-457200">
              <a:lnSpc>
                <a:spcPct val="100000"/>
              </a:lnSpc>
              <a:buFont typeface="Arial" panose="020B0604020202020204" pitchFamily="34" charset="0"/>
              <a:buChar char="•"/>
            </a:pPr>
            <a:r>
              <a:rPr lang="en-US" sz="2800" b="1" dirty="0"/>
              <a:t>The Interview: </a:t>
            </a:r>
            <a:r>
              <a:rPr lang="en-US" sz="2800" dirty="0"/>
              <a:t>Equips students and clients with effective interview strategies.</a:t>
            </a:r>
          </a:p>
          <a:p>
            <a:pPr marL="457200" indent="-457200">
              <a:lnSpc>
                <a:spcPct val="100000"/>
              </a:lnSpc>
              <a:buFont typeface="Arial" panose="020B0604020202020204" pitchFamily="34" charset="0"/>
              <a:buChar char="•"/>
            </a:pPr>
            <a:r>
              <a:rPr lang="en-US" sz="2800" b="1" dirty="0"/>
              <a:t>Maintaining Employment: </a:t>
            </a:r>
            <a:r>
              <a:rPr lang="en-US" sz="2800" dirty="0"/>
              <a:t>Offers valuable techniques for success in the workplace.</a:t>
            </a:r>
          </a:p>
        </p:txBody>
      </p:sp>
    </p:spTree>
    <p:extLst>
      <p:ext uri="{BB962C8B-B14F-4D97-AF65-F5344CB8AC3E}">
        <p14:creationId xmlns:p14="http://schemas.microsoft.com/office/powerpoint/2010/main" val="85504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002D-6677-4222-9E33-2645990FE6EE}"/>
              </a:ext>
            </a:extLst>
          </p:cNvPr>
          <p:cNvSpPr>
            <a:spLocks noGrp="1"/>
          </p:cNvSpPr>
          <p:nvPr>
            <p:ph type="ctrTitle"/>
          </p:nvPr>
        </p:nvSpPr>
        <p:spPr>
          <a:xfrm>
            <a:off x="2126445" y="2771331"/>
            <a:ext cx="8810069" cy="657669"/>
          </a:xfrm>
        </p:spPr>
        <p:txBody>
          <a:bodyPr/>
          <a:lstStyle/>
          <a:p>
            <a:pPr algn="ctr"/>
            <a:r>
              <a:rPr lang="en-US" dirty="0" err="1"/>
              <a:t>Familyconnect</a:t>
            </a:r>
            <a:endParaRPr lang="en-US" dirty="0"/>
          </a:p>
        </p:txBody>
      </p:sp>
    </p:spTree>
    <p:extLst>
      <p:ext uri="{BB962C8B-B14F-4D97-AF65-F5344CB8AC3E}">
        <p14:creationId xmlns:p14="http://schemas.microsoft.com/office/powerpoint/2010/main" val="368263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F5EE-242B-5A0B-E9E4-E7A658390E83}"/>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APH FamilyConnect</a:t>
            </a:r>
          </a:p>
        </p:txBody>
      </p:sp>
      <p:pic>
        <p:nvPicPr>
          <p:cNvPr id="6" name="Picture 5" descr="APH Family Connect logo">
            <a:extLst>
              <a:ext uri="{FF2B5EF4-FFF2-40B4-BE49-F238E27FC236}">
                <a16:creationId xmlns:a16="http://schemas.microsoft.com/office/drawing/2014/main" id="{BE324545-F4C9-E37F-0717-CCD57A249DDB}"/>
              </a:ext>
            </a:extLst>
          </p:cNvPr>
          <p:cNvPicPr>
            <a:picLocks noChangeAspect="1"/>
          </p:cNvPicPr>
          <p:nvPr/>
        </p:nvPicPr>
        <p:blipFill>
          <a:blip r:embed="rId2"/>
          <a:stretch>
            <a:fillRect/>
          </a:stretch>
        </p:blipFill>
        <p:spPr>
          <a:xfrm>
            <a:off x="752475" y="1892935"/>
            <a:ext cx="4286250" cy="2381250"/>
          </a:xfrm>
          <a:prstGeom prst="rect">
            <a:avLst/>
          </a:prstGeom>
        </p:spPr>
      </p:pic>
      <p:pic>
        <p:nvPicPr>
          <p:cNvPr id="11" name="Picture 10" descr="Getting Started Guides — Adults interacting with infants and toddlers.&#10;After the Diagnosis — Doctor holding a stethoscope and red ribbon medal.&#10;Browse by Age — Adult helping a child with schoolwork.&#10;Ideas for Home/Community — Aerial view of a suburban neighborhood.&#10;Education — Empty school hallway lined with lockers.&#10;Complex Needs — Students concentrating while writing in class.">
            <a:extLst>
              <a:ext uri="{FF2B5EF4-FFF2-40B4-BE49-F238E27FC236}">
                <a16:creationId xmlns:a16="http://schemas.microsoft.com/office/drawing/2014/main" id="{AB1D514E-25B6-FE84-63EA-21FE16831AB4}"/>
              </a:ext>
            </a:extLst>
          </p:cNvPr>
          <p:cNvPicPr>
            <a:picLocks noChangeAspect="1"/>
          </p:cNvPicPr>
          <p:nvPr/>
        </p:nvPicPr>
        <p:blipFill>
          <a:blip r:embed="rId3"/>
          <a:stretch>
            <a:fillRect/>
          </a:stretch>
        </p:blipFill>
        <p:spPr>
          <a:xfrm>
            <a:off x="5656580" y="365125"/>
            <a:ext cx="5369560" cy="5644586"/>
          </a:xfrm>
          <a:prstGeom prst="rect">
            <a:avLst/>
          </a:prstGeom>
        </p:spPr>
      </p:pic>
    </p:spTree>
    <p:extLst>
      <p:ext uri="{BB962C8B-B14F-4D97-AF65-F5344CB8AC3E}">
        <p14:creationId xmlns:p14="http://schemas.microsoft.com/office/powerpoint/2010/main" val="120492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821B-BC44-BA14-2EEB-D0EE42AF6CE3}"/>
              </a:ext>
            </a:extLst>
          </p:cNvPr>
          <p:cNvSpPr>
            <a:spLocks noGrp="1"/>
          </p:cNvSpPr>
          <p:nvPr>
            <p:ph type="title"/>
          </p:nvPr>
        </p:nvSpPr>
        <p:spPr/>
        <p:txBody>
          <a:bodyPr/>
          <a:lstStyle/>
          <a:p>
            <a:r>
              <a:rPr lang="en-US" dirty="0"/>
              <a:t>Getting Started Guides</a:t>
            </a:r>
          </a:p>
        </p:txBody>
      </p:sp>
      <p:sp>
        <p:nvSpPr>
          <p:cNvPr id="3" name="Content Placeholder 2">
            <a:extLst>
              <a:ext uri="{FF2B5EF4-FFF2-40B4-BE49-F238E27FC236}">
                <a16:creationId xmlns:a16="http://schemas.microsoft.com/office/drawing/2014/main" id="{4DB8EDDE-C6F3-497C-AF10-B0DE8C835676}"/>
              </a:ext>
            </a:extLst>
          </p:cNvPr>
          <p:cNvSpPr>
            <a:spLocks noGrp="1"/>
          </p:cNvSpPr>
          <p:nvPr>
            <p:ph idx="1"/>
          </p:nvPr>
        </p:nvSpPr>
        <p:spPr>
          <a:xfrm>
            <a:off x="838201" y="1607040"/>
            <a:ext cx="4253752" cy="3960042"/>
          </a:xfrm>
        </p:spPr>
        <p:txBody>
          <a:bodyPr>
            <a:normAutofit/>
          </a:bodyPr>
          <a:lstStyle/>
          <a:p>
            <a:pPr>
              <a:lnSpc>
                <a:spcPct val="100000"/>
              </a:lnSpc>
            </a:pPr>
            <a:r>
              <a:rPr lang="en-US" sz="2400" dirty="0"/>
              <a:t>Covers many topics from eye care professionals, IFSPs, IEPs, at home activities and adaptions, and many links to additional resources</a:t>
            </a:r>
            <a:endParaRPr lang="en-US" dirty="0"/>
          </a:p>
        </p:txBody>
      </p:sp>
      <p:pic>
        <p:nvPicPr>
          <p:cNvPr id="6" name="Content Placeholder 5" descr="The front of Family Connects Getting Started guide showing a person holding a baby&#10;&#10;">
            <a:extLst>
              <a:ext uri="{FF2B5EF4-FFF2-40B4-BE49-F238E27FC236}">
                <a16:creationId xmlns:a16="http://schemas.microsoft.com/office/drawing/2014/main" id="{EE15687F-283A-42C8-B357-2FB1BB175BA6}"/>
              </a:ext>
            </a:extLst>
          </p:cNvPr>
          <p:cNvPicPr>
            <a:picLocks noGrp="1" noChangeAspect="1"/>
          </p:cNvPicPr>
          <p:nvPr>
            <p:ph idx="13"/>
          </p:nvPr>
        </p:nvPicPr>
        <p:blipFill>
          <a:blip r:embed="rId2"/>
          <a:srcRect l="1688" t="596" r="-1688" b="5118"/>
          <a:stretch/>
        </p:blipFill>
        <p:spPr>
          <a:xfrm>
            <a:off x="5351155" y="1213057"/>
            <a:ext cx="3524577" cy="4431885"/>
          </a:xfrm>
        </p:spPr>
      </p:pic>
      <p:pic>
        <p:nvPicPr>
          <p:cNvPr id="5" name="Picture 4" descr="Cover of Getting Started Guide 4th-12th grade showing a group of women sitting in chairs&#10;&#10;">
            <a:extLst>
              <a:ext uri="{FF2B5EF4-FFF2-40B4-BE49-F238E27FC236}">
                <a16:creationId xmlns:a16="http://schemas.microsoft.com/office/drawing/2014/main" id="{E593EF4F-5BFB-D5B4-D5B0-816CD7F146C2}"/>
              </a:ext>
            </a:extLst>
          </p:cNvPr>
          <p:cNvPicPr>
            <a:picLocks noChangeAspect="1"/>
          </p:cNvPicPr>
          <p:nvPr/>
        </p:nvPicPr>
        <p:blipFill>
          <a:blip r:embed="rId3"/>
          <a:stretch>
            <a:fillRect/>
          </a:stretch>
        </p:blipFill>
        <p:spPr>
          <a:xfrm>
            <a:off x="8800206" y="579702"/>
            <a:ext cx="3391794" cy="4200845"/>
          </a:xfrm>
          <a:prstGeom prst="rect">
            <a:avLst/>
          </a:prstGeom>
        </p:spPr>
      </p:pic>
    </p:spTree>
    <p:extLst>
      <p:ext uri="{BB962C8B-B14F-4D97-AF65-F5344CB8AC3E}">
        <p14:creationId xmlns:p14="http://schemas.microsoft.com/office/powerpoint/2010/main" val="87602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59D1-D99B-4050-9932-F6ABBF344261}"/>
              </a:ext>
            </a:extLst>
          </p:cNvPr>
          <p:cNvSpPr>
            <a:spLocks noGrp="1"/>
          </p:cNvSpPr>
          <p:nvPr>
            <p:ph type="ctrTitle"/>
          </p:nvPr>
        </p:nvSpPr>
        <p:spPr/>
        <p:txBody>
          <a:bodyPr/>
          <a:lstStyle/>
          <a:p>
            <a:pPr algn="ctr"/>
            <a:r>
              <a:rPr lang="en-US" dirty="0" err="1"/>
              <a:t>visionaware</a:t>
            </a:r>
            <a:endParaRPr lang="en-US" dirty="0"/>
          </a:p>
        </p:txBody>
      </p:sp>
    </p:spTree>
    <p:extLst>
      <p:ext uri="{BB962C8B-B14F-4D97-AF65-F5344CB8AC3E}">
        <p14:creationId xmlns:p14="http://schemas.microsoft.com/office/powerpoint/2010/main" val="427350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20D5-D4B0-D716-7B01-94B20D84280A}"/>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VisionAware Home Page</a:t>
            </a:r>
          </a:p>
        </p:txBody>
      </p:sp>
      <p:pic>
        <p:nvPicPr>
          <p:cNvPr id="8" name="Picture 7" descr="APH VisionAware logo">
            <a:extLst>
              <a:ext uri="{FF2B5EF4-FFF2-40B4-BE49-F238E27FC236}">
                <a16:creationId xmlns:a16="http://schemas.microsoft.com/office/drawing/2014/main" id="{E893F78A-F741-016F-28C3-0E371436583E}"/>
              </a:ext>
            </a:extLst>
          </p:cNvPr>
          <p:cNvPicPr>
            <a:picLocks noChangeAspect="1"/>
          </p:cNvPicPr>
          <p:nvPr/>
        </p:nvPicPr>
        <p:blipFill>
          <a:blip r:embed="rId2"/>
          <a:stretch>
            <a:fillRect/>
          </a:stretch>
        </p:blipFill>
        <p:spPr>
          <a:xfrm>
            <a:off x="490989" y="1841991"/>
            <a:ext cx="4590608" cy="2550338"/>
          </a:xfrm>
          <a:prstGeom prst="rect">
            <a:avLst/>
          </a:prstGeom>
        </p:spPr>
      </p:pic>
      <p:pic>
        <p:nvPicPr>
          <p:cNvPr id="6" name="Picture 5" descr="A screenshot of a website&#10;Recreation and Leisure if Blind or Low Vision — Person using a white cane while walking in a park.&#10;Products and Technology — Hands typing on a keyboard with braille display.&#10;Professionals — Group of doctors standing together reviewing a chart.&#10;Families and Friends — Family gathered on a couch talking with an older adult.&#10;Living with Blindness or Low Vision — Woman using a laptop and braille display at a desk.">
            <a:extLst>
              <a:ext uri="{FF2B5EF4-FFF2-40B4-BE49-F238E27FC236}">
                <a16:creationId xmlns:a16="http://schemas.microsoft.com/office/drawing/2014/main" id="{B301767D-9BAA-9A34-724E-6E7DCFFA1AB4}"/>
              </a:ext>
            </a:extLst>
          </p:cNvPr>
          <p:cNvPicPr>
            <a:picLocks noChangeAspect="1"/>
          </p:cNvPicPr>
          <p:nvPr/>
        </p:nvPicPr>
        <p:blipFill>
          <a:blip r:embed="rId3"/>
          <a:stretch>
            <a:fillRect/>
          </a:stretch>
        </p:blipFill>
        <p:spPr>
          <a:xfrm>
            <a:off x="5384800" y="425768"/>
            <a:ext cx="5872480" cy="5694958"/>
          </a:xfrm>
          <a:prstGeom prst="rect">
            <a:avLst/>
          </a:prstGeom>
        </p:spPr>
      </p:pic>
    </p:spTree>
    <p:extLst>
      <p:ext uri="{BB962C8B-B14F-4D97-AF65-F5344CB8AC3E}">
        <p14:creationId xmlns:p14="http://schemas.microsoft.com/office/powerpoint/2010/main" val="3526754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9093-B99D-14C8-5D71-10314F8A684E}"/>
              </a:ext>
            </a:extLst>
          </p:cNvPr>
          <p:cNvSpPr>
            <a:spLocks noGrp="1"/>
          </p:cNvSpPr>
          <p:nvPr>
            <p:ph type="title"/>
          </p:nvPr>
        </p:nvSpPr>
        <p:spPr>
          <a:xfrm>
            <a:off x="838200" y="31638"/>
            <a:ext cx="10515600" cy="1044179"/>
          </a:xfrm>
        </p:spPr>
        <p:txBody>
          <a:bodyPr/>
          <a:lstStyle/>
          <a:p>
            <a:pPr algn="ctr"/>
            <a:r>
              <a:rPr lang="en-US" dirty="0" err="1"/>
              <a:t>VisionAware</a:t>
            </a:r>
            <a:r>
              <a:rPr lang="en-US" dirty="0"/>
              <a:t> Continued</a:t>
            </a:r>
          </a:p>
        </p:txBody>
      </p:sp>
      <p:sp>
        <p:nvSpPr>
          <p:cNvPr id="4" name="Content Placeholder 2">
            <a:extLst>
              <a:ext uri="{FF2B5EF4-FFF2-40B4-BE49-F238E27FC236}">
                <a16:creationId xmlns:a16="http://schemas.microsoft.com/office/drawing/2014/main" id="{A50359EA-444C-A591-AF6B-90B757FFE810}"/>
              </a:ext>
            </a:extLst>
          </p:cNvPr>
          <p:cNvSpPr>
            <a:spLocks noGrp="1"/>
          </p:cNvSpPr>
          <p:nvPr>
            <p:ph idx="1"/>
          </p:nvPr>
        </p:nvSpPr>
        <p:spPr>
          <a:xfrm>
            <a:off x="838200" y="1208517"/>
            <a:ext cx="10869706" cy="4546824"/>
          </a:xfrm>
        </p:spPr>
        <p:txBody>
          <a:bodyPr vert="horz" lIns="91440" tIns="45720" rIns="91440" bIns="45720" rtlCol="0" anchor="t">
            <a:noAutofit/>
          </a:bodyPr>
          <a:lstStyle/>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2"/>
              </a:rPr>
              <a:t>Getting Started Guide</a:t>
            </a:r>
            <a:r>
              <a:rPr lang="en-US" sz="2000" dirty="0">
                <a:effectLst/>
              </a:rPr>
              <a:t> (available in hardcopy print or downloadable PDF) — tips for people new to vision loss</a:t>
            </a: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3"/>
              </a:rPr>
              <a:t>Family Members Help and Support</a:t>
            </a:r>
            <a:r>
              <a:rPr lang="en-US" sz="2000" dirty="0">
                <a:effectLst/>
              </a:rPr>
              <a:t>—information about </a:t>
            </a:r>
            <a:r>
              <a:rPr lang="en-US" sz="2000" dirty="0">
                <a:effectLst/>
                <a:latin typeface="Helvetica" panose="020B0604020202020204" pitchFamily="34" charset="0"/>
                <a:ea typeface="Times New Roman" panose="02020603050405020304" pitchFamily="18" charset="0"/>
                <a:cs typeface="Helvetica" panose="020B0604020202020204" pitchFamily="34" charset="0"/>
              </a:rPr>
              <a:t>adjusting to blindness and low vision</a:t>
            </a:r>
            <a:endParaRPr lang="en-US" sz="2000" dirty="0">
              <a:effectLst/>
              <a:latin typeface="Helvetica" panose="020B0604020202020204" pitchFamily="34" charset="0"/>
              <a:cs typeface="Helvetica" panose="020B0604020202020204" pitchFamily="34" charset="0"/>
            </a:endParaRP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4"/>
              </a:rPr>
              <a:t>Support Groups and Other Resources</a:t>
            </a:r>
            <a:r>
              <a:rPr lang="en-US" sz="2000" dirty="0">
                <a:effectLst/>
              </a:rPr>
              <a:t>—importance of support groups and connecting</a:t>
            </a: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5"/>
              </a:rPr>
              <a:t>Daily Living Skills</a:t>
            </a:r>
            <a:r>
              <a:rPr lang="en-US" sz="2000" dirty="0">
                <a:effectLst/>
              </a:rPr>
              <a:t>—learning to live with blindness/low vision including reading</a:t>
            </a: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6"/>
              </a:rPr>
              <a:t>Eye Health</a:t>
            </a:r>
            <a:r>
              <a:rPr lang="en-US" sz="2000" dirty="0">
                <a:effectLst/>
              </a:rPr>
              <a:t>—Understanding eye health, low vision, eye exams</a:t>
            </a: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u="sng" dirty="0">
                <a:effectLst/>
                <a:hlinkClick r:id="rId7"/>
              </a:rPr>
              <a:t>Redesigning Your Home and Fall Prevention</a:t>
            </a:r>
            <a:r>
              <a:rPr lang="en-US" sz="2000" dirty="0">
                <a:effectLst/>
              </a:rPr>
              <a:t>—making home modifications, etc.</a:t>
            </a:r>
          </a:p>
          <a:p>
            <a:pPr marL="342900" indent="-342900">
              <a:lnSpc>
                <a:spcPct val="100000"/>
              </a:lnSpc>
              <a:spcBef>
                <a:spcPts val="0"/>
              </a:spcBef>
              <a:spcAft>
                <a:spcPts val="800"/>
              </a:spcAft>
              <a:buFont typeface="Arial" panose="020B0604020202020204" pitchFamily="34" charset="0"/>
              <a:buChar char="•"/>
              <a:tabLst>
                <a:tab pos="457200" algn="l"/>
              </a:tabLst>
            </a:pPr>
            <a:r>
              <a:rPr lang="en-US" sz="2000" u="sng" dirty="0">
                <a:latin typeface="Helvetica"/>
                <a:cs typeface="Helvetica"/>
                <a:hlinkClick r:id="rId8"/>
              </a:rPr>
              <a:t>Families, Friends and Professionals</a:t>
            </a:r>
            <a:r>
              <a:rPr lang="en-US" sz="2000" u="sng" dirty="0">
                <a:latin typeface="Helvetica"/>
                <a:cs typeface="Helvetica"/>
              </a:rPr>
              <a:t> </a:t>
            </a:r>
            <a:r>
              <a:rPr lang="en-US" sz="2000" dirty="0">
                <a:effectLst/>
                <a:latin typeface="Helvetica"/>
                <a:cs typeface="Helvetica"/>
              </a:rPr>
              <a:t>—Blindness and low vision information, Aging 101, understanding vision rehabilitation</a:t>
            </a:r>
          </a:p>
          <a:p>
            <a:pPr marL="342900" marR="0" lvl="0" indent="-342900">
              <a:lnSpc>
                <a:spcPct val="100000"/>
              </a:lnSpc>
              <a:spcBef>
                <a:spcPts val="0"/>
              </a:spcBef>
              <a:spcAft>
                <a:spcPts val="800"/>
              </a:spcAft>
              <a:buFont typeface="Arial" panose="020B0604020202020204" pitchFamily="34" charset="0"/>
              <a:buChar char="•"/>
              <a:tabLst>
                <a:tab pos="457200" algn="l"/>
              </a:tabLst>
            </a:pPr>
            <a:r>
              <a:rPr lang="en-US" sz="2000" dirty="0">
                <a:hlinkClick r:id="rId9"/>
              </a:rPr>
              <a:t>Resources</a:t>
            </a:r>
            <a:r>
              <a:rPr lang="en-US" sz="2000" dirty="0"/>
              <a:t>—Listing of helpful resources </a:t>
            </a:r>
            <a:endParaRPr lang="en-US" sz="2000" dirty="0">
              <a:effectLst/>
            </a:endParaRPr>
          </a:p>
        </p:txBody>
      </p:sp>
    </p:spTree>
    <p:extLst>
      <p:ext uri="{BB962C8B-B14F-4D97-AF65-F5344CB8AC3E}">
        <p14:creationId xmlns:p14="http://schemas.microsoft.com/office/powerpoint/2010/main" val="169731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A94F-F772-22F7-15BB-215ED020C8FC}"/>
              </a:ext>
            </a:extLst>
          </p:cNvPr>
          <p:cNvSpPr>
            <a:spLocks noGrp="1"/>
          </p:cNvSpPr>
          <p:nvPr>
            <p:ph type="title"/>
          </p:nvPr>
        </p:nvSpPr>
        <p:spPr>
          <a:xfrm>
            <a:off x="5398718" y="1723013"/>
            <a:ext cx="6052856" cy="2094012"/>
          </a:xfrm>
        </p:spPr>
        <p:txBody>
          <a:bodyPr anchor="ctr">
            <a:normAutofit/>
          </a:bodyPr>
          <a:lstStyle/>
          <a:p>
            <a:r>
              <a:rPr lang="en-US" sz="4400" dirty="0">
                <a:latin typeface="Helvetica"/>
                <a:cs typeface="Helvetica"/>
              </a:rPr>
              <a:t>VisionAware</a:t>
            </a:r>
            <a:br>
              <a:rPr lang="en-US" sz="4400" dirty="0"/>
            </a:br>
            <a:r>
              <a:rPr lang="en-US" sz="4400" dirty="0">
                <a:latin typeface="Helvetica"/>
                <a:cs typeface="Helvetica"/>
              </a:rPr>
              <a:t>Getting Stared Guide</a:t>
            </a:r>
          </a:p>
        </p:txBody>
      </p:sp>
      <p:pic>
        <p:nvPicPr>
          <p:cNvPr id="6" name="Content Placeholder 5" descr="cover of Getting Started Guide 2.0 Navigating Life with Vision Loss ">
            <a:extLst>
              <a:ext uri="{FF2B5EF4-FFF2-40B4-BE49-F238E27FC236}">
                <a16:creationId xmlns:a16="http://schemas.microsoft.com/office/drawing/2014/main" id="{69F9A81E-EDA3-2FBE-4F02-A77BB982497D}"/>
              </a:ext>
            </a:extLst>
          </p:cNvPr>
          <p:cNvPicPr>
            <a:picLocks noGrp="1" noChangeAspect="1"/>
          </p:cNvPicPr>
          <p:nvPr>
            <p:ph type="pic" sz="quarter" idx="15"/>
          </p:nvPr>
        </p:nvPicPr>
        <p:blipFill>
          <a:blip r:embed="rId2"/>
          <a:srcRect r="4131" b="3"/>
          <a:stretch>
            <a:fillRect/>
          </a:stretch>
        </p:blipFill>
        <p:spPr>
          <a:xfrm>
            <a:off x="-1" y="10"/>
            <a:ext cx="4528857" cy="6115040"/>
          </a:xfrm>
          <a:prstGeom prst="rect">
            <a:avLst/>
          </a:prstGeom>
          <a:noFill/>
        </p:spPr>
      </p:pic>
    </p:spTree>
    <p:extLst>
      <p:ext uri="{BB962C8B-B14F-4D97-AF65-F5344CB8AC3E}">
        <p14:creationId xmlns:p14="http://schemas.microsoft.com/office/powerpoint/2010/main" val="352836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52A1-97CE-480A-290C-DAE6761AF08E}"/>
              </a:ext>
            </a:extLst>
          </p:cNvPr>
          <p:cNvSpPr>
            <a:spLocks noGrp="1"/>
          </p:cNvSpPr>
          <p:nvPr>
            <p:ph type="title"/>
          </p:nvPr>
        </p:nvSpPr>
        <p:spPr>
          <a:xfrm>
            <a:off x="838200" y="365125"/>
            <a:ext cx="10515600" cy="1463675"/>
          </a:xfrm>
        </p:spPr>
        <p:txBody>
          <a:bodyPr>
            <a:normAutofit/>
          </a:bodyPr>
          <a:lstStyle/>
          <a:p>
            <a:pPr algn="ctr"/>
            <a:r>
              <a:rPr lang="en-US" dirty="0"/>
              <a:t>INFORMATION AND REFERRAL</a:t>
            </a:r>
            <a:br>
              <a:rPr lang="en-US" dirty="0"/>
            </a:br>
            <a:r>
              <a:rPr lang="en-US" sz="2200" b="0" dirty="0"/>
              <a:t>(800) 232-5463</a:t>
            </a:r>
            <a:br>
              <a:rPr lang="en-US" sz="2200" b="0" dirty="0"/>
            </a:br>
            <a:r>
              <a:rPr lang="en-US" sz="2200" b="0" dirty="0"/>
              <a:t>Email: ConnectCenter@aph.org</a:t>
            </a:r>
          </a:p>
        </p:txBody>
      </p:sp>
      <p:sp>
        <p:nvSpPr>
          <p:cNvPr id="4" name="Content Placeholder 8">
            <a:extLst>
              <a:ext uri="{FF2B5EF4-FFF2-40B4-BE49-F238E27FC236}">
                <a16:creationId xmlns:a16="http://schemas.microsoft.com/office/drawing/2014/main" id="{5920BEDA-3E68-5FFB-3EEB-2E3F8854A90F}"/>
              </a:ext>
            </a:extLst>
          </p:cNvPr>
          <p:cNvSpPr>
            <a:spLocks noGrp="1"/>
          </p:cNvSpPr>
          <p:nvPr>
            <p:ph idx="1"/>
          </p:nvPr>
        </p:nvSpPr>
        <p:spPr>
          <a:xfrm>
            <a:off x="707572" y="2166387"/>
            <a:ext cx="5257800" cy="3932238"/>
          </a:xfrm>
        </p:spPr>
        <p:txBody>
          <a:bodyPr>
            <a:normAutofit/>
          </a:bodyPr>
          <a:lstStyle/>
          <a:p>
            <a:pPr marL="457200" indent="-457200">
              <a:lnSpc>
                <a:spcPct val="100000"/>
              </a:lnSpc>
              <a:buFont typeface="Arial" panose="020B0604020202020204" pitchFamily="34" charset="0"/>
              <a:buChar char="•"/>
            </a:pPr>
            <a:r>
              <a:rPr lang="en-US" sz="2800" dirty="0"/>
              <a:t>Technology Questions</a:t>
            </a:r>
          </a:p>
          <a:p>
            <a:pPr marL="457200" indent="-457200">
              <a:lnSpc>
                <a:spcPct val="100000"/>
              </a:lnSpc>
              <a:buFont typeface="Arial" panose="020B0604020202020204" pitchFamily="34" charset="0"/>
              <a:buChar char="•"/>
            </a:pPr>
            <a:r>
              <a:rPr lang="en-US" sz="2800" dirty="0"/>
              <a:t>Low Vision Assessments</a:t>
            </a:r>
          </a:p>
          <a:p>
            <a:pPr marL="457200" indent="-457200">
              <a:lnSpc>
                <a:spcPct val="100000"/>
              </a:lnSpc>
              <a:buFont typeface="Arial" panose="020B0604020202020204" pitchFamily="34" charset="0"/>
              <a:buChar char="•"/>
            </a:pPr>
            <a:r>
              <a:rPr lang="en-US" sz="2800" dirty="0"/>
              <a:t>Local and State Resources for a Child</a:t>
            </a:r>
          </a:p>
          <a:p>
            <a:pPr marL="457200" indent="-457200">
              <a:lnSpc>
                <a:spcPct val="100000"/>
              </a:lnSpc>
              <a:buFont typeface="Arial" panose="020B0604020202020204" pitchFamily="34" charset="0"/>
              <a:buChar char="•"/>
            </a:pPr>
            <a:r>
              <a:rPr lang="en-US" sz="2800" dirty="0"/>
              <a:t>Scholarship and Funding Needs</a:t>
            </a:r>
          </a:p>
          <a:p>
            <a:endParaRPr lang="en-US" dirty="0"/>
          </a:p>
        </p:txBody>
      </p:sp>
      <p:sp>
        <p:nvSpPr>
          <p:cNvPr id="5" name="Content Placeholder 9">
            <a:extLst>
              <a:ext uri="{FF2B5EF4-FFF2-40B4-BE49-F238E27FC236}">
                <a16:creationId xmlns:a16="http://schemas.microsoft.com/office/drawing/2014/main" id="{144A5A86-4713-6A7C-FE9B-AD93A7F8E647}"/>
              </a:ext>
            </a:extLst>
          </p:cNvPr>
          <p:cNvSpPr txBox="1">
            <a:spLocks/>
          </p:cNvSpPr>
          <p:nvPr/>
        </p:nvSpPr>
        <p:spPr>
          <a:xfrm>
            <a:off x="6390835" y="2166387"/>
            <a:ext cx="5517641" cy="33668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sz="2800" dirty="0"/>
              <a:t>Family Member Losing Vision</a:t>
            </a:r>
          </a:p>
          <a:p>
            <a:pPr marL="457200" indent="-457200">
              <a:lnSpc>
                <a:spcPct val="100000"/>
              </a:lnSpc>
              <a:buFont typeface="Arial" panose="020B0604020202020204" pitchFamily="34" charset="0"/>
              <a:buChar char="•"/>
            </a:pPr>
            <a:r>
              <a:rPr lang="en-US" sz="2800" dirty="0"/>
              <a:t>Help Getting a Job</a:t>
            </a:r>
          </a:p>
          <a:p>
            <a:pPr marL="457200" indent="-457200">
              <a:lnSpc>
                <a:spcPct val="100000"/>
              </a:lnSpc>
              <a:buFont typeface="Arial" panose="020B0604020202020204" pitchFamily="34" charset="0"/>
              <a:buChar char="•"/>
            </a:pPr>
            <a:r>
              <a:rPr lang="en-US" sz="2800" dirty="0"/>
              <a:t>Braille and Low vision Resources</a:t>
            </a:r>
          </a:p>
          <a:p>
            <a:pPr marL="457200" indent="-457200">
              <a:lnSpc>
                <a:spcPct val="100000"/>
              </a:lnSpc>
              <a:buFont typeface="Arial" panose="020B0604020202020204" pitchFamily="34" charset="0"/>
              <a:buChar char="•"/>
            </a:pPr>
            <a:r>
              <a:rPr lang="en-US" sz="2800" dirty="0"/>
              <a:t>Making Hobbies Accessible</a:t>
            </a:r>
          </a:p>
          <a:p>
            <a:endParaRPr lang="en-US" sz="2800" dirty="0"/>
          </a:p>
        </p:txBody>
      </p:sp>
    </p:spTree>
    <p:extLst>
      <p:ext uri="{BB962C8B-B14F-4D97-AF65-F5344CB8AC3E}">
        <p14:creationId xmlns:p14="http://schemas.microsoft.com/office/powerpoint/2010/main" val="90243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3C34-93CC-421E-980D-FCDF955BB2BD}"/>
              </a:ext>
            </a:extLst>
          </p:cNvPr>
          <p:cNvSpPr>
            <a:spLocks noGrp="1"/>
          </p:cNvSpPr>
          <p:nvPr>
            <p:ph type="title"/>
          </p:nvPr>
        </p:nvSpPr>
        <p:spPr/>
        <p:txBody>
          <a:bodyPr/>
          <a:lstStyle/>
          <a:p>
            <a:r>
              <a:rPr lang="en-US" dirty="0"/>
              <a:t>APH ConnectCenter Mission</a:t>
            </a:r>
          </a:p>
        </p:txBody>
      </p:sp>
      <p:sp>
        <p:nvSpPr>
          <p:cNvPr id="3" name="Content Placeholder 2">
            <a:extLst>
              <a:ext uri="{FF2B5EF4-FFF2-40B4-BE49-F238E27FC236}">
                <a16:creationId xmlns:a16="http://schemas.microsoft.com/office/drawing/2014/main" id="{F9E2E7E2-5FEF-4A4C-B978-DAA95531364F}"/>
              </a:ext>
            </a:extLst>
          </p:cNvPr>
          <p:cNvSpPr>
            <a:spLocks noGrp="1"/>
          </p:cNvSpPr>
          <p:nvPr>
            <p:ph idx="1"/>
          </p:nvPr>
        </p:nvSpPr>
        <p:spPr/>
        <p:txBody>
          <a:bodyPr/>
          <a:lstStyle/>
          <a:p>
            <a:pPr>
              <a:lnSpc>
                <a:spcPct val="100000"/>
              </a:lnSpc>
            </a:pPr>
            <a:r>
              <a:rPr lang="en-US" b="0" i="0" dirty="0">
                <a:solidFill>
                  <a:srgbClr val="212529"/>
                </a:solidFill>
                <a:effectLst/>
                <a:latin typeface="Inter"/>
              </a:rPr>
              <a:t>Our mission is to empower people toward greater independence and lifelong success by providing free curated information and resources to assist children, parents, job seekers, and adults who are blind or low vision.</a:t>
            </a:r>
            <a:endParaRPr lang="en-US" dirty="0"/>
          </a:p>
          <a:p>
            <a:endParaRPr lang="en-US" dirty="0"/>
          </a:p>
        </p:txBody>
      </p:sp>
    </p:spTree>
    <p:extLst>
      <p:ext uri="{BB962C8B-B14F-4D97-AF65-F5344CB8AC3E}">
        <p14:creationId xmlns:p14="http://schemas.microsoft.com/office/powerpoint/2010/main" val="604296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1D0C-160C-B23A-26E0-5035AA4FA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C2A61-3332-8D8E-2E40-5F887363D321}"/>
              </a:ext>
            </a:extLst>
          </p:cNvPr>
          <p:cNvSpPr>
            <a:spLocks noGrp="1"/>
          </p:cNvSpPr>
          <p:nvPr>
            <p:ph type="ctrTitle"/>
          </p:nvPr>
        </p:nvSpPr>
        <p:spPr>
          <a:xfrm>
            <a:off x="1612397" y="1993919"/>
            <a:ext cx="8810069" cy="2515328"/>
          </a:xfrm>
        </p:spPr>
        <p:txBody>
          <a:bodyPr/>
          <a:lstStyle/>
          <a:p>
            <a:r>
              <a:rPr lang="en-US" dirty="0"/>
              <a:t>Connecting the Dots: </a:t>
            </a:r>
            <a:r>
              <a:rPr lang="en-US" sz="3600" b="0" dirty="0"/>
              <a:t>How SEO Helps the </a:t>
            </a:r>
            <a:br>
              <a:rPr lang="en-US" sz="3600" b="0" dirty="0"/>
            </a:br>
            <a:r>
              <a:rPr lang="en-US" sz="3600" b="0" dirty="0"/>
              <a:t>APH ConnectCenter Reach the Right Audience</a:t>
            </a:r>
          </a:p>
        </p:txBody>
      </p:sp>
    </p:spTree>
    <p:extLst>
      <p:ext uri="{BB962C8B-B14F-4D97-AF65-F5344CB8AC3E}">
        <p14:creationId xmlns:p14="http://schemas.microsoft.com/office/powerpoint/2010/main" val="268174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72B-58FB-8211-A229-6B3DDA7A12A1}"/>
              </a:ext>
            </a:extLst>
          </p:cNvPr>
          <p:cNvSpPr>
            <a:spLocks noGrp="1"/>
          </p:cNvSpPr>
          <p:nvPr>
            <p:ph type="title"/>
          </p:nvPr>
        </p:nvSpPr>
        <p:spPr/>
        <p:txBody>
          <a:bodyPr/>
          <a:lstStyle/>
          <a:p>
            <a:r>
              <a:rPr lang="en-US" dirty="0"/>
              <a:t>Who am I and what do I do?</a:t>
            </a:r>
          </a:p>
        </p:txBody>
      </p:sp>
      <p:sp>
        <p:nvSpPr>
          <p:cNvPr id="4" name="Rectangle 1">
            <a:extLst>
              <a:ext uri="{FF2B5EF4-FFF2-40B4-BE49-F238E27FC236}">
                <a16:creationId xmlns:a16="http://schemas.microsoft.com/office/drawing/2014/main" id="{1222D09C-C141-F4C9-01A6-A5EF4E9DFC43}"/>
              </a:ext>
            </a:extLst>
          </p:cNvPr>
          <p:cNvSpPr>
            <a:spLocks noGrp="1" noChangeArrowheads="1"/>
          </p:cNvSpPr>
          <p:nvPr>
            <p:ph idx="1"/>
          </p:nvPr>
        </p:nvSpPr>
        <p:spPr bwMode="auto">
          <a:xfrm>
            <a:off x="838200" y="2079961"/>
            <a:ext cx="105156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I manage the APH ConnectCenter website (so it doesn’t break, or worse… look and act like it’s from 1998).</a:t>
            </a:r>
          </a:p>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Main mission: Make sure our content shows</a:t>
            </a:r>
            <a:r>
              <a:rPr kumimoji="0" lang="en-US" altLang="en-US" sz="2800" b="0" i="1" u="none" strike="noStrike" cap="none" normalizeH="0" baseline="0" dirty="0">
                <a:ln>
                  <a:noFill/>
                </a:ln>
                <a:solidFill>
                  <a:schemeClr val="tx1"/>
                </a:solidFill>
                <a:effectLst/>
                <a:latin typeface="Arial" panose="020B0604020202020204" pitchFamily="34" charset="0"/>
              </a:rPr>
              <a:t> up</a:t>
            </a:r>
            <a:r>
              <a:rPr kumimoji="0" lang="en-US" altLang="en-US" sz="2800" b="0" i="0" u="none" strike="noStrike" cap="none" normalizeH="0" baseline="0" dirty="0">
                <a:ln>
                  <a:noFill/>
                </a:ln>
                <a:solidFill>
                  <a:schemeClr val="tx1"/>
                </a:solidFill>
                <a:effectLst/>
                <a:latin typeface="Arial" panose="020B0604020202020204" pitchFamily="34" charset="0"/>
              </a:rPr>
              <a:t> when people go looking for it.</a:t>
            </a:r>
          </a:p>
        </p:txBody>
      </p:sp>
    </p:spTree>
    <p:extLst>
      <p:ext uri="{BB962C8B-B14F-4D97-AF65-F5344CB8AC3E}">
        <p14:creationId xmlns:p14="http://schemas.microsoft.com/office/powerpoint/2010/main" val="87053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38F9-90F2-6833-E504-8BD8702D773A}"/>
              </a:ext>
            </a:extLst>
          </p:cNvPr>
          <p:cNvSpPr>
            <a:spLocks noGrp="1"/>
          </p:cNvSpPr>
          <p:nvPr>
            <p:ph type="title"/>
          </p:nvPr>
        </p:nvSpPr>
        <p:spPr/>
        <p:txBody>
          <a:bodyPr/>
          <a:lstStyle/>
          <a:p>
            <a:r>
              <a:rPr lang="en-US" dirty="0"/>
              <a:t>What is SEO?</a:t>
            </a:r>
          </a:p>
        </p:txBody>
      </p:sp>
      <p:sp>
        <p:nvSpPr>
          <p:cNvPr id="3" name="Content Placeholder 2">
            <a:extLst>
              <a:ext uri="{FF2B5EF4-FFF2-40B4-BE49-F238E27FC236}">
                <a16:creationId xmlns:a16="http://schemas.microsoft.com/office/drawing/2014/main" id="{47DFBF43-01D0-BD9E-9DE5-037667E30931}"/>
              </a:ext>
            </a:extLst>
          </p:cNvPr>
          <p:cNvSpPr>
            <a:spLocks noGrp="1"/>
          </p:cNvSpPr>
          <p:nvPr>
            <p:ph idx="1"/>
          </p:nvPr>
        </p:nvSpPr>
        <p:spPr>
          <a:xfrm>
            <a:off x="838199" y="1308848"/>
            <a:ext cx="11066929" cy="4229804"/>
          </a:xfrm>
        </p:spPr>
        <p:txBody>
          <a:bodyPr>
            <a:noAutofit/>
          </a:bodyPr>
          <a:lstStyle/>
          <a:p>
            <a:pPr>
              <a:lnSpc>
                <a:spcPct val="100000"/>
              </a:lnSpc>
              <a:spcAft>
                <a:spcPts val="1200"/>
              </a:spcAft>
              <a:buNone/>
            </a:pPr>
            <a:r>
              <a:rPr lang="en-US" i="1" dirty="0"/>
              <a:t>SEO: Making Google Notice Us (Without Bribing Them)</a:t>
            </a:r>
            <a:endParaRPr lang="en-US" dirty="0"/>
          </a:p>
          <a:p>
            <a:pPr marL="350838" lvl="1" indent="-342900">
              <a:lnSpc>
                <a:spcPct val="100000"/>
              </a:lnSpc>
              <a:spcAft>
                <a:spcPts val="1200"/>
              </a:spcAft>
              <a:buFont typeface="Arial" panose="020B0604020202020204" pitchFamily="34" charset="0"/>
              <a:buChar char="•"/>
            </a:pPr>
            <a:r>
              <a:rPr lang="en-US" sz="2400" dirty="0"/>
              <a:t>SEO = Search Engine Optimization → A fancy way of saying: “How to get our stuff to show up when people search for it.”</a:t>
            </a:r>
          </a:p>
          <a:p>
            <a:pPr marL="350838" lvl="1" indent="-342900">
              <a:lnSpc>
                <a:spcPct val="100000"/>
              </a:lnSpc>
              <a:spcAft>
                <a:spcPts val="1200"/>
              </a:spcAft>
              <a:buFont typeface="Arial" panose="020B0604020202020204" pitchFamily="34" charset="0"/>
              <a:buChar char="•"/>
            </a:pPr>
            <a:r>
              <a:rPr lang="en-US" sz="2400" dirty="0"/>
              <a:t>Without SEO, our content is like a best-selling book stuck on the bottom shelf of a library… in the wrong section.</a:t>
            </a:r>
          </a:p>
          <a:p>
            <a:pPr marL="350838" lvl="1" indent="-342900">
              <a:lnSpc>
                <a:spcPct val="100000"/>
              </a:lnSpc>
              <a:spcAft>
                <a:spcPts val="1200"/>
              </a:spcAft>
              <a:buFont typeface="Arial" panose="020B0604020202020204" pitchFamily="34" charset="0"/>
              <a:buChar char="•"/>
            </a:pPr>
            <a:r>
              <a:rPr lang="en-US" sz="2400" dirty="0"/>
              <a:t>With SEO, we tell Google: “Hey, we’ve got what people need — put us on the top shelf!”</a:t>
            </a:r>
          </a:p>
          <a:p>
            <a:endParaRPr lang="en-US" dirty="0"/>
          </a:p>
        </p:txBody>
      </p:sp>
    </p:spTree>
    <p:extLst>
      <p:ext uri="{BB962C8B-B14F-4D97-AF65-F5344CB8AC3E}">
        <p14:creationId xmlns:p14="http://schemas.microsoft.com/office/powerpoint/2010/main" val="3291982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999727E-1809-894A-388A-405603F12E43}"/>
              </a:ext>
            </a:extLst>
          </p:cNvPr>
          <p:cNvSpPr>
            <a:spLocks noGrp="1"/>
          </p:cNvSpPr>
          <p:nvPr>
            <p:ph type="title"/>
          </p:nvPr>
        </p:nvSpPr>
        <p:spPr>
          <a:xfrm>
            <a:off x="838200" y="365126"/>
            <a:ext cx="10515600" cy="791322"/>
          </a:xfrm>
        </p:spPr>
        <p:txBody>
          <a:bodyPr/>
          <a:lstStyle/>
          <a:p>
            <a:r>
              <a:rPr lang="en-US" dirty="0"/>
              <a:t>Our SEO Weekly Process</a:t>
            </a:r>
          </a:p>
        </p:txBody>
      </p:sp>
      <p:sp>
        <p:nvSpPr>
          <p:cNvPr id="3" name="Content Placeholder 2">
            <a:extLst>
              <a:ext uri="{FF2B5EF4-FFF2-40B4-BE49-F238E27FC236}">
                <a16:creationId xmlns:a16="http://schemas.microsoft.com/office/drawing/2014/main" id="{1F770A88-FF16-B960-E65B-C0A232614F80}"/>
              </a:ext>
            </a:extLst>
          </p:cNvPr>
          <p:cNvSpPr>
            <a:spLocks noGrp="1"/>
          </p:cNvSpPr>
          <p:nvPr>
            <p:ph idx="1"/>
          </p:nvPr>
        </p:nvSpPr>
        <p:spPr>
          <a:xfrm>
            <a:off x="838200" y="1224175"/>
            <a:ext cx="6817659" cy="4650837"/>
          </a:xfrm>
        </p:spPr>
        <p:txBody>
          <a:bodyPr>
            <a:noAutofit/>
          </a:bodyPr>
          <a:lstStyle/>
          <a:p>
            <a:pPr marL="285750" indent="-285750">
              <a:lnSpc>
                <a:spcPct val="100000"/>
              </a:lnSpc>
              <a:spcBef>
                <a:spcPts val="0"/>
              </a:spcBef>
              <a:spcAft>
                <a:spcPts val="1800"/>
              </a:spcAft>
              <a:buFont typeface="Arial" panose="020B0604020202020204" pitchFamily="34" charset="0"/>
              <a:buChar char="•"/>
            </a:pPr>
            <a:r>
              <a:rPr lang="en-US" sz="2200" b="1" dirty="0"/>
              <a:t>Step 1: Meet with content managers </a:t>
            </a:r>
            <a:r>
              <a:rPr lang="en-US" sz="2200" dirty="0"/>
              <a:t>→ decide what topics/ideas to cover. </a:t>
            </a:r>
          </a:p>
          <a:p>
            <a:pPr marL="285750" indent="-285750">
              <a:lnSpc>
                <a:spcPct val="100000"/>
              </a:lnSpc>
              <a:spcBef>
                <a:spcPts val="0"/>
              </a:spcBef>
              <a:spcAft>
                <a:spcPts val="1800"/>
              </a:spcAft>
              <a:buFont typeface="Arial" panose="020B0604020202020204" pitchFamily="34" charset="0"/>
              <a:buChar char="•"/>
            </a:pPr>
            <a:r>
              <a:rPr lang="en-US" sz="2200" b="1" dirty="0"/>
              <a:t>Step 2: Use SEO tools </a:t>
            </a:r>
            <a:r>
              <a:rPr lang="en-US" sz="2200" dirty="0"/>
              <a:t>→ We will get into this shortly. </a:t>
            </a:r>
          </a:p>
          <a:p>
            <a:pPr marL="285750" indent="-285750">
              <a:lnSpc>
                <a:spcPct val="100000"/>
              </a:lnSpc>
              <a:spcBef>
                <a:spcPts val="0"/>
              </a:spcBef>
              <a:spcAft>
                <a:spcPts val="1800"/>
              </a:spcAft>
              <a:buFont typeface="Arial" panose="020B0604020202020204" pitchFamily="34" charset="0"/>
              <a:buChar char="•"/>
            </a:pPr>
            <a:r>
              <a:rPr lang="en-US" sz="2200" b="1" dirty="0"/>
              <a:t>Step 3:  SEO Recipe </a:t>
            </a:r>
            <a:r>
              <a:rPr lang="en-US" sz="2200" dirty="0"/>
              <a:t>Sprinkle in the right keywords, titles, and headers → like seasoning a recipe.</a:t>
            </a:r>
          </a:p>
          <a:p>
            <a:pPr marL="285750" indent="-285750">
              <a:lnSpc>
                <a:spcPct val="100000"/>
              </a:lnSpc>
              <a:spcBef>
                <a:spcPts val="0"/>
              </a:spcBef>
              <a:spcAft>
                <a:spcPts val="1800"/>
              </a:spcAft>
              <a:buFont typeface="Arial" panose="020B0604020202020204" pitchFamily="34" charset="0"/>
              <a:buChar char="•"/>
            </a:pPr>
            <a:r>
              <a:rPr lang="en-US" sz="2200" b="1" dirty="0"/>
              <a:t>Step 4: Publish </a:t>
            </a:r>
            <a:r>
              <a:rPr lang="en-US" sz="2200" dirty="0"/>
              <a:t>→ track views &amp; see where we land on Google.</a:t>
            </a:r>
          </a:p>
          <a:p>
            <a:pPr marL="285750" indent="-285750">
              <a:lnSpc>
                <a:spcPct val="100000"/>
              </a:lnSpc>
              <a:spcBef>
                <a:spcPts val="0"/>
              </a:spcBef>
              <a:spcAft>
                <a:spcPts val="1800"/>
              </a:spcAft>
              <a:buFont typeface="Arial" panose="020B0604020202020204" pitchFamily="34" charset="0"/>
              <a:buChar char="•"/>
            </a:pPr>
            <a:r>
              <a:rPr lang="en-US" sz="2200" b="1" dirty="0"/>
              <a:t>Reality check: </a:t>
            </a:r>
            <a:r>
              <a:rPr lang="en-US" sz="2200" dirty="0"/>
              <a:t>Not everything gets thousands of views (we serve a niche — and that’s okay!).</a:t>
            </a:r>
          </a:p>
        </p:txBody>
      </p:sp>
      <p:pic>
        <p:nvPicPr>
          <p:cNvPr id="5" name="Picture 4" descr="A cookbook where &quot;SEO&quot; is the recipe the Keywords, title, headers, content and links are the ingredients. There is also a pot cooking on the other page. ">
            <a:extLst>
              <a:ext uri="{FF2B5EF4-FFF2-40B4-BE49-F238E27FC236}">
                <a16:creationId xmlns:a16="http://schemas.microsoft.com/office/drawing/2014/main" id="{6D5DD80B-FDB3-9A5D-3EFA-8D6E531B3F83}"/>
              </a:ext>
            </a:extLst>
          </p:cNvPr>
          <p:cNvPicPr>
            <a:picLocks noChangeAspect="1"/>
          </p:cNvPicPr>
          <p:nvPr/>
        </p:nvPicPr>
        <p:blipFill>
          <a:blip r:embed="rId3"/>
          <a:stretch>
            <a:fillRect/>
          </a:stretch>
        </p:blipFill>
        <p:spPr>
          <a:xfrm>
            <a:off x="7782352" y="1224176"/>
            <a:ext cx="4409648" cy="4409648"/>
          </a:xfrm>
          <a:prstGeom prst="rect">
            <a:avLst/>
          </a:prstGeom>
          <a:noFill/>
        </p:spPr>
      </p:pic>
    </p:spTree>
    <p:extLst>
      <p:ext uri="{BB962C8B-B14F-4D97-AF65-F5344CB8AC3E}">
        <p14:creationId xmlns:p14="http://schemas.microsoft.com/office/powerpoint/2010/main" val="183440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8695-A4FC-98DF-74B1-CBCD7F3848B2}"/>
              </a:ext>
            </a:extLst>
          </p:cNvPr>
          <p:cNvSpPr>
            <a:spLocks noGrp="1"/>
          </p:cNvSpPr>
          <p:nvPr>
            <p:ph type="title"/>
          </p:nvPr>
        </p:nvSpPr>
        <p:spPr>
          <a:xfrm>
            <a:off x="838200" y="365125"/>
            <a:ext cx="3952009" cy="1044179"/>
          </a:xfrm>
        </p:spPr>
        <p:txBody>
          <a:bodyPr/>
          <a:lstStyle/>
          <a:p>
            <a:r>
              <a:rPr lang="en-US" dirty="0"/>
              <a:t>Tools We Use</a:t>
            </a:r>
          </a:p>
        </p:txBody>
      </p:sp>
      <p:pic>
        <p:nvPicPr>
          <p:cNvPr id="14" name="Picture 13" descr="siteimprove logo">
            <a:hlinkClick r:id="rId2"/>
            <a:extLst>
              <a:ext uri="{FF2B5EF4-FFF2-40B4-BE49-F238E27FC236}">
                <a16:creationId xmlns:a16="http://schemas.microsoft.com/office/drawing/2014/main" id="{D8FBBBBC-807F-745E-2B39-B9E9B6ABED64}"/>
              </a:ext>
            </a:extLst>
          </p:cNvPr>
          <p:cNvPicPr>
            <a:picLocks noChangeAspect="1"/>
          </p:cNvPicPr>
          <p:nvPr/>
        </p:nvPicPr>
        <p:blipFill>
          <a:blip r:embed="rId3"/>
          <a:stretch>
            <a:fillRect/>
          </a:stretch>
        </p:blipFill>
        <p:spPr>
          <a:xfrm>
            <a:off x="5694867" y="0"/>
            <a:ext cx="5517148" cy="3103396"/>
          </a:xfrm>
          <a:prstGeom prst="rect">
            <a:avLst/>
          </a:prstGeom>
        </p:spPr>
      </p:pic>
      <p:pic>
        <p:nvPicPr>
          <p:cNvPr id="8" name="Picture 7" descr="Semrush logo&#10;A logo with a fireball&#10;&#10;">
            <a:extLst>
              <a:ext uri="{FF2B5EF4-FFF2-40B4-BE49-F238E27FC236}">
                <a16:creationId xmlns:a16="http://schemas.microsoft.com/office/drawing/2014/main" id="{0A4A1C69-EC0A-AA7C-4996-E143BB17C192}"/>
              </a:ext>
            </a:extLst>
          </p:cNvPr>
          <p:cNvPicPr>
            <a:picLocks noChangeAspect="1"/>
          </p:cNvPicPr>
          <p:nvPr/>
        </p:nvPicPr>
        <p:blipFill>
          <a:blip r:embed="rId4"/>
          <a:stretch>
            <a:fillRect/>
          </a:stretch>
        </p:blipFill>
        <p:spPr>
          <a:xfrm>
            <a:off x="178488" y="2535405"/>
            <a:ext cx="5516379" cy="3103396"/>
          </a:xfrm>
          <a:prstGeom prst="rect">
            <a:avLst/>
          </a:prstGeom>
        </p:spPr>
      </p:pic>
      <p:pic>
        <p:nvPicPr>
          <p:cNvPr id="10" name="Picture 9" descr="Google Analytics logo">
            <a:extLst>
              <a:ext uri="{FF2B5EF4-FFF2-40B4-BE49-F238E27FC236}">
                <a16:creationId xmlns:a16="http://schemas.microsoft.com/office/drawing/2014/main" id="{867D63A1-39CB-AFEB-5DFF-E0542D2DA6C5}"/>
              </a:ext>
            </a:extLst>
          </p:cNvPr>
          <p:cNvPicPr>
            <a:picLocks noChangeAspect="1"/>
          </p:cNvPicPr>
          <p:nvPr/>
        </p:nvPicPr>
        <p:blipFill>
          <a:blip r:embed="rId5"/>
          <a:stretch>
            <a:fillRect/>
          </a:stretch>
        </p:blipFill>
        <p:spPr>
          <a:xfrm>
            <a:off x="5914953" y="2786941"/>
            <a:ext cx="5382653" cy="3168316"/>
          </a:xfrm>
          <a:prstGeom prst="rect">
            <a:avLst/>
          </a:prstGeom>
        </p:spPr>
      </p:pic>
    </p:spTree>
    <p:extLst>
      <p:ext uri="{BB962C8B-B14F-4D97-AF65-F5344CB8AC3E}">
        <p14:creationId xmlns:p14="http://schemas.microsoft.com/office/powerpoint/2010/main" val="1105288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iteimprove logo">
            <a:hlinkClick r:id="rId2"/>
            <a:extLst>
              <a:ext uri="{FF2B5EF4-FFF2-40B4-BE49-F238E27FC236}">
                <a16:creationId xmlns:a16="http://schemas.microsoft.com/office/drawing/2014/main" id="{871D777F-8F68-9241-EAF1-3D4E352EBF18}"/>
              </a:ext>
            </a:extLst>
          </p:cNvPr>
          <p:cNvPicPr>
            <a:picLocks noGrp="1" noChangeAspect="1"/>
          </p:cNvPicPr>
          <p:nvPr>
            <p:ph idx="13"/>
          </p:nvPr>
        </p:nvPicPr>
        <p:blipFill>
          <a:blip r:embed="rId3"/>
          <a:stretch>
            <a:fillRect/>
          </a:stretch>
        </p:blipFill>
        <p:spPr>
          <a:xfrm>
            <a:off x="515368" y="285967"/>
            <a:ext cx="5885431" cy="1101807"/>
          </a:xfrm>
        </p:spPr>
      </p:pic>
      <p:sp>
        <p:nvSpPr>
          <p:cNvPr id="8" name="Title 7">
            <a:extLst>
              <a:ext uri="{FF2B5EF4-FFF2-40B4-BE49-F238E27FC236}">
                <a16:creationId xmlns:a16="http://schemas.microsoft.com/office/drawing/2014/main" id="{2C7C1E8E-B05C-1928-B1DB-A64E894FFC85}"/>
              </a:ext>
            </a:extLst>
          </p:cNvPr>
          <p:cNvSpPr txBox="1">
            <a:spLocks noGrp="1"/>
          </p:cNvSpPr>
          <p:nvPr>
            <p:ph type="title" idx="4294967295"/>
          </p:nvPr>
        </p:nvSpPr>
        <p:spPr>
          <a:xfrm>
            <a:off x="429935" y="1421222"/>
            <a:ext cx="961893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How Accessibility and SEO Support Each Other</a:t>
            </a:r>
          </a:p>
        </p:txBody>
      </p:sp>
      <p:sp>
        <p:nvSpPr>
          <p:cNvPr id="11" name="Rectangle 2">
            <a:extLst>
              <a:ext uri="{FF2B5EF4-FFF2-40B4-BE49-F238E27FC236}">
                <a16:creationId xmlns:a16="http://schemas.microsoft.com/office/drawing/2014/main" id="{2A9699E6-74D7-AEB9-2E58-4620E81FF2DE}"/>
              </a:ext>
            </a:extLst>
          </p:cNvPr>
          <p:cNvSpPr>
            <a:spLocks noChangeArrowheads="1"/>
          </p:cNvSpPr>
          <p:nvPr/>
        </p:nvSpPr>
        <p:spPr bwMode="auto">
          <a:xfrm>
            <a:off x="515368" y="2005997"/>
            <a:ext cx="1132700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Text alternatives for images (alt text)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Clear heading structure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Descriptive link text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Keyboard-friendly navigation</a:t>
            </a:r>
          </a:p>
          <a:p>
            <a:pPr marL="0" marR="0" lvl="0" indent="0" algn="l" defTabSz="914400" rtl="0" eaLnBrk="0" fontAlgn="base" latinLnBrk="0" hangingPunct="0">
              <a:lnSpc>
                <a:spcPct val="100000"/>
              </a:lnSpc>
              <a:spcBef>
                <a:spcPct val="0"/>
              </a:spcBef>
              <a:spcAft>
                <a:spcPct val="0"/>
              </a:spcAft>
              <a:buClrTx/>
              <a:buSzTx/>
              <a:buFontTx/>
              <a:buChar char="•"/>
              <a:tabLst/>
            </a:pPr>
            <a:r>
              <a:rPr lang="en-US" dirty="0"/>
              <a:t>Search engines rely on structured, well-labeled content — which happens to be exactly what accessibility provides.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675C1E95-CBB7-9DBB-EE42-19438E9D13D0}"/>
              </a:ext>
            </a:extLst>
          </p:cNvPr>
          <p:cNvSpPr txBox="1"/>
          <p:nvPr/>
        </p:nvSpPr>
        <p:spPr>
          <a:xfrm>
            <a:off x="515368" y="3760323"/>
            <a:ext cx="11470444" cy="2246769"/>
          </a:xfrm>
          <a:prstGeom prst="rect">
            <a:avLst/>
          </a:prstGeom>
          <a:noFill/>
        </p:spPr>
        <p:txBody>
          <a:bodyPr wrap="square" rtlCol="0">
            <a:spAutoFit/>
          </a:bodyPr>
          <a:lstStyle/>
          <a:p>
            <a:pPr>
              <a:buNone/>
            </a:pPr>
            <a:r>
              <a:rPr lang="en-US" sz="3200" b="1" dirty="0"/>
              <a:t>How They Work Together</a:t>
            </a:r>
          </a:p>
          <a:p>
            <a:pPr>
              <a:buFont typeface="Arial" panose="020B0604020202020204" pitchFamily="34" charset="0"/>
              <a:buChar char="•"/>
            </a:pPr>
            <a:r>
              <a:rPr lang="en-US" b="1" dirty="0"/>
              <a:t>Accessible content is easier for search engines to read.</a:t>
            </a:r>
            <a:r>
              <a:rPr lang="en-US" dirty="0"/>
              <a:t> For example, alt text and proper headings help screen readers and also help search engines understand your content.</a:t>
            </a:r>
          </a:p>
          <a:p>
            <a:pPr>
              <a:buFont typeface="Arial" panose="020B0604020202020204" pitchFamily="34" charset="0"/>
              <a:buChar char="•"/>
            </a:pPr>
            <a:r>
              <a:rPr lang="en-US" b="1" dirty="0"/>
              <a:t>Improved site structure benefits everyone.</a:t>
            </a:r>
            <a:r>
              <a:rPr lang="en-US" dirty="0"/>
              <a:t> Clear navigation and logical page hierarchy improve user experience and boost SEO.</a:t>
            </a:r>
          </a:p>
          <a:p>
            <a:pPr>
              <a:buFont typeface="Arial" panose="020B0604020202020204" pitchFamily="34" charset="0"/>
              <a:buChar char="•"/>
            </a:pPr>
            <a:r>
              <a:rPr lang="en-US" b="1" dirty="0"/>
              <a:t>Faster, cleaner pages help all users.</a:t>
            </a:r>
            <a:r>
              <a:rPr lang="en-US" dirty="0"/>
              <a:t> Reducing clutter and making content more readable improves accessibility and raises search rankings.</a:t>
            </a:r>
          </a:p>
        </p:txBody>
      </p:sp>
    </p:spTree>
    <p:extLst>
      <p:ext uri="{BB962C8B-B14F-4D97-AF65-F5344CB8AC3E}">
        <p14:creationId xmlns:p14="http://schemas.microsoft.com/office/powerpoint/2010/main" val="398899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2D5A2C-EC2C-78DB-AD82-3049DB621CF3}"/>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err="1"/>
              <a:t>SiteImprove</a:t>
            </a:r>
            <a:endParaRPr lang="en-US" dirty="0"/>
          </a:p>
        </p:txBody>
      </p:sp>
      <p:pic>
        <p:nvPicPr>
          <p:cNvPr id="6" name="Picture 5" descr="SiteImprove logo">
            <a:extLst>
              <a:ext uri="{FF2B5EF4-FFF2-40B4-BE49-F238E27FC236}">
                <a16:creationId xmlns:a16="http://schemas.microsoft.com/office/drawing/2014/main" id="{55C57E6A-FB8D-3952-7F82-73129F83128C}"/>
              </a:ext>
            </a:extLst>
          </p:cNvPr>
          <p:cNvPicPr>
            <a:picLocks noChangeAspect="1"/>
          </p:cNvPicPr>
          <p:nvPr/>
        </p:nvPicPr>
        <p:blipFill>
          <a:blip r:embed="rId2"/>
          <a:stretch>
            <a:fillRect/>
          </a:stretch>
        </p:blipFill>
        <p:spPr>
          <a:xfrm>
            <a:off x="221784" y="204264"/>
            <a:ext cx="6254517" cy="1170904"/>
          </a:xfrm>
          <a:prstGeom prst="rect">
            <a:avLst/>
          </a:prstGeom>
        </p:spPr>
      </p:pic>
      <p:pic>
        <p:nvPicPr>
          <p:cNvPr id="2" name="Picture 1" descr="screenshot of graphs showing digital certainty index at 94.5, quality assurance 96.1, accessibility score 94.2, and SEO at 93.2">
            <a:extLst>
              <a:ext uri="{FF2B5EF4-FFF2-40B4-BE49-F238E27FC236}">
                <a16:creationId xmlns:a16="http://schemas.microsoft.com/office/drawing/2014/main" id="{F3D23B5D-25DC-EE8E-7266-5D95E4246C14}"/>
              </a:ext>
            </a:extLst>
          </p:cNvPr>
          <p:cNvPicPr>
            <a:picLocks noChangeAspect="1"/>
          </p:cNvPicPr>
          <p:nvPr/>
        </p:nvPicPr>
        <p:blipFill>
          <a:blip r:embed="rId3"/>
          <a:stretch>
            <a:fillRect/>
          </a:stretch>
        </p:blipFill>
        <p:spPr>
          <a:xfrm>
            <a:off x="0" y="1547808"/>
            <a:ext cx="12192000" cy="4493068"/>
          </a:xfrm>
          <a:prstGeom prst="rect">
            <a:avLst/>
          </a:prstGeom>
        </p:spPr>
      </p:pic>
    </p:spTree>
    <p:extLst>
      <p:ext uri="{BB962C8B-B14F-4D97-AF65-F5344CB8AC3E}">
        <p14:creationId xmlns:p14="http://schemas.microsoft.com/office/powerpoint/2010/main" val="2507441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D7D41FE-771D-9DD2-154A-DBA6670D3969}"/>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err="1"/>
              <a:t>SEMRush</a:t>
            </a:r>
            <a:endParaRPr lang="en-US" dirty="0"/>
          </a:p>
        </p:txBody>
      </p:sp>
      <p:pic>
        <p:nvPicPr>
          <p:cNvPr id="10" name="Picture 9" descr="Semrush logo">
            <a:extLst>
              <a:ext uri="{FF2B5EF4-FFF2-40B4-BE49-F238E27FC236}">
                <a16:creationId xmlns:a16="http://schemas.microsoft.com/office/drawing/2014/main" id="{70868F4B-BF47-564A-C47D-955DEB32AD5E}"/>
              </a:ext>
            </a:extLst>
          </p:cNvPr>
          <p:cNvPicPr>
            <a:picLocks noChangeAspect="1"/>
          </p:cNvPicPr>
          <p:nvPr/>
        </p:nvPicPr>
        <p:blipFill>
          <a:blip r:embed="rId2"/>
          <a:stretch>
            <a:fillRect/>
          </a:stretch>
        </p:blipFill>
        <p:spPr>
          <a:xfrm>
            <a:off x="0" y="-27327"/>
            <a:ext cx="6920917" cy="1837682"/>
          </a:xfrm>
          <a:prstGeom prst="rect">
            <a:avLst/>
          </a:prstGeom>
        </p:spPr>
      </p:pic>
      <p:sp>
        <p:nvSpPr>
          <p:cNvPr id="11" name="TextBox 10">
            <a:extLst>
              <a:ext uri="{FF2B5EF4-FFF2-40B4-BE49-F238E27FC236}">
                <a16:creationId xmlns:a16="http://schemas.microsoft.com/office/drawing/2014/main" id="{2D184E27-C59C-FF24-5D4C-FA37F75764BA}"/>
              </a:ext>
            </a:extLst>
          </p:cNvPr>
          <p:cNvSpPr txBox="1"/>
          <p:nvPr/>
        </p:nvSpPr>
        <p:spPr>
          <a:xfrm>
            <a:off x="323850" y="2266950"/>
            <a:ext cx="6124575" cy="1477328"/>
          </a:xfrm>
          <a:prstGeom prst="rect">
            <a:avLst/>
          </a:prstGeom>
          <a:noFill/>
        </p:spPr>
        <p:txBody>
          <a:bodyPr wrap="square" rtlCol="0">
            <a:spAutoFit/>
          </a:bodyPr>
          <a:lstStyle/>
          <a:p>
            <a:r>
              <a:rPr lang="en-US" b="1" dirty="0"/>
              <a:t>All-in-one digital marketing tool that helps us</a:t>
            </a:r>
          </a:p>
          <a:p>
            <a:r>
              <a:rPr lang="en-US" b="1" dirty="0"/>
              <a:t>research keywords, track rankings, analyze competitors, and optimize our website’s SEO and content strategy.</a:t>
            </a:r>
            <a:endParaRPr lang="en-US" dirty="0"/>
          </a:p>
          <a:p>
            <a:endParaRPr lang="en-US" dirty="0"/>
          </a:p>
        </p:txBody>
      </p:sp>
      <p:pic>
        <p:nvPicPr>
          <p:cNvPr id="6" name="Content Placeholder 5" descr="Line charts showing keyword rankings over time:&#10;Top 3: 154 keywords (30 new, 38 lost)&#10;Top 10: 230 keywords (17 new, 37 lost)&#10;Top 20: 289 keywords (17 new, 23 lost)&#10;Top 100: 384 keywords (12 new, 20 lost)&#10;—all charts show a recent upward trend after earlier declines.">
            <a:extLst>
              <a:ext uri="{FF2B5EF4-FFF2-40B4-BE49-F238E27FC236}">
                <a16:creationId xmlns:a16="http://schemas.microsoft.com/office/drawing/2014/main" id="{C83C8F25-0D8A-077B-4F19-79A8E14C3901}"/>
              </a:ext>
            </a:extLst>
          </p:cNvPr>
          <p:cNvPicPr>
            <a:picLocks noGrp="1" noChangeAspect="1"/>
          </p:cNvPicPr>
          <p:nvPr>
            <p:ph idx="1"/>
          </p:nvPr>
        </p:nvPicPr>
        <p:blipFill>
          <a:blip r:embed="rId3"/>
          <a:stretch>
            <a:fillRect/>
          </a:stretch>
        </p:blipFill>
        <p:spPr>
          <a:xfrm>
            <a:off x="6301180" y="1432374"/>
            <a:ext cx="4723701" cy="4442413"/>
          </a:xfrm>
        </p:spPr>
      </p:pic>
    </p:spTree>
    <p:extLst>
      <p:ext uri="{BB962C8B-B14F-4D97-AF65-F5344CB8AC3E}">
        <p14:creationId xmlns:p14="http://schemas.microsoft.com/office/powerpoint/2010/main" val="114499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E88B3C-A95C-09DD-CEC5-A05EB92B7420}"/>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err="1"/>
              <a:t>SEMRush</a:t>
            </a:r>
            <a:r>
              <a:rPr lang="en-US" dirty="0"/>
              <a:t> Example</a:t>
            </a:r>
          </a:p>
        </p:txBody>
      </p:sp>
      <p:pic>
        <p:nvPicPr>
          <p:cNvPr id="10" name="Picture 9" descr="SEMRush logo">
            <a:extLst>
              <a:ext uri="{FF2B5EF4-FFF2-40B4-BE49-F238E27FC236}">
                <a16:creationId xmlns:a16="http://schemas.microsoft.com/office/drawing/2014/main" id="{C00C624B-C2EA-CB70-092F-21EABB81428D}"/>
              </a:ext>
            </a:extLst>
          </p:cNvPr>
          <p:cNvPicPr>
            <a:picLocks noChangeAspect="1"/>
          </p:cNvPicPr>
          <p:nvPr/>
        </p:nvPicPr>
        <p:blipFill>
          <a:blip r:embed="rId2"/>
          <a:stretch>
            <a:fillRect/>
          </a:stretch>
        </p:blipFill>
        <p:spPr>
          <a:xfrm>
            <a:off x="342900" y="0"/>
            <a:ext cx="4581525" cy="1216513"/>
          </a:xfrm>
          <a:prstGeom prst="rect">
            <a:avLst/>
          </a:prstGeom>
        </p:spPr>
      </p:pic>
      <p:pic>
        <p:nvPicPr>
          <p:cNvPr id="6" name="Picture 5" descr="Screen shot of an article titled Is Braille Relevant in the 21st Century Workplace. SemRush spotted that we used the word braille 37 times. ">
            <a:extLst>
              <a:ext uri="{FF2B5EF4-FFF2-40B4-BE49-F238E27FC236}">
                <a16:creationId xmlns:a16="http://schemas.microsoft.com/office/drawing/2014/main" id="{1C1E6518-C6BC-4DE9-6A24-FB85299C36DF}"/>
              </a:ext>
            </a:extLst>
          </p:cNvPr>
          <p:cNvPicPr>
            <a:picLocks noChangeAspect="1"/>
          </p:cNvPicPr>
          <p:nvPr/>
        </p:nvPicPr>
        <p:blipFill>
          <a:blip r:embed="rId3"/>
          <a:stretch>
            <a:fillRect/>
          </a:stretch>
        </p:blipFill>
        <p:spPr>
          <a:xfrm>
            <a:off x="1010769" y="1087012"/>
            <a:ext cx="9516714" cy="4969839"/>
          </a:xfrm>
          <a:prstGeom prst="rect">
            <a:avLst/>
          </a:prstGeom>
        </p:spPr>
      </p:pic>
    </p:spTree>
    <p:extLst>
      <p:ext uri="{BB962C8B-B14F-4D97-AF65-F5344CB8AC3E}">
        <p14:creationId xmlns:p14="http://schemas.microsoft.com/office/powerpoint/2010/main" val="862791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AC2DD8-DF06-6213-5195-DCBA0F369BF5}"/>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More about </a:t>
            </a:r>
            <a:r>
              <a:rPr lang="en-US" dirty="0" err="1"/>
              <a:t>SEMRush</a:t>
            </a:r>
            <a:endParaRPr lang="en-US" dirty="0"/>
          </a:p>
        </p:txBody>
      </p:sp>
      <p:pic>
        <p:nvPicPr>
          <p:cNvPr id="6" name="Content Placeholder 5" descr="SEMRush logo">
            <a:extLst>
              <a:ext uri="{FF2B5EF4-FFF2-40B4-BE49-F238E27FC236}">
                <a16:creationId xmlns:a16="http://schemas.microsoft.com/office/drawing/2014/main" id="{0AE6A390-82D1-CB5F-EAA3-A99251489017}"/>
              </a:ext>
            </a:extLst>
          </p:cNvPr>
          <p:cNvPicPr>
            <a:picLocks noGrp="1" noChangeAspect="1"/>
          </p:cNvPicPr>
          <p:nvPr>
            <p:ph idx="1"/>
          </p:nvPr>
        </p:nvPicPr>
        <p:blipFill>
          <a:blip r:embed="rId2"/>
          <a:stretch>
            <a:fillRect/>
          </a:stretch>
        </p:blipFill>
        <p:spPr>
          <a:xfrm>
            <a:off x="457199" y="131222"/>
            <a:ext cx="6003429" cy="1594065"/>
          </a:xfrm>
        </p:spPr>
      </p:pic>
      <p:sp>
        <p:nvSpPr>
          <p:cNvPr id="8" name="Rectangle 1">
            <a:extLst>
              <a:ext uri="{FF2B5EF4-FFF2-40B4-BE49-F238E27FC236}">
                <a16:creationId xmlns:a16="http://schemas.microsoft.com/office/drawing/2014/main" id="{D4E10D98-3C36-3736-B5C1-2CC1A45FB81B}"/>
              </a:ext>
            </a:extLst>
          </p:cNvPr>
          <p:cNvSpPr>
            <a:spLocks noChangeArrowheads="1"/>
          </p:cNvSpPr>
          <p:nvPr/>
        </p:nvSpPr>
        <p:spPr bwMode="auto">
          <a:xfrm>
            <a:off x="781050" y="1759253"/>
            <a:ext cx="1102994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Organic Traffic Insights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Reveals the exact keywords and phrases driving visitors to our site — even down to individual pages.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SEO Content Template &amp; Brief Generator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Transforms a simple topic idea into a full content plan: competitor examples, ideal word count, target keywords, and a suggested outline.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Keyword Gap Analysis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Uncovers valuable keywords our competitors aren’t targeting — giving us fresh ideas for articles and blog posts.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Position Tracking</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Monitors our keyword rankings over time, showing how our content performs and where we’re gaining or losing visibility.</a:t>
            </a:r>
          </a:p>
        </p:txBody>
      </p:sp>
    </p:spTree>
    <p:extLst>
      <p:ext uri="{BB962C8B-B14F-4D97-AF65-F5344CB8AC3E}">
        <p14:creationId xmlns:p14="http://schemas.microsoft.com/office/powerpoint/2010/main" val="126915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A5A5-34BF-2334-82B9-376A0EE3C496}"/>
              </a:ext>
            </a:extLst>
          </p:cNvPr>
          <p:cNvSpPr>
            <a:spLocks noGrp="1"/>
          </p:cNvSpPr>
          <p:nvPr>
            <p:ph type="title"/>
          </p:nvPr>
        </p:nvSpPr>
        <p:spPr/>
        <p:txBody>
          <a:bodyPr/>
          <a:lstStyle/>
          <a:p>
            <a:pPr algn="ctr"/>
            <a:r>
              <a:rPr lang="en-US" dirty="0"/>
              <a:t>APH ConnectCenter Team</a:t>
            </a:r>
          </a:p>
        </p:txBody>
      </p:sp>
      <p:pic>
        <p:nvPicPr>
          <p:cNvPr id="6" name="Picture 5" descr="Picture of Richard Rueda">
            <a:extLst>
              <a:ext uri="{FF2B5EF4-FFF2-40B4-BE49-F238E27FC236}">
                <a16:creationId xmlns:a16="http://schemas.microsoft.com/office/drawing/2014/main" id="{19DFBABB-C569-ED13-6274-DC3A5C9BC533}"/>
              </a:ext>
            </a:extLst>
          </p:cNvPr>
          <p:cNvPicPr>
            <a:picLocks noChangeAspect="1"/>
          </p:cNvPicPr>
          <p:nvPr/>
        </p:nvPicPr>
        <p:blipFill>
          <a:blip r:embed="rId2"/>
          <a:stretch>
            <a:fillRect/>
          </a:stretch>
        </p:blipFill>
        <p:spPr>
          <a:xfrm>
            <a:off x="2193311" y="1496730"/>
            <a:ext cx="1102739" cy="1527586"/>
          </a:xfrm>
          <a:prstGeom prst="rect">
            <a:avLst/>
          </a:prstGeom>
        </p:spPr>
      </p:pic>
      <p:sp>
        <p:nvSpPr>
          <p:cNvPr id="7" name="TextBox 6">
            <a:extLst>
              <a:ext uri="{FF2B5EF4-FFF2-40B4-BE49-F238E27FC236}">
                <a16:creationId xmlns:a16="http://schemas.microsoft.com/office/drawing/2014/main" id="{82BBADB3-B8FB-096C-04FA-F5D7A04E7FDB}"/>
              </a:ext>
            </a:extLst>
          </p:cNvPr>
          <p:cNvSpPr txBox="1"/>
          <p:nvPr/>
        </p:nvSpPr>
        <p:spPr>
          <a:xfrm>
            <a:off x="1847318" y="3071206"/>
            <a:ext cx="1635384" cy="369332"/>
          </a:xfrm>
          <a:prstGeom prst="rect">
            <a:avLst/>
          </a:prstGeom>
          <a:noFill/>
        </p:spPr>
        <p:txBody>
          <a:bodyPr wrap="none" rtlCol="0">
            <a:spAutoFit/>
          </a:bodyPr>
          <a:lstStyle/>
          <a:p>
            <a:r>
              <a:rPr lang="en-US" dirty="0"/>
              <a:t>Richard Rueda</a:t>
            </a:r>
          </a:p>
        </p:txBody>
      </p:sp>
      <p:pic>
        <p:nvPicPr>
          <p:cNvPr id="8" name="Picture 7" descr="Picture of Katie Frederick">
            <a:extLst>
              <a:ext uri="{FF2B5EF4-FFF2-40B4-BE49-F238E27FC236}">
                <a16:creationId xmlns:a16="http://schemas.microsoft.com/office/drawing/2014/main" id="{AAAC1FC2-347B-5527-DC84-1FDA23022F7A}"/>
              </a:ext>
            </a:extLst>
          </p:cNvPr>
          <p:cNvPicPr>
            <a:picLocks noChangeAspect="1"/>
          </p:cNvPicPr>
          <p:nvPr/>
        </p:nvPicPr>
        <p:blipFill>
          <a:blip r:embed="rId3"/>
          <a:stretch>
            <a:fillRect/>
          </a:stretch>
        </p:blipFill>
        <p:spPr>
          <a:xfrm>
            <a:off x="4494521" y="1477129"/>
            <a:ext cx="1098365" cy="1527586"/>
          </a:xfrm>
          <a:prstGeom prst="rect">
            <a:avLst/>
          </a:prstGeom>
        </p:spPr>
      </p:pic>
      <p:sp>
        <p:nvSpPr>
          <p:cNvPr id="10" name="TextBox 9">
            <a:extLst>
              <a:ext uri="{FF2B5EF4-FFF2-40B4-BE49-F238E27FC236}">
                <a16:creationId xmlns:a16="http://schemas.microsoft.com/office/drawing/2014/main" id="{E06135BA-F35B-9E81-62A8-429E947382B1}"/>
              </a:ext>
              <a:ext uri="{C183D7F6-B498-43B3-948B-1728B52AA6E4}">
                <adec:decorative xmlns:adec="http://schemas.microsoft.com/office/drawing/2017/decorative" val="0"/>
              </a:ext>
            </a:extLst>
          </p:cNvPr>
          <p:cNvSpPr txBox="1"/>
          <p:nvPr/>
        </p:nvSpPr>
        <p:spPr>
          <a:xfrm>
            <a:off x="4209244" y="3067442"/>
            <a:ext cx="1668918" cy="369332"/>
          </a:xfrm>
          <a:prstGeom prst="rect">
            <a:avLst/>
          </a:prstGeom>
          <a:noFill/>
        </p:spPr>
        <p:txBody>
          <a:bodyPr wrap="none" rtlCol="0">
            <a:spAutoFit/>
          </a:bodyPr>
          <a:lstStyle/>
          <a:p>
            <a:r>
              <a:rPr lang="en-US" dirty="0"/>
              <a:t>Katie Frederick</a:t>
            </a:r>
          </a:p>
        </p:txBody>
      </p:sp>
      <p:pic>
        <p:nvPicPr>
          <p:cNvPr id="19" name="Picture 18" descr="Picture of Lori Scharff">
            <a:extLst>
              <a:ext uri="{FF2B5EF4-FFF2-40B4-BE49-F238E27FC236}">
                <a16:creationId xmlns:a16="http://schemas.microsoft.com/office/drawing/2014/main" id="{D0C47FC0-E843-9D76-BC20-8C7F6211D4BE}"/>
              </a:ext>
            </a:extLst>
          </p:cNvPr>
          <p:cNvPicPr>
            <a:picLocks noChangeAspect="1"/>
          </p:cNvPicPr>
          <p:nvPr/>
        </p:nvPicPr>
        <p:blipFill>
          <a:blip r:embed="rId4"/>
          <a:stretch>
            <a:fillRect/>
          </a:stretch>
        </p:blipFill>
        <p:spPr>
          <a:xfrm>
            <a:off x="6409765" y="1496731"/>
            <a:ext cx="1486073" cy="1570712"/>
          </a:xfrm>
          <a:prstGeom prst="rect">
            <a:avLst/>
          </a:prstGeom>
        </p:spPr>
      </p:pic>
      <p:sp>
        <p:nvSpPr>
          <p:cNvPr id="20" name="TextBox 19">
            <a:extLst>
              <a:ext uri="{FF2B5EF4-FFF2-40B4-BE49-F238E27FC236}">
                <a16:creationId xmlns:a16="http://schemas.microsoft.com/office/drawing/2014/main" id="{2189E781-8FE9-3C75-22D7-ED82214D70E9}"/>
              </a:ext>
            </a:extLst>
          </p:cNvPr>
          <p:cNvSpPr txBox="1"/>
          <p:nvPr/>
        </p:nvSpPr>
        <p:spPr>
          <a:xfrm>
            <a:off x="6489670" y="3083969"/>
            <a:ext cx="1326261" cy="369332"/>
          </a:xfrm>
          <a:prstGeom prst="rect">
            <a:avLst/>
          </a:prstGeom>
          <a:noFill/>
        </p:spPr>
        <p:txBody>
          <a:bodyPr wrap="none" rtlCol="0">
            <a:spAutoFit/>
          </a:bodyPr>
          <a:lstStyle/>
          <a:p>
            <a:r>
              <a:rPr lang="en-US" dirty="0"/>
              <a:t>Lori Scharff</a:t>
            </a:r>
          </a:p>
        </p:txBody>
      </p:sp>
      <p:pic>
        <p:nvPicPr>
          <p:cNvPr id="4" name="Picture 3" descr="Picture of Tony Susnick">
            <a:extLst>
              <a:ext uri="{FF2B5EF4-FFF2-40B4-BE49-F238E27FC236}">
                <a16:creationId xmlns:a16="http://schemas.microsoft.com/office/drawing/2014/main" id="{CDA0C2D9-7E66-F745-4FFA-13D6371CC8C8}"/>
              </a:ext>
            </a:extLst>
          </p:cNvPr>
          <p:cNvPicPr>
            <a:picLocks noChangeAspect="1"/>
          </p:cNvPicPr>
          <p:nvPr/>
        </p:nvPicPr>
        <p:blipFill>
          <a:blip r:embed="rId5"/>
          <a:stretch>
            <a:fillRect/>
          </a:stretch>
        </p:blipFill>
        <p:spPr>
          <a:xfrm>
            <a:off x="8536144" y="1470427"/>
            <a:ext cx="1486073" cy="1636351"/>
          </a:xfrm>
          <a:prstGeom prst="rect">
            <a:avLst/>
          </a:prstGeom>
        </p:spPr>
      </p:pic>
      <p:sp>
        <p:nvSpPr>
          <p:cNvPr id="16" name="TextBox 15">
            <a:extLst>
              <a:ext uri="{FF2B5EF4-FFF2-40B4-BE49-F238E27FC236}">
                <a16:creationId xmlns:a16="http://schemas.microsoft.com/office/drawing/2014/main" id="{5C4CA483-9C01-3154-0556-7C3F9BC501DF}"/>
              </a:ext>
            </a:extLst>
          </p:cNvPr>
          <p:cNvSpPr txBox="1"/>
          <p:nvPr/>
        </p:nvSpPr>
        <p:spPr>
          <a:xfrm>
            <a:off x="8536144" y="3106778"/>
            <a:ext cx="1441485" cy="369332"/>
          </a:xfrm>
          <a:prstGeom prst="rect">
            <a:avLst/>
          </a:prstGeom>
          <a:noFill/>
        </p:spPr>
        <p:txBody>
          <a:bodyPr wrap="none" rtlCol="0">
            <a:spAutoFit/>
          </a:bodyPr>
          <a:lstStyle/>
          <a:p>
            <a:r>
              <a:rPr lang="en-US" dirty="0"/>
              <a:t>Tony Susnick</a:t>
            </a:r>
          </a:p>
        </p:txBody>
      </p:sp>
      <p:pic>
        <p:nvPicPr>
          <p:cNvPr id="13" name="Picture 12" descr="Picture of Sharon Hughey">
            <a:extLst>
              <a:ext uri="{FF2B5EF4-FFF2-40B4-BE49-F238E27FC236}">
                <a16:creationId xmlns:a16="http://schemas.microsoft.com/office/drawing/2014/main" id="{78554E9D-263A-284F-757D-E1503B3723EB}"/>
              </a:ext>
            </a:extLst>
          </p:cNvPr>
          <p:cNvPicPr>
            <a:picLocks noChangeAspect="1"/>
          </p:cNvPicPr>
          <p:nvPr/>
        </p:nvPicPr>
        <p:blipFill rotWithShape="1">
          <a:blip r:embed="rId6"/>
          <a:srcRect l="8886" r="14779"/>
          <a:stretch/>
        </p:blipFill>
        <p:spPr>
          <a:xfrm>
            <a:off x="2096786" y="3703460"/>
            <a:ext cx="1382326" cy="1470939"/>
          </a:xfrm>
          <a:prstGeom prst="rect">
            <a:avLst/>
          </a:prstGeom>
        </p:spPr>
      </p:pic>
      <p:sp>
        <p:nvSpPr>
          <p:cNvPr id="14" name="TextBox 13">
            <a:extLst>
              <a:ext uri="{FF2B5EF4-FFF2-40B4-BE49-F238E27FC236}">
                <a16:creationId xmlns:a16="http://schemas.microsoft.com/office/drawing/2014/main" id="{F0958BCF-6E57-933C-DB40-57E733FC680C}"/>
              </a:ext>
            </a:extLst>
          </p:cNvPr>
          <p:cNvSpPr txBox="1"/>
          <p:nvPr/>
        </p:nvSpPr>
        <p:spPr>
          <a:xfrm>
            <a:off x="1876251" y="5246367"/>
            <a:ext cx="1685013" cy="369332"/>
          </a:xfrm>
          <a:prstGeom prst="rect">
            <a:avLst/>
          </a:prstGeom>
          <a:noFill/>
        </p:spPr>
        <p:txBody>
          <a:bodyPr wrap="none" rtlCol="0">
            <a:spAutoFit/>
          </a:bodyPr>
          <a:lstStyle/>
          <a:p>
            <a:r>
              <a:rPr lang="en-US" dirty="0"/>
              <a:t>Sharon Hughey</a:t>
            </a:r>
          </a:p>
        </p:txBody>
      </p:sp>
      <p:pic>
        <p:nvPicPr>
          <p:cNvPr id="12" name="Picture 11" descr="Picture of Pris Rogers">
            <a:extLst>
              <a:ext uri="{FF2B5EF4-FFF2-40B4-BE49-F238E27FC236}">
                <a16:creationId xmlns:a16="http://schemas.microsoft.com/office/drawing/2014/main" id="{EB9ABBB8-ECED-3854-13E4-E1C53FCB5C31}"/>
              </a:ext>
            </a:extLst>
          </p:cNvPr>
          <p:cNvPicPr>
            <a:picLocks noChangeAspect="1"/>
          </p:cNvPicPr>
          <p:nvPr/>
        </p:nvPicPr>
        <p:blipFill>
          <a:blip r:embed="rId7"/>
          <a:srcRect t="7186" b="14410"/>
          <a:stretch/>
        </p:blipFill>
        <p:spPr>
          <a:xfrm>
            <a:off x="4491440" y="3627365"/>
            <a:ext cx="1165805" cy="1572143"/>
          </a:xfrm>
          <a:prstGeom prst="rect">
            <a:avLst/>
          </a:prstGeom>
        </p:spPr>
      </p:pic>
      <p:sp>
        <p:nvSpPr>
          <p:cNvPr id="9" name="TextBox 8">
            <a:extLst>
              <a:ext uri="{FF2B5EF4-FFF2-40B4-BE49-F238E27FC236}">
                <a16:creationId xmlns:a16="http://schemas.microsoft.com/office/drawing/2014/main" id="{BF861664-5E7B-5E8A-C5AA-986F3DE00987}"/>
              </a:ext>
            </a:extLst>
          </p:cNvPr>
          <p:cNvSpPr txBox="1"/>
          <p:nvPr/>
        </p:nvSpPr>
        <p:spPr>
          <a:xfrm>
            <a:off x="4298747" y="5256620"/>
            <a:ext cx="1476238" cy="369332"/>
          </a:xfrm>
          <a:prstGeom prst="rect">
            <a:avLst/>
          </a:prstGeom>
          <a:noFill/>
        </p:spPr>
        <p:txBody>
          <a:bodyPr wrap="square">
            <a:spAutoFit/>
          </a:bodyPr>
          <a:lstStyle/>
          <a:p>
            <a:pPr algn="ctr"/>
            <a:r>
              <a:rPr lang="en-US" dirty="0"/>
              <a:t>Pris Rogers</a:t>
            </a:r>
          </a:p>
        </p:txBody>
      </p:sp>
      <p:pic>
        <p:nvPicPr>
          <p:cNvPr id="24" name="Picture 23" descr="Picture of Shannon Carollo">
            <a:extLst>
              <a:ext uri="{FF2B5EF4-FFF2-40B4-BE49-F238E27FC236}">
                <a16:creationId xmlns:a16="http://schemas.microsoft.com/office/drawing/2014/main" id="{3337928B-6572-7B8F-5EE2-991B3FA2F276}"/>
              </a:ext>
            </a:extLst>
          </p:cNvPr>
          <p:cNvPicPr>
            <a:picLocks noChangeAspect="1"/>
          </p:cNvPicPr>
          <p:nvPr/>
        </p:nvPicPr>
        <p:blipFill>
          <a:blip r:embed="rId8"/>
          <a:stretch>
            <a:fillRect/>
          </a:stretch>
        </p:blipFill>
        <p:spPr>
          <a:xfrm>
            <a:off x="6560694" y="3637261"/>
            <a:ext cx="1343939" cy="1635166"/>
          </a:xfrm>
          <a:prstGeom prst="rect">
            <a:avLst/>
          </a:prstGeom>
        </p:spPr>
      </p:pic>
      <p:sp>
        <p:nvSpPr>
          <p:cNvPr id="26" name="TextBox 25">
            <a:extLst>
              <a:ext uri="{FF2B5EF4-FFF2-40B4-BE49-F238E27FC236}">
                <a16:creationId xmlns:a16="http://schemas.microsoft.com/office/drawing/2014/main" id="{271D0F10-2D05-DB2F-C665-80789B684662}"/>
              </a:ext>
            </a:extLst>
          </p:cNvPr>
          <p:cNvSpPr txBox="1"/>
          <p:nvPr/>
        </p:nvSpPr>
        <p:spPr>
          <a:xfrm>
            <a:off x="6214837" y="5295399"/>
            <a:ext cx="1949116" cy="369332"/>
          </a:xfrm>
          <a:prstGeom prst="rect">
            <a:avLst/>
          </a:prstGeom>
          <a:noFill/>
        </p:spPr>
        <p:txBody>
          <a:bodyPr wrap="square">
            <a:spAutoFit/>
          </a:bodyPr>
          <a:lstStyle/>
          <a:p>
            <a:pPr algn="ctr"/>
            <a:r>
              <a:rPr lang="en-US" dirty="0"/>
              <a:t>Shannon Carollo</a:t>
            </a:r>
          </a:p>
        </p:txBody>
      </p:sp>
      <p:pic>
        <p:nvPicPr>
          <p:cNvPr id="21" name="Picture 20" descr="Picture of Empish Thomas">
            <a:extLst>
              <a:ext uri="{FF2B5EF4-FFF2-40B4-BE49-F238E27FC236}">
                <a16:creationId xmlns:a16="http://schemas.microsoft.com/office/drawing/2014/main" id="{ABC726E9-B1B7-0405-46FE-9E444B3D2C07}"/>
              </a:ext>
            </a:extLst>
          </p:cNvPr>
          <p:cNvPicPr>
            <a:picLocks noChangeAspect="1"/>
          </p:cNvPicPr>
          <p:nvPr/>
        </p:nvPicPr>
        <p:blipFill>
          <a:blip r:embed="rId9"/>
          <a:stretch>
            <a:fillRect/>
          </a:stretch>
        </p:blipFill>
        <p:spPr>
          <a:xfrm>
            <a:off x="8715010" y="3692067"/>
            <a:ext cx="1343939" cy="1478333"/>
          </a:xfrm>
          <a:prstGeom prst="rect">
            <a:avLst/>
          </a:prstGeom>
        </p:spPr>
      </p:pic>
      <p:sp>
        <p:nvSpPr>
          <p:cNvPr id="22" name="TextBox 21">
            <a:extLst>
              <a:ext uri="{FF2B5EF4-FFF2-40B4-BE49-F238E27FC236}">
                <a16:creationId xmlns:a16="http://schemas.microsoft.com/office/drawing/2014/main" id="{D62D2BBD-0E0E-4D43-E52D-05417DB81474}"/>
              </a:ext>
            </a:extLst>
          </p:cNvPr>
          <p:cNvSpPr txBox="1"/>
          <p:nvPr/>
        </p:nvSpPr>
        <p:spPr>
          <a:xfrm>
            <a:off x="8558140" y="5228475"/>
            <a:ext cx="1755224" cy="369332"/>
          </a:xfrm>
          <a:prstGeom prst="rect">
            <a:avLst/>
          </a:prstGeom>
          <a:noFill/>
        </p:spPr>
        <p:txBody>
          <a:bodyPr wrap="none" rtlCol="0">
            <a:spAutoFit/>
          </a:bodyPr>
          <a:lstStyle/>
          <a:p>
            <a:r>
              <a:rPr lang="en-US" dirty="0" err="1"/>
              <a:t>Empish</a:t>
            </a:r>
            <a:r>
              <a:rPr lang="en-US" dirty="0"/>
              <a:t> Thomas</a:t>
            </a:r>
          </a:p>
        </p:txBody>
      </p:sp>
    </p:spTree>
    <p:extLst>
      <p:ext uri="{BB962C8B-B14F-4D97-AF65-F5344CB8AC3E}">
        <p14:creationId xmlns:p14="http://schemas.microsoft.com/office/powerpoint/2010/main" val="1074967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12CD-6898-F372-0EB2-A63C8A39CE32}"/>
              </a:ext>
            </a:extLst>
          </p:cNvPr>
          <p:cNvSpPr>
            <a:spLocks noGrp="1"/>
          </p:cNvSpPr>
          <p:nvPr>
            <p:ph type="title"/>
          </p:nvPr>
        </p:nvSpPr>
        <p:spPr/>
        <p:txBody>
          <a:bodyPr/>
          <a:lstStyle/>
          <a:p>
            <a:r>
              <a:rPr lang="en-US" dirty="0"/>
              <a:t>Our Top Rankins</a:t>
            </a:r>
          </a:p>
        </p:txBody>
      </p:sp>
      <p:pic>
        <p:nvPicPr>
          <p:cNvPr id="6" name="Picture 5" descr="Screenshot of Googles search page for Braille showing Library of Congress, ConnectCenter and Iowa Dept for the Blind rank #1 AI results for Braille">
            <a:extLst>
              <a:ext uri="{FF2B5EF4-FFF2-40B4-BE49-F238E27FC236}">
                <a16:creationId xmlns:a16="http://schemas.microsoft.com/office/drawing/2014/main" id="{48FBB9D4-A40E-A829-EC03-25C0554ED97B}"/>
              </a:ext>
            </a:extLst>
          </p:cNvPr>
          <p:cNvPicPr>
            <a:picLocks noChangeAspect="1"/>
          </p:cNvPicPr>
          <p:nvPr/>
        </p:nvPicPr>
        <p:blipFill>
          <a:blip r:embed="rId2"/>
          <a:stretch>
            <a:fillRect/>
          </a:stretch>
        </p:blipFill>
        <p:spPr>
          <a:xfrm>
            <a:off x="1073791" y="1248981"/>
            <a:ext cx="8909107" cy="4762871"/>
          </a:xfrm>
          <a:prstGeom prst="rect">
            <a:avLst/>
          </a:prstGeom>
        </p:spPr>
      </p:pic>
    </p:spTree>
    <p:extLst>
      <p:ext uri="{BB962C8B-B14F-4D97-AF65-F5344CB8AC3E}">
        <p14:creationId xmlns:p14="http://schemas.microsoft.com/office/powerpoint/2010/main" val="225683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0B6D-04AF-26A1-ABB4-D604FD972E30}"/>
              </a:ext>
            </a:extLst>
          </p:cNvPr>
          <p:cNvSpPr>
            <a:spLocks noGrp="1"/>
          </p:cNvSpPr>
          <p:nvPr>
            <p:ph type="title"/>
          </p:nvPr>
        </p:nvSpPr>
        <p:spPr/>
        <p:txBody>
          <a:bodyPr/>
          <a:lstStyle/>
          <a:p>
            <a:r>
              <a:rPr lang="en-US" dirty="0"/>
              <a:t>Jobs for Blind People</a:t>
            </a:r>
          </a:p>
        </p:txBody>
      </p:sp>
      <p:pic>
        <p:nvPicPr>
          <p:cNvPr id="6" name="Picture 5" descr="screenshot of google results for jobs for blind people showing APH ConnectCenter">
            <a:extLst>
              <a:ext uri="{FF2B5EF4-FFF2-40B4-BE49-F238E27FC236}">
                <a16:creationId xmlns:a16="http://schemas.microsoft.com/office/drawing/2014/main" id="{4619EA3D-EE7A-7E18-BB7E-2ECA0F3BE04F}"/>
              </a:ext>
            </a:extLst>
          </p:cNvPr>
          <p:cNvPicPr>
            <a:picLocks noChangeAspect="1"/>
          </p:cNvPicPr>
          <p:nvPr/>
        </p:nvPicPr>
        <p:blipFill>
          <a:blip r:embed="rId2"/>
          <a:stretch>
            <a:fillRect/>
          </a:stretch>
        </p:blipFill>
        <p:spPr>
          <a:xfrm>
            <a:off x="755651" y="1186740"/>
            <a:ext cx="8791022" cy="4681174"/>
          </a:xfrm>
          <a:prstGeom prst="rect">
            <a:avLst/>
          </a:prstGeom>
        </p:spPr>
      </p:pic>
    </p:spTree>
    <p:extLst>
      <p:ext uri="{BB962C8B-B14F-4D97-AF65-F5344CB8AC3E}">
        <p14:creationId xmlns:p14="http://schemas.microsoft.com/office/powerpoint/2010/main" val="947052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4DC0-7214-53A4-7C9B-E962EE695CA3}"/>
              </a:ext>
            </a:extLst>
          </p:cNvPr>
          <p:cNvSpPr>
            <a:spLocks noGrp="1"/>
          </p:cNvSpPr>
          <p:nvPr>
            <p:ph type="title"/>
          </p:nvPr>
        </p:nvSpPr>
        <p:spPr>
          <a:xfrm>
            <a:off x="838200" y="365125"/>
            <a:ext cx="10515600" cy="1044179"/>
          </a:xfrm>
        </p:spPr>
        <p:txBody>
          <a:bodyPr anchor="ctr">
            <a:normAutofit/>
          </a:bodyPr>
          <a:lstStyle/>
          <a:p>
            <a:r>
              <a:rPr lang="en-US" dirty="0"/>
              <a:t>Featured Snippet</a:t>
            </a:r>
          </a:p>
        </p:txBody>
      </p:sp>
      <p:pic>
        <p:nvPicPr>
          <p:cNvPr id="6" name="Picture 5" descr="Google featured snippet about eye-pressing in children who are blind or have low vision, showing a smiling child pressing her eyes and a link to an APH ConnectCenter article.">
            <a:extLst>
              <a:ext uri="{FF2B5EF4-FFF2-40B4-BE49-F238E27FC236}">
                <a16:creationId xmlns:a16="http://schemas.microsoft.com/office/drawing/2014/main" id="{F5ACA8D8-A896-45E5-732A-BFD530FAB475}"/>
              </a:ext>
            </a:extLst>
          </p:cNvPr>
          <p:cNvPicPr>
            <a:picLocks noChangeAspect="1"/>
          </p:cNvPicPr>
          <p:nvPr/>
        </p:nvPicPr>
        <p:blipFill>
          <a:blip r:embed="rId2"/>
          <a:srcRect b="25223"/>
          <a:stretch>
            <a:fillRect/>
          </a:stretch>
        </p:blipFill>
        <p:spPr>
          <a:xfrm>
            <a:off x="838200" y="1463194"/>
            <a:ext cx="10515600" cy="3931611"/>
          </a:xfrm>
          <a:prstGeom prst="rect">
            <a:avLst/>
          </a:prstGeom>
          <a:noFill/>
        </p:spPr>
      </p:pic>
    </p:spTree>
    <p:extLst>
      <p:ext uri="{BB962C8B-B14F-4D97-AF65-F5344CB8AC3E}">
        <p14:creationId xmlns:p14="http://schemas.microsoft.com/office/powerpoint/2010/main" val="2638632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D25E371-6264-F677-E5F7-9400F9154A3A}"/>
              </a:ext>
            </a:extLst>
          </p:cNvPr>
          <p:cNvSpPr>
            <a:spLocks noGrp="1"/>
          </p:cNvSpPr>
          <p:nvPr>
            <p:ph type="title"/>
          </p:nvPr>
        </p:nvSpPr>
        <p:spPr>
          <a:xfrm>
            <a:off x="838200" y="-1044179"/>
            <a:ext cx="10515600" cy="1044179"/>
          </a:xfrm>
        </p:spPr>
        <p:txBody>
          <a:bodyPr vert="horz" lIns="91440" tIns="45720" rIns="91440" bIns="45720" rtlCol="0" anchor="b">
            <a:normAutofit fontScale="90000"/>
          </a:bodyPr>
          <a:lstStyle/>
          <a:p>
            <a:r>
              <a:rPr lang="en-US" dirty="0"/>
              <a:t>Google Analytics Channels &amp; Locations</a:t>
            </a:r>
          </a:p>
        </p:txBody>
      </p:sp>
      <p:pic>
        <p:nvPicPr>
          <p:cNvPr id="6" name="Content Placeholder 5" descr="Google Analytics logo">
            <a:extLst>
              <a:ext uri="{FF2B5EF4-FFF2-40B4-BE49-F238E27FC236}">
                <a16:creationId xmlns:a16="http://schemas.microsoft.com/office/drawing/2014/main" id="{5798D1DE-7BD9-06C5-E3DA-3BA1EB1933F6}"/>
              </a:ext>
            </a:extLst>
          </p:cNvPr>
          <p:cNvPicPr>
            <a:picLocks noGrp="1" noChangeAspect="1"/>
          </p:cNvPicPr>
          <p:nvPr>
            <p:ph idx="1"/>
          </p:nvPr>
        </p:nvPicPr>
        <p:blipFill>
          <a:blip r:embed="rId2"/>
          <a:stretch>
            <a:fillRect/>
          </a:stretch>
        </p:blipFill>
        <p:spPr>
          <a:xfrm>
            <a:off x="266700" y="1"/>
            <a:ext cx="2438400" cy="1371600"/>
          </a:xfrm>
        </p:spPr>
      </p:pic>
      <p:pic>
        <p:nvPicPr>
          <p:cNvPr id="8" name="Picture 7" descr="Donut chart showing traffic by channel:&#10;Organic Search: 50.9%&#10;Direct: 37.7%&#10;Referral: 5.9%&#10;Paid Social: 3%&#10;Others: small remainder.">
            <a:extLst>
              <a:ext uri="{FF2B5EF4-FFF2-40B4-BE49-F238E27FC236}">
                <a16:creationId xmlns:a16="http://schemas.microsoft.com/office/drawing/2014/main" id="{BA630A93-67DC-43E0-22A5-9243DA642984}"/>
              </a:ext>
            </a:extLst>
          </p:cNvPr>
          <p:cNvPicPr>
            <a:picLocks noChangeAspect="1"/>
          </p:cNvPicPr>
          <p:nvPr/>
        </p:nvPicPr>
        <p:blipFill>
          <a:blip r:embed="rId3"/>
          <a:stretch>
            <a:fillRect/>
          </a:stretch>
        </p:blipFill>
        <p:spPr>
          <a:xfrm>
            <a:off x="1485900" y="1371601"/>
            <a:ext cx="4853940" cy="4549140"/>
          </a:xfrm>
          <a:prstGeom prst="rect">
            <a:avLst/>
          </a:prstGeom>
        </p:spPr>
      </p:pic>
      <p:pic>
        <p:nvPicPr>
          <p:cNvPr id="10" name="Picture 9" descr="Donut chart showing traffic by location:&#10;United States: 71.5%&#10;India: 19.8%&#10;China: 3.1%&#10;United Kingdom: 2.9%&#10;Others: small remainder.">
            <a:extLst>
              <a:ext uri="{FF2B5EF4-FFF2-40B4-BE49-F238E27FC236}">
                <a16:creationId xmlns:a16="http://schemas.microsoft.com/office/drawing/2014/main" id="{E795E960-3833-0EDC-BCC1-251AB1BB7CDA}"/>
              </a:ext>
            </a:extLst>
          </p:cNvPr>
          <p:cNvPicPr>
            <a:picLocks noChangeAspect="1"/>
          </p:cNvPicPr>
          <p:nvPr/>
        </p:nvPicPr>
        <p:blipFill>
          <a:blip r:embed="rId4"/>
          <a:stretch>
            <a:fillRect/>
          </a:stretch>
        </p:blipFill>
        <p:spPr>
          <a:xfrm>
            <a:off x="6694170" y="1249681"/>
            <a:ext cx="4785360" cy="4671060"/>
          </a:xfrm>
          <a:prstGeom prst="rect">
            <a:avLst/>
          </a:prstGeom>
        </p:spPr>
      </p:pic>
    </p:spTree>
    <p:extLst>
      <p:ext uri="{BB962C8B-B14F-4D97-AF65-F5344CB8AC3E}">
        <p14:creationId xmlns:p14="http://schemas.microsoft.com/office/powerpoint/2010/main" val="164196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D23D6F-9FA8-1DAD-62A2-DEDAE6776A98}"/>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Google Analytics Top Content</a:t>
            </a:r>
          </a:p>
        </p:txBody>
      </p:sp>
      <p:pic>
        <p:nvPicPr>
          <p:cNvPr id="8" name="Picture 7" descr="Google Analytics logo">
            <a:extLst>
              <a:ext uri="{FF2B5EF4-FFF2-40B4-BE49-F238E27FC236}">
                <a16:creationId xmlns:a16="http://schemas.microsoft.com/office/drawing/2014/main" id="{52025D68-97F8-298F-33A7-5B3F5F541F3A}"/>
              </a:ext>
            </a:extLst>
          </p:cNvPr>
          <p:cNvPicPr>
            <a:picLocks noChangeAspect="1"/>
          </p:cNvPicPr>
          <p:nvPr/>
        </p:nvPicPr>
        <p:blipFill>
          <a:blip r:embed="rId2"/>
          <a:stretch>
            <a:fillRect/>
          </a:stretch>
        </p:blipFill>
        <p:spPr>
          <a:xfrm>
            <a:off x="104775" y="67292"/>
            <a:ext cx="3302000" cy="1857375"/>
          </a:xfrm>
          <a:prstGeom prst="rect">
            <a:avLst/>
          </a:prstGeom>
        </p:spPr>
      </p:pic>
      <p:pic>
        <p:nvPicPr>
          <p:cNvPr id="6" name="Picture 5" descr="Table showing top 10 most-viewed ConnectCenter pages from the last 90 days with pageviews, sessions, engagement rates, and session durations.">
            <a:extLst>
              <a:ext uri="{FF2B5EF4-FFF2-40B4-BE49-F238E27FC236}">
                <a16:creationId xmlns:a16="http://schemas.microsoft.com/office/drawing/2014/main" id="{A42693E0-41B6-CAB1-8E2E-945CBEF3D8B6}"/>
              </a:ext>
            </a:extLst>
          </p:cNvPr>
          <p:cNvPicPr>
            <a:picLocks noChangeAspect="1"/>
          </p:cNvPicPr>
          <p:nvPr/>
        </p:nvPicPr>
        <p:blipFill>
          <a:blip r:embed="rId3"/>
          <a:stretch>
            <a:fillRect/>
          </a:stretch>
        </p:blipFill>
        <p:spPr>
          <a:xfrm>
            <a:off x="3276600" y="995980"/>
            <a:ext cx="8172450" cy="4866039"/>
          </a:xfrm>
          <a:prstGeom prst="rect">
            <a:avLst/>
          </a:prstGeom>
        </p:spPr>
      </p:pic>
    </p:spTree>
    <p:extLst>
      <p:ext uri="{BB962C8B-B14F-4D97-AF65-F5344CB8AC3E}">
        <p14:creationId xmlns:p14="http://schemas.microsoft.com/office/powerpoint/2010/main" val="3782066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0FDF-F32F-B10E-9C18-A971AFB6535A}"/>
              </a:ext>
            </a:extLst>
          </p:cNvPr>
          <p:cNvSpPr>
            <a:spLocks noGrp="1"/>
          </p:cNvSpPr>
          <p:nvPr>
            <p:ph type="title"/>
          </p:nvPr>
        </p:nvSpPr>
        <p:spPr>
          <a:xfrm>
            <a:off x="838200" y="603250"/>
            <a:ext cx="10515600" cy="1044179"/>
          </a:xfrm>
        </p:spPr>
        <p:txBody>
          <a:bodyPr/>
          <a:lstStyle/>
          <a:p>
            <a:r>
              <a:rPr lang="en-US" dirty="0"/>
              <a:t>The Moving Target…</a:t>
            </a:r>
          </a:p>
        </p:txBody>
      </p:sp>
      <p:sp>
        <p:nvSpPr>
          <p:cNvPr id="5" name="Rectangle 1">
            <a:extLst>
              <a:ext uri="{FF2B5EF4-FFF2-40B4-BE49-F238E27FC236}">
                <a16:creationId xmlns:a16="http://schemas.microsoft.com/office/drawing/2014/main" id="{ABE055F1-3632-FD58-E01D-8207A1AF43A4}"/>
              </a:ext>
            </a:extLst>
          </p:cNvPr>
          <p:cNvSpPr>
            <a:spLocks noGrp="1" noChangeArrowheads="1"/>
          </p:cNvSpPr>
          <p:nvPr>
            <p:ph idx="1"/>
          </p:nvPr>
        </p:nvSpPr>
        <p:spPr bwMode="auto">
          <a:xfrm>
            <a:off x="838200" y="1587688"/>
            <a:ext cx="1070331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 SEO is always changing — just when we figure it out, Google changes the rules. (I attend monthly meetings on newest SEO updates)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 Now with AI searches, Google sometimes gives answers without people even clicking our page.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 But our goal stays the same: Get the right info to the right people, even if it’s just a few who need it most.</a:t>
            </a:r>
          </a:p>
        </p:txBody>
      </p:sp>
    </p:spTree>
    <p:extLst>
      <p:ext uri="{BB962C8B-B14F-4D97-AF65-F5344CB8AC3E}">
        <p14:creationId xmlns:p14="http://schemas.microsoft.com/office/powerpoint/2010/main" val="1630458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687766-6E55-C248-CAB8-74791F3A768F}"/>
              </a:ext>
            </a:extLst>
          </p:cNvPr>
          <p:cNvSpPr>
            <a:spLocks noGrp="1"/>
          </p:cNvSpPr>
          <p:nvPr>
            <p:ph type="ctrTitle"/>
          </p:nvPr>
        </p:nvSpPr>
        <p:spPr>
          <a:xfrm>
            <a:off x="3933422" y="2771331"/>
            <a:ext cx="5025521" cy="1038669"/>
          </a:xfrm>
        </p:spPr>
        <p:txBody>
          <a:bodyPr/>
          <a:lstStyle/>
          <a:p>
            <a:r>
              <a:rPr lang="en-US" dirty="0"/>
              <a:t>Questions?</a:t>
            </a:r>
          </a:p>
        </p:txBody>
      </p:sp>
    </p:spTree>
    <p:extLst>
      <p:ext uri="{BB962C8B-B14F-4D97-AF65-F5344CB8AC3E}">
        <p14:creationId xmlns:p14="http://schemas.microsoft.com/office/powerpoint/2010/main" val="3586022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89D1-4F6A-0DFC-06CA-8F58926CB41F}"/>
              </a:ext>
            </a:extLst>
          </p:cNvPr>
          <p:cNvSpPr>
            <a:spLocks noGrp="1"/>
          </p:cNvSpPr>
          <p:nvPr>
            <p:ph type="title"/>
          </p:nvPr>
        </p:nvSpPr>
        <p:spPr/>
        <p:txBody>
          <a:bodyPr/>
          <a:lstStyle/>
          <a:p>
            <a:pPr algn="ctr"/>
            <a:r>
              <a:rPr lang="en-US" dirty="0"/>
              <a:t>APH ConnectCenter Partnerships</a:t>
            </a:r>
          </a:p>
        </p:txBody>
      </p:sp>
      <p:sp>
        <p:nvSpPr>
          <p:cNvPr id="3" name="Content Placeholder 2">
            <a:extLst>
              <a:ext uri="{FF2B5EF4-FFF2-40B4-BE49-F238E27FC236}">
                <a16:creationId xmlns:a16="http://schemas.microsoft.com/office/drawing/2014/main" id="{4D63BBCB-95CA-0BB5-7423-1BB0AEEF7755}"/>
              </a:ext>
            </a:extLst>
          </p:cNvPr>
          <p:cNvSpPr>
            <a:spLocks noGrp="1"/>
          </p:cNvSpPr>
          <p:nvPr>
            <p:ph idx="1"/>
          </p:nvPr>
        </p:nvSpPr>
        <p:spPr/>
        <p:txBody>
          <a:bodyPr/>
          <a:lstStyle/>
          <a:p>
            <a:pPr>
              <a:lnSpc>
                <a:spcPct val="100000"/>
              </a:lnSpc>
            </a:pPr>
            <a:r>
              <a:rPr lang="en-US" b="0" i="0" dirty="0">
                <a:solidFill>
                  <a:srgbClr val="242424"/>
                </a:solidFill>
                <a:effectLst/>
                <a:latin typeface="Arial" panose="020B0604020202020204" pitchFamily="34" charset="0"/>
              </a:rPr>
              <a:t>Partnerships underscore the importance of our well respected and nationally recognized work. </a:t>
            </a:r>
          </a:p>
          <a:p>
            <a:pPr>
              <a:lnSpc>
                <a:spcPct val="100000"/>
              </a:lnSpc>
            </a:pPr>
            <a:r>
              <a:rPr lang="en-US" b="0" i="0" dirty="0">
                <a:solidFill>
                  <a:srgbClr val="242424"/>
                </a:solidFill>
                <a:effectLst/>
                <a:latin typeface="Arial" panose="020B0604020202020204" pitchFamily="34" charset="0"/>
              </a:rPr>
              <a:t>From internship opportunities, to blog and article contributions, we value our collaborations with like minded organizations and agencies wanting to improve the lives, livelihood and independence of blind and low vision persons and families.</a:t>
            </a:r>
            <a:endParaRPr lang="en-US" dirty="0"/>
          </a:p>
        </p:txBody>
      </p:sp>
    </p:spTree>
    <p:extLst>
      <p:ext uri="{BB962C8B-B14F-4D97-AF65-F5344CB8AC3E}">
        <p14:creationId xmlns:p14="http://schemas.microsoft.com/office/powerpoint/2010/main" val="928183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5B7F-51C9-F4D8-754F-DA878E9AD67A}"/>
              </a:ext>
            </a:extLst>
          </p:cNvPr>
          <p:cNvSpPr>
            <a:spLocks noGrp="1"/>
          </p:cNvSpPr>
          <p:nvPr>
            <p:ph type="title"/>
          </p:nvPr>
        </p:nvSpPr>
        <p:spPr>
          <a:xfrm>
            <a:off x="838200" y="197174"/>
            <a:ext cx="10515600" cy="1044179"/>
          </a:xfrm>
        </p:spPr>
        <p:txBody>
          <a:bodyPr/>
          <a:lstStyle/>
          <a:p>
            <a:r>
              <a:rPr lang="en-US" dirty="0"/>
              <a:t>Our Partnerships</a:t>
            </a:r>
          </a:p>
        </p:txBody>
      </p:sp>
      <p:sp>
        <p:nvSpPr>
          <p:cNvPr id="3" name="Content Placeholder 2">
            <a:extLst>
              <a:ext uri="{FF2B5EF4-FFF2-40B4-BE49-F238E27FC236}">
                <a16:creationId xmlns:a16="http://schemas.microsoft.com/office/drawing/2014/main" id="{6F7193B5-A5CB-799B-EFE6-60D0592BE03B}"/>
              </a:ext>
            </a:extLst>
          </p:cNvPr>
          <p:cNvSpPr>
            <a:spLocks noGrp="1"/>
          </p:cNvSpPr>
          <p:nvPr>
            <p:ph idx="1"/>
          </p:nvPr>
        </p:nvSpPr>
        <p:spPr>
          <a:xfrm>
            <a:off x="838199" y="1161662"/>
            <a:ext cx="5096933" cy="4534676"/>
          </a:xfrm>
        </p:spPr>
        <p:txBody>
          <a:bodyPr>
            <a:normAutofit/>
          </a:bodyPr>
          <a:lstStyle/>
          <a:p>
            <a:pPr marL="285750" indent="-285750" algn="l">
              <a:lnSpc>
                <a:spcPct val="100000"/>
              </a:lnSpc>
              <a:spcBef>
                <a:spcPts val="0"/>
              </a:spcBef>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hlinkClick r:id="rId2"/>
              </a:rPr>
              <a:t>Guide Dogs for the Blind </a:t>
            </a:r>
            <a:r>
              <a:rPr lang="en-US" sz="1800" b="0" i="0" dirty="0">
                <a:solidFill>
                  <a:srgbClr val="242424"/>
                </a:solidFill>
                <a:effectLst/>
                <a:latin typeface="Arial" panose="020B0604020202020204" pitchFamily="34" charset="0"/>
              </a:rPr>
              <a:t>(Careers &amp; Canine Connections)</a:t>
            </a:r>
          </a:p>
          <a:p>
            <a:pPr marL="285750" indent="-285750" algn="l">
              <a:lnSpc>
                <a:spcPct val="100000"/>
              </a:lnSpc>
              <a:spcBef>
                <a:spcPts val="0"/>
              </a:spcBef>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3"/>
              </a:rPr>
              <a:t>National Center on </a:t>
            </a:r>
            <a:r>
              <a:rPr lang="en-US" sz="1800" dirty="0" err="1">
                <a:solidFill>
                  <a:srgbClr val="242424"/>
                </a:solidFill>
                <a:latin typeface="Arial" panose="020B0604020202020204" pitchFamily="34" charset="0"/>
                <a:hlinkClick r:id="rId3"/>
              </a:rPr>
              <a:t>Deafblindness</a:t>
            </a:r>
            <a:endParaRPr lang="en-US" sz="1800" dirty="0">
              <a:solidFill>
                <a:srgbClr val="242424"/>
              </a:solidFill>
              <a:latin typeface="Arial" panose="020B0604020202020204" pitchFamily="34" charset="0"/>
            </a:endParaRPr>
          </a:p>
          <a:p>
            <a:pPr marL="285750" indent="-285750" algn="l">
              <a:lnSpc>
                <a:spcPct val="100000"/>
              </a:lnSpc>
              <a:spcBef>
                <a:spcPts val="0"/>
              </a:spcBef>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hlinkClick r:id="rId4"/>
              </a:rPr>
              <a:t>Perkins School for the Blind</a:t>
            </a:r>
            <a:endParaRPr lang="en-US" sz="1800" b="0" i="0" dirty="0">
              <a:solidFill>
                <a:srgbClr val="242424"/>
              </a:solidFill>
              <a:effectLst/>
              <a:latin typeface="Arial" panose="020B0604020202020204" pitchFamily="34" charset="0"/>
            </a:endParaRPr>
          </a:p>
          <a:p>
            <a:pPr marL="285750" indent="-285750" algn="l">
              <a:lnSpc>
                <a:spcPct val="100000"/>
              </a:lnSpc>
              <a:spcBef>
                <a:spcPts val="0"/>
              </a:spcBef>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5"/>
              </a:rPr>
              <a:t>LEAP – Lean, Earn and Prosper</a:t>
            </a:r>
            <a:endParaRPr lang="en-US" sz="1800" dirty="0">
              <a:solidFill>
                <a:srgbClr val="242424"/>
              </a:solidFill>
              <a:latin typeface="Arial" panose="020B0604020202020204" pitchFamily="34" charset="0"/>
            </a:endParaRPr>
          </a:p>
          <a:p>
            <a:pPr marL="285750" indent="-285750" algn="l">
              <a:lnSpc>
                <a:spcPct val="100000"/>
              </a:lnSpc>
              <a:spcBef>
                <a:spcPts val="0"/>
              </a:spcBef>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hlinkClick r:id="rId6"/>
              </a:rPr>
              <a:t>NSITE</a:t>
            </a:r>
            <a:endParaRPr lang="en-US" sz="1800" b="0" i="0" dirty="0">
              <a:solidFill>
                <a:srgbClr val="242424"/>
              </a:solidFill>
              <a:effectLst/>
              <a:latin typeface="Arial" panose="020B0604020202020204" pitchFamily="34" charset="0"/>
            </a:endParaRPr>
          </a:p>
          <a:p>
            <a:pPr marL="285750" indent="-285750" algn="l">
              <a:lnSpc>
                <a:spcPct val="100000"/>
              </a:lnSpc>
              <a:spcBef>
                <a:spcPts val="0"/>
              </a:spcBef>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7"/>
              </a:rPr>
              <a:t>Seattle Lighthouse</a:t>
            </a:r>
            <a:endParaRPr lang="en-US" sz="1800" dirty="0">
              <a:solidFill>
                <a:srgbClr val="242424"/>
              </a:solidFill>
              <a:latin typeface="Arial" panose="020B0604020202020204" pitchFamily="34" charset="0"/>
            </a:endParaRPr>
          </a:p>
          <a:p>
            <a:pPr marL="285750" indent="-285750" algn="l">
              <a:lnSpc>
                <a:spcPct val="100000"/>
              </a:lnSpc>
              <a:spcBef>
                <a:spcPts val="0"/>
              </a:spcBef>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rPr>
              <a:t>Visions</a:t>
            </a:r>
            <a:r>
              <a:rPr lang="en-US" sz="1800" dirty="0">
                <a:solidFill>
                  <a:srgbClr val="242424"/>
                </a:solidFill>
                <a:latin typeface="Arial" panose="020B0604020202020204" pitchFamily="34" charset="0"/>
              </a:rPr>
              <a:t> – Services for the Blind</a:t>
            </a:r>
            <a:endParaRPr lang="en-US" sz="1800" b="0" i="0" dirty="0">
              <a:solidFill>
                <a:srgbClr val="242424"/>
              </a:solidFill>
              <a:effectLst/>
              <a:latin typeface="Arial" panose="020B0604020202020204" pitchFamily="34" charset="0"/>
            </a:endParaRPr>
          </a:p>
        </p:txBody>
      </p:sp>
      <p:sp>
        <p:nvSpPr>
          <p:cNvPr id="4" name="TextBox 3">
            <a:extLst>
              <a:ext uri="{FF2B5EF4-FFF2-40B4-BE49-F238E27FC236}">
                <a16:creationId xmlns:a16="http://schemas.microsoft.com/office/drawing/2014/main" id="{D7557E2E-143F-A95F-61A9-E8C002137E96}"/>
              </a:ext>
            </a:extLst>
          </p:cNvPr>
          <p:cNvSpPr txBox="1"/>
          <p:nvPr/>
        </p:nvSpPr>
        <p:spPr>
          <a:xfrm>
            <a:off x="6518990" y="1146457"/>
            <a:ext cx="5421998" cy="4801314"/>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1800" dirty="0">
                <a:solidFill>
                  <a:srgbClr val="242424"/>
                </a:solidFill>
                <a:latin typeface="Arial" panose="020B0604020202020204" pitchFamily="34" charset="0"/>
              </a:rPr>
              <a:t>Visually Impaired Preschool Program (VIPS)</a:t>
            </a:r>
          </a:p>
          <a:p>
            <a:pPr marL="285750" indent="-285750" algn="l">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8"/>
              </a:rPr>
              <a:t>Blind Early Services of Tennessee </a:t>
            </a:r>
            <a:r>
              <a:rPr lang="en-US" sz="1800" dirty="0">
                <a:solidFill>
                  <a:srgbClr val="242424"/>
                </a:solidFill>
                <a:latin typeface="Arial" panose="020B0604020202020204" pitchFamily="34" charset="0"/>
              </a:rPr>
              <a:t>(BEST)</a:t>
            </a:r>
          </a:p>
          <a:p>
            <a:pPr marL="285750" indent="-285750" algn="l">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hlinkClick r:id="rId9"/>
              </a:rPr>
              <a:t>Anchor Center for Blind Children </a:t>
            </a:r>
            <a:endParaRPr lang="en-US" sz="1800" b="0" i="0" dirty="0">
              <a:solidFill>
                <a:srgbClr val="242424"/>
              </a:solidFill>
              <a:effectLst/>
              <a:latin typeface="Arial" panose="020B0604020202020204" pitchFamily="34" charset="0"/>
            </a:endParaRPr>
          </a:p>
          <a:p>
            <a:pPr marL="285750" indent="-285750" algn="l">
              <a:spcAft>
                <a:spcPts val="1200"/>
              </a:spcAft>
              <a:buFont typeface="Arial" panose="020B0604020202020204" pitchFamily="34" charset="0"/>
              <a:buChar char="•"/>
            </a:pPr>
            <a:r>
              <a:rPr lang="en-US" sz="1800" dirty="0" err="1">
                <a:solidFill>
                  <a:srgbClr val="242424"/>
                </a:solidFill>
                <a:latin typeface="Arial" panose="020B0604020202020204" pitchFamily="34" charset="0"/>
                <a:hlinkClick r:id="rId10"/>
              </a:rPr>
              <a:t>Penrickton</a:t>
            </a:r>
            <a:r>
              <a:rPr lang="en-US" sz="1800" dirty="0">
                <a:solidFill>
                  <a:srgbClr val="242424"/>
                </a:solidFill>
                <a:latin typeface="Arial" panose="020B0604020202020204" pitchFamily="34" charset="0"/>
                <a:hlinkClick r:id="rId10"/>
              </a:rPr>
              <a:t> Center for Blind Children</a:t>
            </a:r>
            <a:endParaRPr lang="en-US" sz="1800" dirty="0">
              <a:solidFill>
                <a:srgbClr val="242424"/>
              </a:solidFill>
              <a:latin typeface="Arial" panose="020B0604020202020204" pitchFamily="34" charset="0"/>
            </a:endParaRPr>
          </a:p>
          <a:p>
            <a:pPr marL="285750" indent="-285750" algn="l">
              <a:spcAft>
                <a:spcPts val="1200"/>
              </a:spcAft>
              <a:buFont typeface="Arial" panose="020B0604020202020204" pitchFamily="34" charset="0"/>
              <a:buChar char="•"/>
            </a:pPr>
            <a:r>
              <a:rPr lang="en-US" sz="1800" dirty="0">
                <a:solidFill>
                  <a:srgbClr val="242424"/>
                </a:solidFill>
                <a:latin typeface="Arial" panose="020B0604020202020204" pitchFamily="34" charset="0"/>
              </a:rPr>
              <a:t>APH FamilyConnect Parent Advisory Board Members</a:t>
            </a:r>
          </a:p>
          <a:p>
            <a:pPr marL="285750" indent="-285750" algn="l">
              <a:spcAft>
                <a:spcPts val="1200"/>
              </a:spcAft>
              <a:buFont typeface="Arial" panose="020B0604020202020204" pitchFamily="34" charset="0"/>
              <a:buChar char="•"/>
            </a:pPr>
            <a:r>
              <a:rPr lang="en-US" dirty="0">
                <a:solidFill>
                  <a:srgbClr val="242424"/>
                </a:solidFill>
                <a:latin typeface="Arial" panose="020B0604020202020204" pitchFamily="34" charset="0"/>
              </a:rPr>
              <a:t>CareerConnect Professional/Student Advisory Committees</a:t>
            </a:r>
            <a:endParaRPr lang="en-US" sz="1800" dirty="0">
              <a:solidFill>
                <a:srgbClr val="242424"/>
              </a:solidFill>
              <a:latin typeface="Arial" panose="020B0604020202020204" pitchFamily="34" charset="0"/>
            </a:endParaRPr>
          </a:p>
          <a:p>
            <a:pPr marL="285750" indent="-285750" algn="l">
              <a:spcAft>
                <a:spcPts val="1200"/>
              </a:spcAft>
              <a:buFont typeface="Arial" panose="020B0604020202020204" pitchFamily="34" charset="0"/>
              <a:buChar char="•"/>
            </a:pPr>
            <a:r>
              <a:rPr lang="en-US" sz="1800" b="0" i="0" dirty="0">
                <a:solidFill>
                  <a:srgbClr val="242424"/>
                </a:solidFill>
                <a:effectLst/>
                <a:latin typeface="Arial" panose="020B0604020202020204" pitchFamily="34" charset="0"/>
              </a:rPr>
              <a:t>Individual Families, Peers, and Professionals</a:t>
            </a:r>
          </a:p>
          <a:p>
            <a:pPr marL="285750" indent="-285750" algn="l">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11"/>
              </a:rPr>
              <a:t>National Eye Institute</a:t>
            </a:r>
            <a:endParaRPr lang="en-US" sz="1800" dirty="0">
              <a:solidFill>
                <a:srgbClr val="242424"/>
              </a:solidFill>
              <a:latin typeface="Arial" panose="020B0604020202020204" pitchFamily="34" charset="0"/>
            </a:endParaRPr>
          </a:p>
          <a:p>
            <a:pPr marL="285750" indent="-285750" algn="l">
              <a:spcAft>
                <a:spcPts val="1200"/>
              </a:spcAft>
              <a:buFont typeface="Arial" panose="020B0604020202020204" pitchFamily="34" charset="0"/>
              <a:buChar char="•"/>
            </a:pPr>
            <a:r>
              <a:rPr lang="en-US" dirty="0" err="1">
                <a:solidFill>
                  <a:srgbClr val="242424"/>
                </a:solidFill>
                <a:latin typeface="Arial" panose="020B0604020202020204" pitchFamily="34" charset="0"/>
                <a:hlinkClick r:id="rId12"/>
              </a:rPr>
              <a:t>EmpowerVI</a:t>
            </a:r>
            <a:r>
              <a:rPr lang="en-US" dirty="0">
                <a:solidFill>
                  <a:srgbClr val="242424"/>
                </a:solidFill>
                <a:latin typeface="Arial" panose="020B0604020202020204" pitchFamily="34" charset="0"/>
                <a:hlinkClick r:id="rId12"/>
              </a:rPr>
              <a:t> with Vanderbilt University</a:t>
            </a:r>
            <a:endParaRPr lang="en-US" dirty="0">
              <a:solidFill>
                <a:srgbClr val="242424"/>
              </a:solidFill>
              <a:latin typeface="Arial" panose="020B0604020202020204" pitchFamily="34" charset="0"/>
            </a:endParaRPr>
          </a:p>
          <a:p>
            <a:pPr marL="285750" indent="-285750" algn="l">
              <a:spcAft>
                <a:spcPts val="1200"/>
              </a:spcAft>
              <a:buFont typeface="Arial" panose="020B0604020202020204" pitchFamily="34" charset="0"/>
              <a:buChar char="•"/>
            </a:pPr>
            <a:r>
              <a:rPr lang="en-US" sz="1800" dirty="0">
                <a:solidFill>
                  <a:srgbClr val="242424"/>
                </a:solidFill>
                <a:latin typeface="Arial" panose="020B0604020202020204" pitchFamily="34" charset="0"/>
                <a:hlinkClick r:id="rId13" action="ppaction://hlinkfile"/>
              </a:rPr>
              <a:t>Together Achie</a:t>
            </a:r>
            <a:r>
              <a:rPr lang="en-US" dirty="0">
                <a:solidFill>
                  <a:srgbClr val="242424"/>
                </a:solidFill>
                <a:latin typeface="Arial" panose="020B0604020202020204" pitchFamily="34" charset="0"/>
                <a:hlinkClick r:id="rId13" action="ppaction://hlinkfile"/>
              </a:rPr>
              <a:t>ving Dreams Foundation</a:t>
            </a:r>
            <a:endParaRPr lang="en-US" sz="1800" dirty="0">
              <a:solidFill>
                <a:srgbClr val="242424"/>
              </a:solidFill>
              <a:latin typeface="Arial" panose="020B0604020202020204" pitchFamily="34" charset="0"/>
            </a:endParaRPr>
          </a:p>
        </p:txBody>
      </p:sp>
    </p:spTree>
    <p:extLst>
      <p:ext uri="{BB962C8B-B14F-4D97-AF65-F5344CB8AC3E}">
        <p14:creationId xmlns:p14="http://schemas.microsoft.com/office/powerpoint/2010/main" val="2433678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3996-B622-8D82-6CB2-B3972E728B81}"/>
              </a:ext>
            </a:extLst>
          </p:cNvPr>
          <p:cNvSpPr>
            <a:spLocks noGrp="1"/>
          </p:cNvSpPr>
          <p:nvPr>
            <p:ph type="title"/>
          </p:nvPr>
        </p:nvSpPr>
        <p:spPr/>
        <p:txBody>
          <a:bodyPr/>
          <a:lstStyle/>
          <a:p>
            <a:r>
              <a:rPr lang="en-US" dirty="0"/>
              <a:t>APH ConnectCenter Contacts</a:t>
            </a:r>
          </a:p>
        </p:txBody>
      </p:sp>
      <p:sp>
        <p:nvSpPr>
          <p:cNvPr id="4" name="Content Placeholder 2">
            <a:extLst>
              <a:ext uri="{FF2B5EF4-FFF2-40B4-BE49-F238E27FC236}">
                <a16:creationId xmlns:a16="http://schemas.microsoft.com/office/drawing/2014/main" id="{8124D4EB-4C74-D9DE-E4F2-0656A30F2C26}"/>
              </a:ext>
            </a:extLst>
          </p:cNvPr>
          <p:cNvSpPr>
            <a:spLocks noGrp="1"/>
          </p:cNvSpPr>
          <p:nvPr>
            <p:ph idx="1"/>
          </p:nvPr>
        </p:nvSpPr>
        <p:spPr>
          <a:xfrm>
            <a:off x="838199" y="1606549"/>
            <a:ext cx="10878671" cy="4238439"/>
          </a:xfrm>
        </p:spPr>
        <p:txBody>
          <a:bodyPr>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APH Information &amp; Referral Hotline</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1-800-232-5463 (U.S and Canada) staffed M-F 8:00-8:00 PM EST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Email: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rPr>
              <a:t>connectcenter@aph.org</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Follow us on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635000" marR="0" lvl="0" indent="-277813" algn="l" defTabSz="914400" rtl="0" eaLnBrk="1" fontAlgn="auto" latinLnBrk="0" hangingPunct="1">
              <a:lnSpc>
                <a:spcPct val="110000"/>
              </a:lnSpc>
              <a:spcBef>
                <a:spcPts val="100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Facebook</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@VisionAware, @CCForJobSeekers, @FamilyConnect</a:t>
            </a:r>
          </a:p>
          <a:p>
            <a:pPr marL="635000" marR="0" lvl="0" indent="-277813" algn="l" defTabSz="914400" rtl="0" eaLnBrk="1" fontAlgn="auto" latinLnBrk="0" hangingPunct="1">
              <a:lnSpc>
                <a:spcPct val="110000"/>
              </a:lnSpc>
              <a:spcBef>
                <a:spcPts val="1000"/>
              </a:spcBef>
              <a:spcAft>
                <a:spcPts val="0"/>
              </a:spcAft>
              <a:buClrTx/>
              <a:buSzTx/>
              <a:buFont typeface="Arial" panose="020B0604020202020204" pitchFamily="34" charset="0"/>
              <a:buChar char="•"/>
              <a:defRPr/>
            </a:pPr>
            <a:r>
              <a:rPr lang="en-US" sz="2000" b="1" dirty="0">
                <a:solidFill>
                  <a:srgbClr val="000000"/>
                </a:solidFill>
                <a:latin typeface="Arial" panose="020B0604020202020204" pitchFamily="34" charset="0"/>
                <a:cs typeface="Arial" panose="020B0604020202020204" pitchFamily="34" charset="0"/>
              </a:rPr>
              <a:t>X</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@APHConnectCenter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YouTube: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APHConnectCenter</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35000" marR="0" lvl="0" indent="-277813" algn="l" defTabSz="914400" rtl="0" eaLnBrk="1" fontAlgn="auto" latinLnBrk="0" hangingPunct="1">
              <a:lnSpc>
                <a:spcPct val="110000"/>
              </a:lnSpc>
              <a:spcBef>
                <a:spcPts val="100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LinkedIn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American Printing House </a:t>
            </a:r>
          </a:p>
          <a:p>
            <a:pPr marL="635000" marR="0" lvl="0" indent="-277813" algn="l" defTabSz="914400" rtl="0" eaLnBrk="1" fontAlgn="auto" latinLnBrk="0" hangingPunct="1">
              <a:lnSpc>
                <a:spcPct val="110000"/>
              </a:lnSpc>
              <a:spcBef>
                <a:spcPts val="100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Instagram: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@AmericanPrintingHouse </a:t>
            </a:r>
          </a:p>
          <a:p>
            <a:pPr marL="635000" marR="0" lvl="0" indent="-277813" algn="l" defTabSz="914400" rtl="0" eaLnBrk="1" fontAlgn="auto" latinLnBrk="0" hangingPunct="1">
              <a:lnSpc>
                <a:spcPct val="110000"/>
              </a:lnSpc>
              <a:spcBef>
                <a:spcPts val="100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Pinterest: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@AmericanPrintingHouse</a:t>
            </a:r>
          </a:p>
          <a:p>
            <a:endParaRPr lang="en-US" sz="2000" dirty="0"/>
          </a:p>
        </p:txBody>
      </p:sp>
    </p:spTree>
    <p:extLst>
      <p:ext uri="{BB962C8B-B14F-4D97-AF65-F5344CB8AC3E}">
        <p14:creationId xmlns:p14="http://schemas.microsoft.com/office/powerpoint/2010/main" val="333801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C841-E0E2-48A3-A589-12D99A8C0A8A}"/>
              </a:ext>
            </a:extLst>
          </p:cNvPr>
          <p:cNvSpPr>
            <a:spLocks noGrp="1"/>
          </p:cNvSpPr>
          <p:nvPr>
            <p:ph type="title"/>
          </p:nvPr>
        </p:nvSpPr>
        <p:spPr>
          <a:xfrm>
            <a:off x="211281" y="248938"/>
            <a:ext cx="8663777" cy="1044179"/>
          </a:xfrm>
        </p:spPr>
        <p:txBody>
          <a:bodyPr>
            <a:normAutofit fontScale="90000"/>
          </a:bodyPr>
          <a:lstStyle/>
          <a:p>
            <a:r>
              <a:rPr lang="en-US" dirty="0"/>
              <a:t>APH ConnectCenter Home Page</a:t>
            </a:r>
          </a:p>
        </p:txBody>
      </p:sp>
      <p:pic>
        <p:nvPicPr>
          <p:cNvPr id="5" name="Content Placeholder 4" descr="Homepage of APH ConnectCenter ">
            <a:extLst>
              <a:ext uri="{FF2B5EF4-FFF2-40B4-BE49-F238E27FC236}">
                <a16:creationId xmlns:a16="http://schemas.microsoft.com/office/drawing/2014/main" id="{FB8A39AA-81A0-BBB6-BE8E-A55EFAFA0F67}"/>
              </a:ext>
            </a:extLst>
          </p:cNvPr>
          <p:cNvPicPr>
            <a:picLocks noGrp="1" noChangeAspect="1"/>
          </p:cNvPicPr>
          <p:nvPr>
            <p:ph idx="1"/>
          </p:nvPr>
        </p:nvPicPr>
        <p:blipFill>
          <a:blip r:embed="rId2"/>
          <a:stretch>
            <a:fillRect/>
          </a:stretch>
        </p:blipFill>
        <p:spPr>
          <a:xfrm>
            <a:off x="1091021" y="1293117"/>
            <a:ext cx="10009958" cy="4647669"/>
          </a:xfrm>
        </p:spPr>
      </p:pic>
    </p:spTree>
    <p:extLst>
      <p:ext uri="{BB962C8B-B14F-4D97-AF65-F5344CB8AC3E}">
        <p14:creationId xmlns:p14="http://schemas.microsoft.com/office/powerpoint/2010/main" val="78913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A918-8CD6-606E-29F2-C1330A75280A}"/>
              </a:ext>
            </a:extLst>
          </p:cNvPr>
          <p:cNvSpPr txBox="1">
            <a:spLocks noGrp="1"/>
          </p:cNvSpPr>
          <p:nvPr>
            <p:ph type="title"/>
          </p:nvPr>
        </p:nvSpPr>
        <p:spPr/>
        <p:txBody>
          <a:bodyPr anchorCtr="1">
            <a:normAutofit fontScale="90000"/>
          </a:bodyPr>
          <a:lstStyle/>
          <a:p>
            <a:pPr lvl="0" algn="ctr"/>
            <a:r>
              <a:rPr lang="en-US" dirty="0"/>
              <a:t>ACVREP Submission </a:t>
            </a:r>
            <a:r>
              <a:rPr lang="en-US" dirty="0">
                <a:hlinkClick r:id="rId3">
                  <a:extLst>
                    <a:ext uri="{A12FA001-AC4F-418D-AE19-62706E023703}">
                      <ahyp:hlinkClr xmlns:ahyp="http://schemas.microsoft.com/office/drawing/2018/hyperlinkcolor" val="tx"/>
                    </a:ext>
                  </a:extLst>
                </a:hlinkClick>
              </a:rPr>
              <a:t>www.aphhive.org</a:t>
            </a:r>
            <a:r>
              <a:rPr lang="en-US" dirty="0"/>
              <a:t> </a:t>
            </a:r>
          </a:p>
        </p:txBody>
      </p:sp>
      <p:sp>
        <p:nvSpPr>
          <p:cNvPr id="3" name="Content Placeholder 2">
            <a:extLst>
              <a:ext uri="{FF2B5EF4-FFF2-40B4-BE49-F238E27FC236}">
                <a16:creationId xmlns:a16="http://schemas.microsoft.com/office/drawing/2014/main" id="{9D627072-9504-202F-3E2F-826328F67DDC}"/>
              </a:ext>
            </a:extLst>
          </p:cNvPr>
          <p:cNvSpPr txBox="1">
            <a:spLocks noGrp="1"/>
          </p:cNvSpPr>
          <p:nvPr>
            <p:ph type="body" idx="4294967295"/>
          </p:nvPr>
        </p:nvSpPr>
        <p:spPr>
          <a:xfrm>
            <a:off x="838203" y="1607039"/>
            <a:ext cx="6324597" cy="3368373"/>
          </a:xfrm>
        </p:spPr>
        <p:txBody>
          <a:bodyPr/>
          <a:lstStyle/>
          <a:p>
            <a:pPr marL="514350" lvl="0" indent="-514350">
              <a:lnSpc>
                <a:spcPct val="100000"/>
              </a:lnSpc>
              <a:buSzPct val="100000"/>
              <a:buFont typeface="Arial"/>
              <a:buAutoNum type="arabicPeriod"/>
            </a:pPr>
            <a:r>
              <a:rPr lang="en-US" dirty="0"/>
              <a:t>Enter Hive with QR code</a:t>
            </a:r>
          </a:p>
          <a:p>
            <a:pPr marL="514350" lvl="0" indent="-514350">
              <a:lnSpc>
                <a:spcPct val="100000"/>
              </a:lnSpc>
              <a:buSzPct val="100000"/>
              <a:buFont typeface="Arial"/>
              <a:buAutoNum type="arabicPeriod"/>
            </a:pPr>
            <a:r>
              <a:rPr lang="en-US" dirty="0"/>
              <a:t>Select sign-in</a:t>
            </a:r>
          </a:p>
          <a:p>
            <a:pPr marL="514350" lvl="0" indent="-514350">
              <a:lnSpc>
                <a:spcPct val="100000"/>
              </a:lnSpc>
              <a:buSzPct val="100000"/>
              <a:buFont typeface="Arial"/>
              <a:buAutoNum type="arabicPeriod"/>
            </a:pPr>
            <a:r>
              <a:rPr lang="en-US" dirty="0"/>
              <a:t>Click “Event Certificate Request”</a:t>
            </a:r>
          </a:p>
          <a:p>
            <a:pPr marL="514350" lvl="0" indent="-514350">
              <a:lnSpc>
                <a:spcPct val="100000"/>
              </a:lnSpc>
              <a:buSzPct val="100000"/>
              <a:buFont typeface="Arial"/>
              <a:buAutoNum type="arabicPeriod"/>
            </a:pPr>
            <a:r>
              <a:rPr lang="en-US" dirty="0"/>
              <a:t>Enter opening and closing codes</a:t>
            </a:r>
          </a:p>
          <a:p>
            <a:pPr marL="514350" lvl="0" indent="-514350">
              <a:lnSpc>
                <a:spcPct val="100000"/>
              </a:lnSpc>
              <a:buSzPct val="100000"/>
              <a:buFont typeface="Arial"/>
              <a:buAutoNum type="arabicPeriod"/>
            </a:pPr>
            <a:r>
              <a:rPr lang="en-US" dirty="0"/>
              <a:t>Click “Validate Codes”</a:t>
            </a:r>
          </a:p>
        </p:txBody>
      </p:sp>
      <p:pic>
        <p:nvPicPr>
          <p:cNvPr id="4" name="Content Placeholder 8" descr="QR code to APH Hive website, www.aphhive.org">
            <a:extLst>
              <a:ext uri="{FF2B5EF4-FFF2-40B4-BE49-F238E27FC236}">
                <a16:creationId xmlns:a16="http://schemas.microsoft.com/office/drawing/2014/main" id="{9D2A7752-F945-0842-4C13-0398F64FB02E}"/>
              </a:ext>
            </a:extLst>
          </p:cNvPr>
          <p:cNvPicPr>
            <a:picLocks noGrp="1" noChangeAspect="1"/>
          </p:cNvPicPr>
          <p:nvPr>
            <p:ph type="pic" idx="4294967295"/>
          </p:nvPr>
        </p:nvPicPr>
        <p:blipFill>
          <a:blip r:embed="rId4"/>
          <a:srcRect/>
          <a:stretch/>
        </p:blipFill>
        <p:spPr>
          <a:xfrm>
            <a:off x="7696197" y="1781964"/>
            <a:ext cx="3657600" cy="3581403"/>
          </a:xfrm>
        </p:spPr>
      </p:pic>
    </p:spTree>
    <p:extLst>
      <p:ext uri="{BB962C8B-B14F-4D97-AF65-F5344CB8AC3E}">
        <p14:creationId xmlns:p14="http://schemas.microsoft.com/office/powerpoint/2010/main" val="1131696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E1B0-D115-417A-E1E7-3EDC6114C56D}"/>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61460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180D-B007-2187-F89D-41EFC3969496}"/>
              </a:ext>
            </a:extLst>
          </p:cNvPr>
          <p:cNvSpPr>
            <a:spLocks noGrp="1"/>
          </p:cNvSpPr>
          <p:nvPr>
            <p:ph type="ctrTitle"/>
          </p:nvPr>
        </p:nvSpPr>
        <p:spPr>
          <a:xfrm>
            <a:off x="1449111" y="2771331"/>
            <a:ext cx="8810069" cy="657669"/>
          </a:xfrm>
        </p:spPr>
        <p:txBody>
          <a:bodyPr/>
          <a:lstStyle/>
          <a:p>
            <a:pPr algn="ctr"/>
            <a:r>
              <a:rPr lang="en-US" dirty="0" err="1"/>
              <a:t>careerconnect</a:t>
            </a:r>
            <a:endParaRPr lang="en-US" dirty="0"/>
          </a:p>
        </p:txBody>
      </p:sp>
    </p:spTree>
    <p:extLst>
      <p:ext uri="{BB962C8B-B14F-4D97-AF65-F5344CB8AC3E}">
        <p14:creationId xmlns:p14="http://schemas.microsoft.com/office/powerpoint/2010/main" val="3052870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9A86F7-57C5-995B-857E-C2C5D203DDC7}"/>
              </a:ext>
            </a:extLst>
          </p:cNvPr>
          <p:cNvSpPr>
            <a:spLocks noGrp="1"/>
          </p:cNvSpPr>
          <p:nvPr>
            <p:ph type="title"/>
          </p:nvPr>
        </p:nvSpPr>
        <p:spPr>
          <a:xfrm>
            <a:off x="838200" y="-1044179"/>
            <a:ext cx="6009861" cy="1044179"/>
          </a:xfrm>
        </p:spPr>
        <p:txBody>
          <a:bodyPr vert="horz" lIns="91440" tIns="45720" rIns="91440" bIns="45720" rtlCol="0" anchor="b">
            <a:normAutofit/>
          </a:bodyPr>
          <a:lstStyle/>
          <a:p>
            <a:r>
              <a:rPr lang="en-US" dirty="0"/>
              <a:t>APH CareerConnect</a:t>
            </a:r>
          </a:p>
        </p:txBody>
      </p:sp>
      <p:pic>
        <p:nvPicPr>
          <p:cNvPr id="9" name="Picture 8" descr="APH CareerConnect logo">
            <a:extLst>
              <a:ext uri="{FF2B5EF4-FFF2-40B4-BE49-F238E27FC236}">
                <a16:creationId xmlns:a16="http://schemas.microsoft.com/office/drawing/2014/main" id="{8050E97D-A5B8-EE54-D322-AEA2A466D2DC}"/>
              </a:ext>
            </a:extLst>
          </p:cNvPr>
          <p:cNvPicPr>
            <a:picLocks noChangeAspect="1"/>
          </p:cNvPicPr>
          <p:nvPr/>
        </p:nvPicPr>
        <p:blipFill>
          <a:blip r:embed="rId2"/>
          <a:stretch>
            <a:fillRect/>
          </a:stretch>
        </p:blipFill>
        <p:spPr>
          <a:xfrm>
            <a:off x="316219" y="1698275"/>
            <a:ext cx="5062324" cy="2811304"/>
          </a:xfrm>
          <a:prstGeom prst="rect">
            <a:avLst/>
          </a:prstGeom>
        </p:spPr>
      </p:pic>
      <p:pic>
        <p:nvPicPr>
          <p:cNvPr id="3" name="Picture 2" descr="Homepage of APH CareerConnect showing sections for Employers; Job Seeker’s Toolkit; Professionals with Vision or Career Changes; Transition-Age Youth; Lesson Plans for Career Exploration; Personal Employment Stories — with images of people collaborating, learning, using technology, and engaging in workplace and career activities.">
            <a:extLst>
              <a:ext uri="{FF2B5EF4-FFF2-40B4-BE49-F238E27FC236}">
                <a16:creationId xmlns:a16="http://schemas.microsoft.com/office/drawing/2014/main" id="{2ABDBC7A-437F-EC56-C8AD-E2207A932818}"/>
              </a:ext>
            </a:extLst>
          </p:cNvPr>
          <p:cNvPicPr>
            <a:picLocks noChangeAspect="1"/>
          </p:cNvPicPr>
          <p:nvPr/>
        </p:nvPicPr>
        <p:blipFill>
          <a:blip r:embed="rId3"/>
          <a:stretch>
            <a:fillRect/>
          </a:stretch>
        </p:blipFill>
        <p:spPr>
          <a:xfrm>
            <a:off x="5378543" y="343949"/>
            <a:ext cx="6610761" cy="5519956"/>
          </a:xfrm>
          <a:prstGeom prst="rect">
            <a:avLst/>
          </a:prstGeom>
        </p:spPr>
      </p:pic>
    </p:spTree>
    <p:extLst>
      <p:ext uri="{BB962C8B-B14F-4D97-AF65-F5344CB8AC3E}">
        <p14:creationId xmlns:p14="http://schemas.microsoft.com/office/powerpoint/2010/main" val="179042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7D95-A4DB-5DC9-F008-2D1273128C38}"/>
              </a:ext>
            </a:extLst>
          </p:cNvPr>
          <p:cNvSpPr>
            <a:spLocks noGrp="1"/>
          </p:cNvSpPr>
          <p:nvPr>
            <p:ph type="title"/>
          </p:nvPr>
        </p:nvSpPr>
        <p:spPr>
          <a:xfrm>
            <a:off x="620086" y="2384821"/>
            <a:ext cx="5361264" cy="1044179"/>
          </a:xfrm>
        </p:spPr>
        <p:txBody>
          <a:bodyPr>
            <a:normAutofit fontScale="90000"/>
          </a:bodyPr>
          <a:lstStyle/>
          <a:p>
            <a:pPr algn="ctr"/>
            <a:r>
              <a:rPr lang="en-US" b="0" dirty="0">
                <a:hlinkClick r:id="rId2">
                  <a:extLst>
                    <a:ext uri="{A12FA001-AC4F-418D-AE19-62706E023703}">
                      <ahyp:hlinkClr xmlns:ahyp="http://schemas.microsoft.com/office/drawing/2018/hyperlinkcolor" val="tx"/>
                    </a:ext>
                  </a:extLst>
                </a:hlinkClick>
              </a:rPr>
              <a:t>Career Conversations</a:t>
            </a:r>
            <a:endParaRPr lang="en-US" b="0" dirty="0"/>
          </a:p>
        </p:txBody>
      </p:sp>
      <p:pic>
        <p:nvPicPr>
          <p:cNvPr id="7" name="Content Placeholder 6" descr="A screenshot from our website of a collage or different blocks of content that is available on Career Conversation. ">
            <a:extLst>
              <a:ext uri="{FF2B5EF4-FFF2-40B4-BE49-F238E27FC236}">
                <a16:creationId xmlns:a16="http://schemas.microsoft.com/office/drawing/2014/main" id="{ED5ED071-05FA-4367-881A-7096D6B70EAC}"/>
              </a:ext>
            </a:extLst>
          </p:cNvPr>
          <p:cNvPicPr>
            <a:picLocks noGrp="1" noChangeAspect="1"/>
          </p:cNvPicPr>
          <p:nvPr>
            <p:ph idx="1"/>
          </p:nvPr>
        </p:nvPicPr>
        <p:blipFill>
          <a:blip r:embed="rId3"/>
          <a:stretch>
            <a:fillRect/>
          </a:stretch>
        </p:blipFill>
        <p:spPr>
          <a:xfrm>
            <a:off x="6210653" y="203546"/>
            <a:ext cx="5022206" cy="5794533"/>
          </a:xfrm>
        </p:spPr>
      </p:pic>
    </p:spTree>
    <p:extLst>
      <p:ext uri="{BB962C8B-B14F-4D97-AF65-F5344CB8AC3E}">
        <p14:creationId xmlns:p14="http://schemas.microsoft.com/office/powerpoint/2010/main" val="194527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6D27-3461-B3DA-14CD-2E703C3F9B2D}"/>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YouTube </a:t>
            </a:r>
            <a:r>
              <a:rPr lang="en-US" dirty="0" err="1"/>
              <a:t>CareerConversations</a:t>
            </a:r>
            <a:endParaRPr lang="en-US" dirty="0"/>
          </a:p>
        </p:txBody>
      </p:sp>
      <p:pic>
        <p:nvPicPr>
          <p:cNvPr id="5" name="Picture 4" descr="Screenshot of the YouTube playlist of CareerConversations">
            <a:extLst>
              <a:ext uri="{FF2B5EF4-FFF2-40B4-BE49-F238E27FC236}">
                <a16:creationId xmlns:a16="http://schemas.microsoft.com/office/drawing/2014/main" id="{F57F1F2D-E648-7791-75C6-BE493DA9BB4B}"/>
              </a:ext>
            </a:extLst>
          </p:cNvPr>
          <p:cNvPicPr>
            <a:picLocks noChangeAspect="1"/>
          </p:cNvPicPr>
          <p:nvPr/>
        </p:nvPicPr>
        <p:blipFill>
          <a:blip r:embed="rId2"/>
          <a:stretch>
            <a:fillRect/>
          </a:stretch>
        </p:blipFill>
        <p:spPr>
          <a:xfrm>
            <a:off x="565484" y="199925"/>
            <a:ext cx="10575557" cy="5670558"/>
          </a:xfrm>
          <a:prstGeom prst="rect">
            <a:avLst/>
          </a:prstGeom>
        </p:spPr>
      </p:pic>
    </p:spTree>
    <p:extLst>
      <p:ext uri="{BB962C8B-B14F-4D97-AF65-F5344CB8AC3E}">
        <p14:creationId xmlns:p14="http://schemas.microsoft.com/office/powerpoint/2010/main" val="1726833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9938-5069-21BA-48B1-856A4A2F904E}"/>
              </a:ext>
            </a:extLst>
          </p:cNvPr>
          <p:cNvSpPr>
            <a:spLocks noGrp="1"/>
          </p:cNvSpPr>
          <p:nvPr>
            <p:ph type="title"/>
          </p:nvPr>
        </p:nvSpPr>
        <p:spPr>
          <a:xfrm>
            <a:off x="838200" y="-1044179"/>
            <a:ext cx="10515600" cy="1044179"/>
          </a:xfrm>
        </p:spPr>
        <p:txBody>
          <a:bodyPr vert="horz" lIns="91440" tIns="45720" rIns="91440" bIns="45720" rtlCol="0" anchor="b">
            <a:normAutofit/>
          </a:bodyPr>
          <a:lstStyle/>
          <a:p>
            <a:r>
              <a:rPr lang="en-US" dirty="0"/>
              <a:t>YouTube Employment Connections</a:t>
            </a:r>
          </a:p>
        </p:txBody>
      </p:sp>
      <p:pic>
        <p:nvPicPr>
          <p:cNvPr id="5" name="Picture 4" descr="Screenshot of Youtube playlist of Employment Connections">
            <a:extLst>
              <a:ext uri="{FF2B5EF4-FFF2-40B4-BE49-F238E27FC236}">
                <a16:creationId xmlns:a16="http://schemas.microsoft.com/office/drawing/2014/main" id="{00DD01B0-D0AE-1A5E-8DFF-210EB8BA2CD5}"/>
              </a:ext>
            </a:extLst>
          </p:cNvPr>
          <p:cNvPicPr>
            <a:picLocks noChangeAspect="1"/>
          </p:cNvPicPr>
          <p:nvPr/>
        </p:nvPicPr>
        <p:blipFill>
          <a:blip r:embed="rId2"/>
          <a:stretch>
            <a:fillRect/>
          </a:stretch>
        </p:blipFill>
        <p:spPr>
          <a:xfrm>
            <a:off x="1225718" y="284480"/>
            <a:ext cx="9564202" cy="5613109"/>
          </a:xfrm>
          <a:prstGeom prst="rect">
            <a:avLst/>
          </a:prstGeom>
        </p:spPr>
      </p:pic>
    </p:spTree>
    <p:extLst>
      <p:ext uri="{BB962C8B-B14F-4D97-AF65-F5344CB8AC3E}">
        <p14:creationId xmlns:p14="http://schemas.microsoft.com/office/powerpoint/2010/main" val="1100845517"/>
      </p:ext>
    </p:extLst>
  </p:cSld>
  <p:clrMapOvr>
    <a:masterClrMapping/>
  </p:clrMapOvr>
</p:sld>
</file>

<file path=ppt/theme/theme1.xml><?xml version="1.0" encoding="utf-8"?>
<a:theme xmlns:a="http://schemas.openxmlformats.org/drawingml/2006/main" name="Office Theme">
  <a:themeElements>
    <a:clrScheme name="APH">
      <a:dk1>
        <a:srgbClr val="000000"/>
      </a:dk1>
      <a:lt1>
        <a:srgbClr val="FFFFFF"/>
      </a:lt1>
      <a:dk2>
        <a:srgbClr val="5B6670"/>
      </a:dk2>
      <a:lt2>
        <a:srgbClr val="FFFFFF"/>
      </a:lt2>
      <a:accent1>
        <a:srgbClr val="E33E60"/>
      </a:accent1>
      <a:accent2>
        <a:srgbClr val="5CA0A7"/>
      </a:accent2>
      <a:accent3>
        <a:srgbClr val="FE9600"/>
      </a:accent3>
      <a:accent4>
        <a:srgbClr val="713F71"/>
      </a:accent4>
      <a:accent5>
        <a:srgbClr val="5B6670"/>
      </a:accent5>
      <a:accent6>
        <a:srgbClr val="E6365F"/>
      </a:accent6>
      <a:hlink>
        <a:srgbClr val="E92C5E"/>
      </a:hlink>
      <a:folHlink>
        <a:srgbClr val="57A1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2022-template - Copy.pptx" id="{BAC01CD9-183C-4D04-A439-3F7B93598B6C}" vid="{23435B55-B02A-4314-ABD2-3B254ECDE015}"/>
    </a:ext>
  </a:extLst>
</a:theme>
</file>

<file path=ppt/theme/theme2.xml><?xml version="1.0" encoding="utf-8"?>
<a:theme xmlns:a="http://schemas.openxmlformats.org/drawingml/2006/main" name="AM24_3B_Producing Robust Discussions Round Tabl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24_3B_Producing Robust Discussions Round Table" id="{9F322785-F424-4D39-BF32-415E0EC51A6F}" vid="{BDBFCC42-BCC9-4B8F-BE33-DA538FE175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17DCC81D95E840A6B6D9A1B38F7345" ma:contentTypeVersion="18" ma:contentTypeDescription="Create a new document." ma:contentTypeScope="" ma:versionID="5805a5a3eae5053ba8bcc3f508ef1cd0">
  <xsd:schema xmlns:xsd="http://www.w3.org/2001/XMLSchema" xmlns:xs="http://www.w3.org/2001/XMLSchema" xmlns:p="http://schemas.microsoft.com/office/2006/metadata/properties" xmlns:ns2="db61c8e0-eab5-4c7c-adc7-4eb79cbd7f78" xmlns:ns3="cbb253ac-5ac1-4dc8-aaa4-ae36c491a202" targetNamespace="http://schemas.microsoft.com/office/2006/metadata/properties" ma:root="true" ma:fieldsID="6e65ef5d8fb5723de40385cb4c2bbcf9" ns2:_="" ns3:_="">
    <xsd:import namespace="db61c8e0-eab5-4c7c-adc7-4eb79cbd7f78"/>
    <xsd:import namespace="cbb253ac-5ac1-4dc8-aaa4-ae36c491a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1c8e0-eab5-4c7c-adc7-4eb79cbd7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253ac-5ac1-4dc8-aaa4-ae36c491a2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c23200-f7ea-49a8-a9ad-5a1160a82e76}" ma:internalName="TaxCatchAll" ma:showField="CatchAllData" ma:web="cbb253ac-5ac1-4dc8-aaa4-ae36c491a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b61c8e0-eab5-4c7c-adc7-4eb79cbd7f78">
      <Terms xmlns="http://schemas.microsoft.com/office/infopath/2007/PartnerControls"/>
    </lcf76f155ced4ddcb4097134ff3c332f>
    <TaxCatchAll xmlns="cbb253ac-5ac1-4dc8-aaa4-ae36c491a2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E4BFA1-49B9-4D63-B3FD-2CB59A476B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1c8e0-eab5-4c7c-adc7-4eb79cbd7f78"/>
    <ds:schemaRef ds:uri="cbb253ac-5ac1-4dc8-aaa4-ae36c491a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29384-CB6C-4B2D-845C-45D2609F2F4C}">
  <ds:schemaRefs>
    <ds:schemaRef ds:uri="http://schemas.microsoft.com/office/2006/documentManagement/types"/>
    <ds:schemaRef ds:uri="http://purl.org/dc/elements/1.1/"/>
    <ds:schemaRef ds:uri="http://www.w3.org/XML/1998/namespace"/>
    <ds:schemaRef ds:uri="cbb253ac-5ac1-4dc8-aaa4-ae36c491a202"/>
    <ds:schemaRef ds:uri="http://purl.org/dc/dcmitype/"/>
    <ds:schemaRef ds:uri="http://schemas.microsoft.com/office/infopath/2007/PartnerControls"/>
    <ds:schemaRef ds:uri="http://schemas.openxmlformats.org/package/2006/metadata/core-properties"/>
    <ds:schemaRef ds:uri="db61c8e0-eab5-4c7c-adc7-4eb79cbd7f7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4C155AF-6EE8-4E06-B447-2B8F439844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17065</TotalTime>
  <Words>1333</Words>
  <Application>Microsoft Macintosh PowerPoint</Application>
  <PresentationFormat>Widescreen</PresentationFormat>
  <Paragraphs>149</Paragraphs>
  <Slides>41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APH Beta 2</vt:lpstr>
      <vt:lpstr>Arial</vt:lpstr>
      <vt:lpstr>Calibri</vt:lpstr>
      <vt:lpstr>Helvetica</vt:lpstr>
      <vt:lpstr>Inter</vt:lpstr>
      <vt:lpstr>Office Theme</vt:lpstr>
      <vt:lpstr>AM24_3B_Producing Robust Discussions Round Table</vt:lpstr>
      <vt:lpstr>Thrive with the APH ConnectCenter</vt:lpstr>
      <vt:lpstr>APH ConnectCenter Mission</vt:lpstr>
      <vt:lpstr>APH ConnectCenter Team</vt:lpstr>
      <vt:lpstr>APH ConnectCenter Home Page</vt:lpstr>
      <vt:lpstr>careerconnect</vt:lpstr>
      <vt:lpstr>APH CareerConnect</vt:lpstr>
      <vt:lpstr>Career Conversations</vt:lpstr>
      <vt:lpstr>YouTube CareerConversations</vt:lpstr>
      <vt:lpstr>YouTube Employment Connections</vt:lpstr>
      <vt:lpstr>Job Seekers Toolkit</vt:lpstr>
      <vt:lpstr>Job Seekers Toolkit Courses</vt:lpstr>
      <vt:lpstr>Familyconnect</vt:lpstr>
      <vt:lpstr>APH FamilyConnect</vt:lpstr>
      <vt:lpstr>Getting Started Guides</vt:lpstr>
      <vt:lpstr>visionaware</vt:lpstr>
      <vt:lpstr>VisionAware Home Page</vt:lpstr>
      <vt:lpstr>VisionAware Continued</vt:lpstr>
      <vt:lpstr>VisionAware Getting Stared Guide</vt:lpstr>
      <vt:lpstr>INFORMATION AND REFERRAL (800) 232-5463 Email: ConnectCenter@aph.org</vt:lpstr>
      <vt:lpstr>Connecting the Dots: How SEO Helps the  APH ConnectCenter Reach the Right Audience</vt:lpstr>
      <vt:lpstr>Who am I and what do I do?</vt:lpstr>
      <vt:lpstr>What is SEO?</vt:lpstr>
      <vt:lpstr>Our SEO Weekly Process</vt:lpstr>
      <vt:lpstr>Tools We Use</vt:lpstr>
      <vt:lpstr>How Accessibility and SEO Support Each Other</vt:lpstr>
      <vt:lpstr>SiteImprove</vt:lpstr>
      <vt:lpstr>SEMRush</vt:lpstr>
      <vt:lpstr>SEMRush Example</vt:lpstr>
      <vt:lpstr>More about SEMRush</vt:lpstr>
      <vt:lpstr>Our Top Rankins</vt:lpstr>
      <vt:lpstr>Jobs for Blind People</vt:lpstr>
      <vt:lpstr>Featured Snippet</vt:lpstr>
      <vt:lpstr>Google Analytics Channels &amp; Locations</vt:lpstr>
      <vt:lpstr>Google Analytics Top Content</vt:lpstr>
      <vt:lpstr>The Moving Target…</vt:lpstr>
      <vt:lpstr>Questions?</vt:lpstr>
      <vt:lpstr>APH ConnectCenter Partnerships</vt:lpstr>
      <vt:lpstr>Our Partnerships</vt:lpstr>
      <vt:lpstr>APH ConnectCenter Contacts</vt:lpstr>
      <vt:lpstr>ACVREP Submission www.aphhive.org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tsusnick@aph.org</dc:creator>
  <cp:lastModifiedBy>Stephanie Lancaster</cp:lastModifiedBy>
  <cp:revision>102</cp:revision>
  <dcterms:created xsi:type="dcterms:W3CDTF">2022-08-25T14:48:21Z</dcterms:created>
  <dcterms:modified xsi:type="dcterms:W3CDTF">2025-10-07T19:58:25Z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0x0101009117DCC81D95E840A6B6D9A1B38F7345</vt:lpwstr>
  </property>
  <property fmtid="{D5CDD505-2E9C-101B-9397-08002B2CF9AE}" pid="3" name="MediaServiceImageTags">
    <vt:lpwstr/>
  </property>
</Properties>
</file>