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5"/>
  </p:notesMasterIdLst>
  <p:sldIdLst>
    <p:sldId id="257" r:id="rId5"/>
    <p:sldId id="297" r:id="rId6"/>
    <p:sldId id="298" r:id="rId7"/>
    <p:sldId id="259" r:id="rId8"/>
    <p:sldId id="267" r:id="rId9"/>
    <p:sldId id="286" r:id="rId10"/>
    <p:sldId id="293" r:id="rId11"/>
    <p:sldId id="294" r:id="rId12"/>
    <p:sldId id="273" r:id="rId13"/>
    <p:sldId id="260" r:id="rId14"/>
    <p:sldId id="274" r:id="rId15"/>
    <p:sldId id="279" r:id="rId16"/>
    <p:sldId id="289" r:id="rId17"/>
    <p:sldId id="287" r:id="rId18"/>
    <p:sldId id="261" r:id="rId19"/>
    <p:sldId id="277" r:id="rId20"/>
    <p:sldId id="280" r:id="rId21"/>
    <p:sldId id="290" r:id="rId22"/>
    <p:sldId id="262" r:id="rId23"/>
    <p:sldId id="263" r:id="rId24"/>
    <p:sldId id="276" r:id="rId25"/>
    <p:sldId id="281" r:id="rId26"/>
    <p:sldId id="291" r:id="rId27"/>
    <p:sldId id="264" r:id="rId28"/>
    <p:sldId id="265" r:id="rId29"/>
    <p:sldId id="282" r:id="rId30"/>
    <p:sldId id="283" r:id="rId31"/>
    <p:sldId id="292" r:id="rId32"/>
    <p:sldId id="266" r:id="rId33"/>
    <p:sldId id="29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50" autoAdjust="0"/>
    <p:restoredTop sz="45530" autoAdjust="0"/>
  </p:normalViewPr>
  <p:slideViewPr>
    <p:cSldViewPr snapToGrid="0" snapToObjects="1" showGuides="1">
      <p:cViewPr varScale="1">
        <p:scale>
          <a:sx n="49" d="100"/>
          <a:sy n="49" d="100"/>
        </p:scale>
        <p:origin x="1476" y="36"/>
      </p:cViewPr>
      <p:guideLst>
        <p:guide orient="horz" pos="2184"/>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ne Grillot" userId="587f10c4-9480-470e-aefc-488a9a542b27" providerId="ADAL" clId="{6B85E962-4B32-4FD4-8DB0-E1AA9EBEA29D}"/>
    <pc:docChg chg="modSld">
      <pc:chgData name="Leanne Grillot" userId="587f10c4-9480-470e-aefc-488a9a542b27" providerId="ADAL" clId="{6B85E962-4B32-4FD4-8DB0-E1AA9EBEA29D}" dt="2026-02-13T17:56:22.340" v="4" actId="20577"/>
      <pc:docMkLst>
        <pc:docMk/>
      </pc:docMkLst>
      <pc:sldChg chg="modSp mod">
        <pc:chgData name="Leanne Grillot" userId="587f10c4-9480-470e-aefc-488a9a542b27" providerId="ADAL" clId="{6B85E962-4B32-4FD4-8DB0-E1AA9EBEA29D}" dt="2026-02-13T17:56:22.340" v="4" actId="20577"/>
        <pc:sldMkLst>
          <pc:docMk/>
          <pc:sldMk cId="2742010033" sldId="280"/>
        </pc:sldMkLst>
        <pc:spChg chg="mod">
          <ac:chgData name="Leanne Grillot" userId="587f10c4-9480-470e-aefc-488a9a542b27" providerId="ADAL" clId="{6B85E962-4B32-4FD4-8DB0-E1AA9EBEA29D}" dt="2026-02-13T17:56:22.340" v="4" actId="20577"/>
          <ac:spMkLst>
            <pc:docMk/>
            <pc:sldMk cId="2742010033" sldId="280"/>
            <ac:spMk id="3" creationId="{F02121C2-84BF-8F56-ECA8-842953A02C7A}"/>
          </ac:spMkLst>
        </pc:spChg>
      </pc:sldChg>
      <pc:sldChg chg="modSp mod">
        <pc:chgData name="Leanne Grillot" userId="587f10c4-9480-470e-aefc-488a9a542b27" providerId="ADAL" clId="{6B85E962-4B32-4FD4-8DB0-E1AA9EBEA29D}" dt="2026-02-13T17:54:57.765" v="3" actId="20577"/>
        <pc:sldMkLst>
          <pc:docMk/>
          <pc:sldMk cId="36266752" sldId="281"/>
        </pc:sldMkLst>
        <pc:spChg chg="mod">
          <ac:chgData name="Leanne Grillot" userId="587f10c4-9480-470e-aefc-488a9a542b27" providerId="ADAL" clId="{6B85E962-4B32-4FD4-8DB0-E1AA9EBEA29D}" dt="2026-02-13T17:54:57.765" v="3" actId="20577"/>
          <ac:spMkLst>
            <pc:docMk/>
            <pc:sldMk cId="36266752" sldId="281"/>
            <ac:spMk id="3" creationId="{CA9BE8CD-205A-678E-EED1-86787871FA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B9EBB-F47A-0148-B31D-84535ADA0839}"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4622-C062-874F-A5CC-A440E03D0E03}" type="slidenum">
              <a:rPr lang="en-US" smtClean="0"/>
              <a:t>‹#›</a:t>
            </a:fld>
            <a:endParaRPr lang="en-US"/>
          </a:p>
        </p:txBody>
      </p:sp>
    </p:spTree>
    <p:extLst>
      <p:ext uri="{BB962C8B-B14F-4D97-AF65-F5344CB8AC3E}">
        <p14:creationId xmlns:p14="http://schemas.microsoft.com/office/powerpoint/2010/main" val="174346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Canada" TargetMode="External"/><Relationship Id="rId13" Type="http://schemas.openxmlformats.org/officeDocument/2006/relationships/hyperlink" Target="https://en.wikipedia.org/wiki/Alan_H._Schoenfeld" TargetMode="External"/><Relationship Id="rId3" Type="http://schemas.openxmlformats.org/officeDocument/2006/relationships/hyperlink" Target="https://en.wikipedia.org/wiki/National_Council_of_Teachers_of_Mathematics" TargetMode="External"/><Relationship Id="rId7" Type="http://schemas.openxmlformats.org/officeDocument/2006/relationships/hyperlink" Target="https://en.wikipedia.org/wiki/United_States" TargetMode="External"/><Relationship Id="rId12" Type="http://schemas.openxmlformats.org/officeDocument/2006/relationships/hyperlink" Target="https://en.wikipedia.org/wiki/Barbara_Reys" TargetMode="External"/><Relationship Id="rId2" Type="http://schemas.openxmlformats.org/officeDocument/2006/relationships/slide" Target="../slides/slide6.xml"/><Relationship Id="rId16" Type="http://schemas.openxmlformats.org/officeDocument/2006/relationships/hyperlink" Target="https://en.wikipedia.org/wiki/Preschool" TargetMode="External"/><Relationship Id="rId1" Type="http://schemas.openxmlformats.org/officeDocument/2006/relationships/notesMaster" Target="../notesMasters/notesMaster1.xml"/><Relationship Id="rId6" Type="http://schemas.openxmlformats.org/officeDocument/2006/relationships/hyperlink" Target="https://en.wikipedia.org/wiki/Mathematics_education" TargetMode="External"/><Relationship Id="rId11" Type="http://schemas.openxmlformats.org/officeDocument/2006/relationships/hyperlink" Target="https://en.wikipedia.org/wiki/Joan_Ferrini-Mundy" TargetMode="External"/><Relationship Id="rId5" Type="http://schemas.openxmlformats.org/officeDocument/2006/relationships/hyperlink" Target="https://en.wikipedia.org/wiki/Principles_and_Standards_for_School_Mathematics#cite_note-2" TargetMode="External"/><Relationship Id="rId15" Type="http://schemas.openxmlformats.org/officeDocument/2006/relationships/hyperlink" Target="https://en.wikipedia.org/wiki/Educational_stages#United_States_and_Canada" TargetMode="External"/><Relationship Id="rId10" Type="http://schemas.openxmlformats.org/officeDocument/2006/relationships/hyperlink" Target="https://en.wikipedia.org/wiki/Mathematician" TargetMode="External"/><Relationship Id="rId4" Type="http://schemas.openxmlformats.org/officeDocument/2006/relationships/hyperlink" Target="https://en.wikipedia.org/wiki/Principles_and_Standards_for_School_Mathematics#cite_note-1" TargetMode="External"/><Relationship Id="rId9" Type="http://schemas.openxmlformats.org/officeDocument/2006/relationships/hyperlink" Target="https://en.wikipedia.org/wiki/Reform_mathematics" TargetMode="External"/><Relationship Id="rId14" Type="http://schemas.openxmlformats.org/officeDocument/2006/relationships/hyperlink" Target="https://en.wikipedia.org/wiki/Douglas_Clement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1</a:t>
            </a:fld>
            <a:endParaRPr lang="en-US"/>
          </a:p>
        </p:txBody>
      </p:sp>
    </p:spTree>
    <p:extLst>
      <p:ext uri="{BB962C8B-B14F-4D97-AF65-F5344CB8AC3E}">
        <p14:creationId xmlns:p14="http://schemas.microsoft.com/office/powerpoint/2010/main" val="3262936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p:txBody>
      </p:sp>
      <p:sp>
        <p:nvSpPr>
          <p:cNvPr id="4" name="Slide Number Placeholder 3"/>
          <p:cNvSpPr>
            <a:spLocks noGrp="1"/>
          </p:cNvSpPr>
          <p:nvPr>
            <p:ph type="sldNum" sz="quarter" idx="5"/>
          </p:nvPr>
        </p:nvSpPr>
        <p:spPr/>
        <p:txBody>
          <a:bodyPr/>
          <a:lstStyle/>
          <a:p>
            <a:fld id="{4A625BF4-F795-4DFE-B5DC-B965FBEA4B73}" type="slidenum">
              <a:rPr lang="en-US" smtClean="0"/>
              <a:t>11</a:t>
            </a:fld>
            <a:endParaRPr lang="en-US"/>
          </a:p>
        </p:txBody>
      </p:sp>
    </p:spTree>
    <p:extLst>
      <p:ext uri="{BB962C8B-B14F-4D97-AF65-F5344CB8AC3E}">
        <p14:creationId xmlns:p14="http://schemas.microsoft.com/office/powerpoint/2010/main" val="3727554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a:p>
            <a:r>
              <a:rPr lang="en-US" sz="1200" b="0" i="0" kern="1200" dirty="0">
                <a:solidFill>
                  <a:schemeClr val="tx1"/>
                </a:solidFill>
                <a:effectLst/>
                <a:latin typeface="+mn-lt"/>
                <a:ea typeface="+mn-ea"/>
                <a:cs typeface="+mn-cs"/>
              </a:rPr>
              <a:t>* Tactile Five and Ten Frames</a:t>
            </a:r>
          </a:p>
          <a:p>
            <a:r>
              <a:rPr lang="en-US" sz="1200" b="0" i="0" kern="1200" dirty="0">
                <a:solidFill>
                  <a:schemeClr val="tx1"/>
                </a:solidFill>
                <a:effectLst/>
                <a:latin typeface="+mn-lt"/>
                <a:ea typeface="+mn-ea"/>
                <a:cs typeface="+mn-cs"/>
              </a:rPr>
              <a:t>* Hundred Board and manipulatives</a:t>
            </a:r>
          </a:p>
          <a:p>
            <a:r>
              <a:rPr lang="en-US" sz="1200" b="0" i="0" kern="1200" dirty="0">
                <a:solidFill>
                  <a:schemeClr val="tx1"/>
                </a:solidFill>
                <a:effectLst/>
                <a:latin typeface="+mn-lt"/>
                <a:ea typeface="+mn-ea"/>
                <a:cs typeface="+mn-cs"/>
              </a:rPr>
              <a:t>* Place Value Setter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Ruler</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rtl="0" eaLnBrk="1" fontAlgn="ctr" latinLnBrk="0" hangingPunct="1"/>
            <a:r>
              <a:rPr lang="en-US" sz="1200" b="1" i="0" u="none" strike="noStrike" kern="1200" dirty="0">
                <a:solidFill>
                  <a:schemeClr val="tx1"/>
                </a:solidFill>
                <a:effectLst/>
                <a:latin typeface="+mn-lt"/>
                <a:ea typeface="+mn-ea"/>
                <a:cs typeface="+mn-cs"/>
              </a:rPr>
              <a:t>Focal Points</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1" i="0" u="none" strike="noStrike" kern="1200" dirty="0">
                <a:solidFill>
                  <a:schemeClr val="tx1"/>
                </a:solidFill>
                <a:effectLst/>
                <a:latin typeface="+mn-lt"/>
                <a:ea typeface="+mn-ea"/>
                <a:cs typeface="+mn-cs"/>
              </a:rPr>
              <a:t>Related Content Standard</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1" i="0" u="none" strike="noStrike" kern="1200" dirty="0">
                <a:solidFill>
                  <a:schemeClr val="tx1"/>
                </a:solidFill>
                <a:effectLst/>
                <a:latin typeface="+mn-lt"/>
                <a:ea typeface="+mn-ea"/>
                <a:cs typeface="+mn-cs"/>
              </a:rPr>
              <a:t>Simple Example</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0" i="0" u="none" strike="noStrike" kern="1200" dirty="0">
                <a:solidFill>
                  <a:schemeClr val="tx1"/>
                </a:solidFill>
                <a:effectLst/>
                <a:latin typeface="+mn-lt"/>
                <a:ea typeface="+mn-ea"/>
                <a:cs typeface="+mn-cs"/>
              </a:rPr>
              <a:t>Representing, comparing, and ordering whole numbers and joining and separating sets</a:t>
            </a:r>
          </a:p>
          <a:p>
            <a:pPr rtl="0" eaLnBrk="1" fontAlgn="ctr" latinLnBrk="0" hangingPunct="1"/>
            <a:r>
              <a:rPr lang="en-US" sz="1200" b="0" i="0" u="none" strike="noStrike" kern="1200" dirty="0">
                <a:solidFill>
                  <a:schemeClr val="tx1"/>
                </a:solidFill>
                <a:effectLst/>
                <a:latin typeface="+mn-lt"/>
                <a:ea typeface="+mn-ea"/>
                <a:cs typeface="+mn-cs"/>
              </a:rPr>
              <a:t>Number and Operations</a:t>
            </a:r>
          </a:p>
          <a:p>
            <a:pPr rtl="0" eaLnBrk="1" fontAlgn="ctr" latinLnBrk="0" hangingPunct="1"/>
            <a:r>
              <a:rPr lang="en-US" sz="1200" b="0" i="0" u="none" strike="noStrike" kern="1200" dirty="0">
                <a:solidFill>
                  <a:schemeClr val="tx1"/>
                </a:solidFill>
                <a:effectLst/>
                <a:latin typeface="+mn-lt"/>
                <a:ea typeface="+mn-ea"/>
                <a:cs typeface="+mn-cs"/>
              </a:rPr>
              <a:t>There are 2 toy cars, and a friend gives 3 more. How many cars are there now?</a:t>
            </a:r>
          </a:p>
          <a:p>
            <a:pPr rtl="0" eaLnBrk="1" fontAlgn="ctr" latinLnBrk="0" hangingPunct="1"/>
            <a:r>
              <a:rPr lang="en-US" sz="1200" b="0" i="0" u="none" strike="noStrike" kern="1200" dirty="0">
                <a:solidFill>
                  <a:schemeClr val="tx1"/>
                </a:solidFill>
                <a:effectLst/>
                <a:latin typeface="+mn-lt"/>
                <a:ea typeface="+mn-ea"/>
                <a:cs typeface="+mn-cs"/>
              </a:rPr>
              <a:t>Describing shapes and space</a:t>
            </a:r>
          </a:p>
          <a:p>
            <a:pPr rtl="0" eaLnBrk="1" fontAlgn="ctr" latinLnBrk="0" hangingPunct="1"/>
            <a:r>
              <a:rPr lang="en-US" sz="1200" b="0" i="0" u="none" strike="noStrike" kern="1200" dirty="0">
                <a:solidFill>
                  <a:schemeClr val="tx1"/>
                </a:solidFill>
                <a:effectLst/>
                <a:latin typeface="+mn-lt"/>
                <a:ea typeface="+mn-ea"/>
                <a:cs typeface="+mn-cs"/>
              </a:rPr>
              <a:t>Geometry</a:t>
            </a:r>
          </a:p>
          <a:p>
            <a:pPr rtl="0" eaLnBrk="1" fontAlgn="ctr" latinLnBrk="0" hangingPunct="1"/>
            <a:r>
              <a:rPr lang="en-US" sz="1200" b="0" i="0" u="none" strike="noStrike" kern="1200" dirty="0">
                <a:solidFill>
                  <a:schemeClr val="tx1"/>
                </a:solidFill>
                <a:effectLst/>
                <a:latin typeface="+mn-lt"/>
                <a:ea typeface="+mn-ea"/>
                <a:cs typeface="+mn-cs"/>
              </a:rPr>
              <a:t>How do you know this is a square?</a:t>
            </a:r>
          </a:p>
          <a:p>
            <a:pPr rtl="0" eaLnBrk="1" fontAlgn="ctr" latinLnBrk="0" hangingPunct="1"/>
            <a:r>
              <a:rPr lang="en-US" sz="1200" b="0" i="0" u="none" strike="noStrike" kern="1200" dirty="0">
                <a:solidFill>
                  <a:schemeClr val="tx1"/>
                </a:solidFill>
                <a:effectLst/>
                <a:latin typeface="+mn-lt"/>
                <a:ea typeface="+mn-ea"/>
                <a:cs typeface="+mn-cs"/>
              </a:rPr>
              <a:t>Ordering objects by measurable attributes</a:t>
            </a:r>
          </a:p>
          <a:p>
            <a:pPr rtl="0" eaLnBrk="1" fontAlgn="ctr" latinLnBrk="0" hangingPunct="1"/>
            <a:r>
              <a:rPr lang="en-US" sz="1200" b="0" i="0" u="none" strike="noStrike" kern="1200" dirty="0">
                <a:solidFill>
                  <a:schemeClr val="tx1"/>
                </a:solidFill>
                <a:effectLst/>
                <a:latin typeface="+mn-lt"/>
                <a:ea typeface="+mn-ea"/>
                <a:cs typeface="+mn-cs"/>
              </a:rPr>
              <a:t>Measurement</a:t>
            </a:r>
          </a:p>
          <a:p>
            <a:pPr rtl="0" eaLnBrk="1" fontAlgn="ctr" latinLnBrk="0" hangingPunct="1"/>
            <a:r>
              <a:rPr lang="en-US" sz="1200" b="0" i="0" u="none" strike="noStrike" kern="1200" dirty="0">
                <a:solidFill>
                  <a:schemeClr val="tx1"/>
                </a:solidFill>
                <a:effectLst/>
                <a:latin typeface="+mn-lt"/>
                <a:ea typeface="+mn-ea"/>
                <a:cs typeface="+mn-cs"/>
              </a:rPr>
              <a:t>Measure each item. Which one is the longest?</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625BF4-F795-4DFE-B5DC-B965FBEA4B73}" type="slidenum">
              <a:rPr lang="en-US" smtClean="0"/>
              <a:t>12</a:t>
            </a:fld>
            <a:endParaRPr lang="en-US"/>
          </a:p>
        </p:txBody>
      </p:sp>
    </p:spTree>
    <p:extLst>
      <p:ext uri="{BB962C8B-B14F-4D97-AF65-F5344CB8AC3E}">
        <p14:creationId xmlns:p14="http://schemas.microsoft.com/office/powerpoint/2010/main" val="1284904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46257-5637-CE96-23F5-0B6E540CF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9E930-CE0D-841D-C92A-0031207AA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1E63E-9BF6-3584-5852-129D3B87D8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1DA2DC-4C37-8013-F59A-9151E2A5623A}"/>
              </a:ext>
            </a:extLst>
          </p:cNvPr>
          <p:cNvSpPr>
            <a:spLocks noGrp="1"/>
          </p:cNvSpPr>
          <p:nvPr>
            <p:ph type="sldNum" sz="quarter" idx="5"/>
          </p:nvPr>
        </p:nvSpPr>
        <p:spPr/>
        <p:txBody>
          <a:bodyPr/>
          <a:lstStyle/>
          <a:p>
            <a:fld id="{4A625BF4-F795-4DFE-B5DC-B965FBEA4B73}" type="slidenum">
              <a:rPr lang="en-US" smtClean="0"/>
              <a:t>13</a:t>
            </a:fld>
            <a:endParaRPr lang="en-US"/>
          </a:p>
        </p:txBody>
      </p:sp>
    </p:spTree>
    <p:extLst>
      <p:ext uri="{BB962C8B-B14F-4D97-AF65-F5344CB8AC3E}">
        <p14:creationId xmlns:p14="http://schemas.microsoft.com/office/powerpoint/2010/main" val="3721640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a:p>
            <a:r>
              <a:rPr lang="en-US" dirty="0"/>
              <a:t>Cosmic Number Line (App) (video)</a:t>
            </a:r>
          </a:p>
          <a:p>
            <a:pPr lvl="1"/>
            <a:r>
              <a:rPr lang="en-US" dirty="0"/>
              <a:t>Visualizes integers, rational numbers, and algebraic relationships. </a:t>
            </a:r>
          </a:p>
          <a:p>
            <a:r>
              <a:rPr lang="en-US" dirty="0"/>
              <a:t>Hundreds Board </a:t>
            </a:r>
          </a:p>
          <a:p>
            <a:pPr lvl="1"/>
            <a:r>
              <a:rPr lang="en-US" dirty="0"/>
              <a:t>Develops counting, skip counting, and place value skills. </a:t>
            </a:r>
          </a:p>
          <a:p>
            <a:r>
              <a:rPr lang="en-US" dirty="0"/>
              <a:t>Abacus </a:t>
            </a:r>
          </a:p>
          <a:p>
            <a:pPr lvl="1"/>
            <a:r>
              <a:rPr lang="en-US" dirty="0"/>
              <a:t>Supports basic computation and tactile representation of numbers. </a:t>
            </a:r>
          </a:p>
          <a:p>
            <a:r>
              <a:rPr lang="en-US" dirty="0"/>
              <a:t>Math Drill Flashcards </a:t>
            </a:r>
          </a:p>
          <a:p>
            <a:pPr lvl="1"/>
            <a:r>
              <a:rPr lang="en-US" dirty="0"/>
              <a:t>Builds fluency with addition and subtraction facts. </a:t>
            </a:r>
          </a:p>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14</a:t>
            </a:fld>
            <a:endParaRPr lang="en-US"/>
          </a:p>
        </p:txBody>
      </p:sp>
    </p:spTree>
    <p:extLst>
      <p:ext uri="{BB962C8B-B14F-4D97-AF65-F5344CB8AC3E}">
        <p14:creationId xmlns:p14="http://schemas.microsoft.com/office/powerpoint/2010/main" val="359975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p:txBody>
      </p:sp>
      <p:sp>
        <p:nvSpPr>
          <p:cNvPr id="4" name="Slide Number Placeholder 3"/>
          <p:cNvSpPr>
            <a:spLocks noGrp="1"/>
          </p:cNvSpPr>
          <p:nvPr>
            <p:ph type="sldNum" sz="quarter" idx="5"/>
          </p:nvPr>
        </p:nvSpPr>
        <p:spPr/>
        <p:txBody>
          <a:bodyPr/>
          <a:lstStyle/>
          <a:p>
            <a:fld id="{30594622-C062-874F-A5CC-A440E03D0E03}" type="slidenum">
              <a:rPr lang="en-US" smtClean="0"/>
              <a:t>15</a:t>
            </a:fld>
            <a:endParaRPr lang="en-US"/>
          </a:p>
        </p:txBody>
      </p:sp>
    </p:spTree>
    <p:extLst>
      <p:ext uri="{BB962C8B-B14F-4D97-AF65-F5344CB8AC3E}">
        <p14:creationId xmlns:p14="http://schemas.microsoft.com/office/powerpoint/2010/main" val="3975369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p:txBody>
      </p:sp>
      <p:sp>
        <p:nvSpPr>
          <p:cNvPr id="4" name="Slide Number Placeholder 3"/>
          <p:cNvSpPr>
            <a:spLocks noGrp="1"/>
          </p:cNvSpPr>
          <p:nvPr>
            <p:ph type="sldNum" sz="quarter" idx="5"/>
          </p:nvPr>
        </p:nvSpPr>
        <p:spPr/>
        <p:txBody>
          <a:bodyPr/>
          <a:lstStyle/>
          <a:p>
            <a:fld id="{4A625BF4-F795-4DFE-B5DC-B965FBEA4B73}" type="slidenum">
              <a:rPr lang="en-US" smtClean="0"/>
              <a:t>16</a:t>
            </a:fld>
            <a:endParaRPr lang="en-US"/>
          </a:p>
        </p:txBody>
      </p:sp>
    </p:spTree>
    <p:extLst>
      <p:ext uri="{BB962C8B-B14F-4D97-AF65-F5344CB8AC3E}">
        <p14:creationId xmlns:p14="http://schemas.microsoft.com/office/powerpoint/2010/main" val="3050818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a:p>
            <a:r>
              <a:rPr lang="en-US" sz="1200" b="0" i="0" kern="1200" dirty="0">
                <a:solidFill>
                  <a:schemeClr val="tx1"/>
                </a:solidFill>
                <a:effectLst/>
                <a:latin typeface="+mn-lt"/>
                <a:ea typeface="+mn-ea"/>
                <a:cs typeface="+mn-cs"/>
              </a:rPr>
              <a:t>* Abacus</a:t>
            </a:r>
          </a:p>
          <a:p>
            <a:r>
              <a:rPr lang="en-US" sz="1200" b="0" i="0" kern="1200" dirty="0">
                <a:solidFill>
                  <a:schemeClr val="tx1"/>
                </a:solidFill>
                <a:effectLst/>
                <a:latin typeface="+mn-lt"/>
                <a:ea typeface="+mn-ea"/>
                <a:cs typeface="+mn-cs"/>
              </a:rPr>
              <a:t>* Abacus App (video)</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Geometros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Flip-Over Concepts Books: Fractions</a:t>
            </a:r>
          </a:p>
          <a:p>
            <a:pPr rtl="0" eaLnBrk="1" fontAlgn="ctr" latinLnBrk="0" hangingPunct="1"/>
            <a:endParaRPr lang="en-US" sz="1200" b="1" i="0" u="none" strike="noStrike" kern="1200" dirty="0">
              <a:solidFill>
                <a:schemeClr val="tx1"/>
              </a:solidFill>
              <a:effectLst/>
              <a:latin typeface="+mn-lt"/>
              <a:ea typeface="+mn-ea"/>
              <a:cs typeface="+mn-cs"/>
            </a:endParaRPr>
          </a:p>
          <a:p>
            <a:pPr rtl="0" eaLnBrk="1" fontAlgn="ctr" latinLnBrk="0" hangingPunct="1"/>
            <a:r>
              <a:rPr lang="en-US" sz="1200" b="1" i="0" u="none" strike="noStrike" kern="1200" dirty="0">
                <a:solidFill>
                  <a:schemeClr val="tx1"/>
                </a:solidFill>
                <a:effectLst/>
                <a:latin typeface="+mn-lt"/>
                <a:ea typeface="+mn-ea"/>
                <a:cs typeface="+mn-cs"/>
              </a:rPr>
              <a:t>Focal Points</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1" i="0" u="none" strike="noStrike" kern="1200" dirty="0">
                <a:solidFill>
                  <a:schemeClr val="tx1"/>
                </a:solidFill>
                <a:effectLst/>
                <a:latin typeface="+mn-lt"/>
                <a:ea typeface="+mn-ea"/>
                <a:cs typeface="+mn-cs"/>
              </a:rPr>
              <a:t>Related Content Standard</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1" i="0" u="none" strike="noStrike" kern="1200" dirty="0">
                <a:solidFill>
                  <a:schemeClr val="tx1"/>
                </a:solidFill>
                <a:effectLst/>
                <a:latin typeface="+mn-lt"/>
                <a:ea typeface="+mn-ea"/>
                <a:cs typeface="+mn-cs"/>
              </a:rPr>
              <a:t>Simple Example</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0" i="0" u="none" strike="noStrike" kern="1200" dirty="0">
                <a:solidFill>
                  <a:schemeClr val="tx1"/>
                </a:solidFill>
                <a:effectLst/>
                <a:latin typeface="+mn-lt"/>
                <a:ea typeface="+mn-ea"/>
                <a:cs typeface="+mn-cs"/>
              </a:rPr>
              <a:t>Developing quick recall of multiplication facts and related division facts and fluency with whole number multiplication</a:t>
            </a:r>
          </a:p>
          <a:p>
            <a:pPr rtl="0" eaLnBrk="1" fontAlgn="ctr" latinLnBrk="0" hangingPunct="1"/>
            <a:r>
              <a:rPr lang="en-US" sz="1200" b="0" i="0" u="none" strike="noStrike" kern="1200" dirty="0">
                <a:solidFill>
                  <a:schemeClr val="tx1"/>
                </a:solidFill>
                <a:effectLst/>
                <a:latin typeface="+mn-lt"/>
                <a:ea typeface="+mn-ea"/>
                <a:cs typeface="+mn-cs"/>
              </a:rPr>
              <a:t>Number and Operations, Algebra</a:t>
            </a:r>
          </a:p>
          <a:p>
            <a:pPr rtl="0" eaLnBrk="1" fontAlgn="ctr" latinLnBrk="0" hangingPunct="1"/>
            <a:r>
              <a:rPr lang="en-US" sz="1200" b="0" i="0" u="none" strike="noStrike" kern="1200" dirty="0">
                <a:solidFill>
                  <a:schemeClr val="tx1"/>
                </a:solidFill>
                <a:effectLst/>
                <a:latin typeface="+mn-lt"/>
                <a:ea typeface="+mn-ea"/>
                <a:cs typeface="+mn-cs"/>
              </a:rPr>
              <a:t>An auditorium has 26 rows of 89 seats. How many seats are there?</a:t>
            </a:r>
          </a:p>
          <a:p>
            <a:pPr rtl="0" eaLnBrk="1" fontAlgn="ctr" latinLnBrk="0" hangingPunct="1"/>
            <a:r>
              <a:rPr lang="en-US" sz="1200" b="0" i="0" u="none" strike="noStrike" kern="1200" dirty="0">
                <a:solidFill>
                  <a:schemeClr val="tx1"/>
                </a:solidFill>
                <a:effectLst/>
                <a:latin typeface="+mn-lt"/>
                <a:ea typeface="+mn-ea"/>
                <a:cs typeface="+mn-cs"/>
              </a:rPr>
              <a:t>Developing an understanding of decimals, including the connections between fractions and decimals</a:t>
            </a:r>
          </a:p>
          <a:p>
            <a:pPr rtl="0" eaLnBrk="1" fontAlgn="ctr" latinLnBrk="0" hangingPunct="1"/>
            <a:r>
              <a:rPr lang="en-US" sz="1200" b="0" i="0" u="none" strike="noStrike" kern="1200" dirty="0">
                <a:solidFill>
                  <a:schemeClr val="tx1"/>
                </a:solidFill>
                <a:effectLst/>
                <a:latin typeface="+mn-lt"/>
                <a:ea typeface="+mn-ea"/>
                <a:cs typeface="+mn-cs"/>
              </a:rPr>
              <a:t>Number and Operations</a:t>
            </a:r>
          </a:p>
          <a:p>
            <a:pPr rtl="0" eaLnBrk="1" fontAlgn="ctr" latinLnBrk="0" hangingPunct="1"/>
            <a:r>
              <a:rPr lang="en-US" sz="1200" b="0" i="0" u="none" strike="noStrike" kern="1200" dirty="0">
                <a:solidFill>
                  <a:schemeClr val="tx1"/>
                </a:solidFill>
                <a:effectLst/>
                <a:latin typeface="+mn-lt"/>
                <a:ea typeface="+mn-ea"/>
                <a:cs typeface="+mn-cs"/>
              </a:rPr>
              <a:t>Draw a picture of 0.2. What fraction is this?</a:t>
            </a:r>
          </a:p>
          <a:p>
            <a:pPr rtl="0" eaLnBrk="1" fontAlgn="ctr" latinLnBrk="0" hangingPunct="1"/>
            <a:r>
              <a:rPr lang="en-US" sz="1200" b="0" i="0" u="none" strike="noStrike" kern="1200" dirty="0">
                <a:solidFill>
                  <a:schemeClr val="tx1"/>
                </a:solidFill>
                <a:effectLst/>
                <a:latin typeface="+mn-lt"/>
                <a:ea typeface="+mn-ea"/>
                <a:cs typeface="+mn-cs"/>
              </a:rPr>
              <a:t>Developing an understanding of area and determining the areas of two-dimensional shapes</a:t>
            </a:r>
          </a:p>
          <a:p>
            <a:pPr rtl="0" eaLnBrk="1" fontAlgn="ctr" latinLnBrk="0" hangingPunct="1"/>
            <a:r>
              <a:rPr lang="en-US" sz="1200" b="0" i="0" u="none" strike="noStrike" kern="1200" dirty="0">
                <a:solidFill>
                  <a:schemeClr val="tx1"/>
                </a:solidFill>
                <a:effectLst/>
                <a:latin typeface="+mn-lt"/>
                <a:ea typeface="+mn-ea"/>
                <a:cs typeface="+mn-cs"/>
              </a:rPr>
              <a:t>Measurement</a:t>
            </a:r>
          </a:p>
          <a:p>
            <a:pPr rtl="0" eaLnBrk="1" fontAlgn="ctr" latinLnBrk="0" hangingPunct="1"/>
            <a:r>
              <a:rPr lang="en-US" sz="1200" b="0" i="0" u="none" strike="noStrike" kern="1200" dirty="0">
                <a:solidFill>
                  <a:schemeClr val="tx1"/>
                </a:solidFill>
                <a:effectLst/>
                <a:latin typeface="+mn-lt"/>
                <a:ea typeface="+mn-ea"/>
                <a:cs typeface="+mn-cs"/>
              </a:rPr>
              <a:t>How could we find the area of this L-shaped room?</a:t>
            </a:r>
          </a:p>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17</a:t>
            </a:fld>
            <a:endParaRPr lang="en-US"/>
          </a:p>
        </p:txBody>
      </p:sp>
    </p:spTree>
    <p:extLst>
      <p:ext uri="{BB962C8B-B14F-4D97-AF65-F5344CB8AC3E}">
        <p14:creationId xmlns:p14="http://schemas.microsoft.com/office/powerpoint/2010/main" val="249028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E799-5AE4-0B62-7125-8A2C643EF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9003B-FB16-1FF2-EDF4-5679BC9F4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5867A-4583-7575-EA5D-059A9D75B7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691A61-83A2-0049-DF3F-0842D811A596}"/>
              </a:ext>
            </a:extLst>
          </p:cNvPr>
          <p:cNvSpPr>
            <a:spLocks noGrp="1"/>
          </p:cNvSpPr>
          <p:nvPr>
            <p:ph type="sldNum" sz="quarter" idx="5"/>
          </p:nvPr>
        </p:nvSpPr>
        <p:spPr/>
        <p:txBody>
          <a:bodyPr/>
          <a:lstStyle/>
          <a:p>
            <a:fld id="{4A625BF4-F795-4DFE-B5DC-B965FBEA4B73}" type="slidenum">
              <a:rPr lang="en-US" smtClean="0"/>
              <a:t>18</a:t>
            </a:fld>
            <a:endParaRPr lang="en-US"/>
          </a:p>
        </p:txBody>
      </p:sp>
    </p:spTree>
    <p:extLst>
      <p:ext uri="{BB962C8B-B14F-4D97-AF65-F5344CB8AC3E}">
        <p14:creationId xmlns:p14="http://schemas.microsoft.com/office/powerpoint/2010/main" val="2284617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a:p>
            <a:endParaRPr lang="en-US" dirty="0"/>
          </a:p>
          <a:p>
            <a:r>
              <a:rPr lang="en-US" dirty="0"/>
              <a:t>Fraction Flip-Over Concept Books </a:t>
            </a:r>
          </a:p>
          <a:p>
            <a:pPr lvl="1"/>
            <a:r>
              <a:rPr lang="en-US" dirty="0"/>
              <a:t>Helps students visualize, compare, and manipulate fractions. </a:t>
            </a:r>
          </a:p>
          <a:p>
            <a:r>
              <a:rPr lang="en-US" dirty="0" err="1"/>
              <a:t>Geometro</a:t>
            </a:r>
            <a:r>
              <a:rPr lang="en-US" dirty="0"/>
              <a:t> </a:t>
            </a:r>
          </a:p>
          <a:p>
            <a:pPr lvl="1"/>
            <a:r>
              <a:rPr lang="en-US" dirty="0"/>
              <a:t>Introduces geometric shapes and spatial reasoning. </a:t>
            </a:r>
          </a:p>
          <a:p>
            <a:r>
              <a:rPr lang="en-US" dirty="0"/>
              <a:t>Abacus </a:t>
            </a:r>
          </a:p>
          <a:p>
            <a:pPr lvl="1"/>
            <a:r>
              <a:rPr lang="en-US" dirty="0"/>
              <a:t>Supports multi-digit computation and concept development. </a:t>
            </a:r>
          </a:p>
          <a:p>
            <a:r>
              <a:rPr lang="en-US" dirty="0"/>
              <a:t>Graph Benders </a:t>
            </a:r>
          </a:p>
          <a:p>
            <a:pPr lvl="1"/>
            <a:r>
              <a:rPr lang="en-US" dirty="0"/>
              <a:t>Builds understanding of early graphing concepts and data collection. </a:t>
            </a:r>
          </a:p>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19</a:t>
            </a:fld>
            <a:endParaRPr lang="en-US"/>
          </a:p>
        </p:txBody>
      </p:sp>
    </p:spTree>
    <p:extLst>
      <p:ext uri="{BB962C8B-B14F-4D97-AF65-F5344CB8AC3E}">
        <p14:creationId xmlns:p14="http://schemas.microsoft.com/office/powerpoint/2010/main" val="3515534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t>
            </a:r>
          </a:p>
        </p:txBody>
      </p:sp>
      <p:sp>
        <p:nvSpPr>
          <p:cNvPr id="4" name="Slide Number Placeholder 3"/>
          <p:cNvSpPr>
            <a:spLocks noGrp="1"/>
          </p:cNvSpPr>
          <p:nvPr>
            <p:ph type="sldNum" sz="quarter" idx="5"/>
          </p:nvPr>
        </p:nvSpPr>
        <p:spPr/>
        <p:txBody>
          <a:bodyPr/>
          <a:lstStyle/>
          <a:p>
            <a:fld id="{30594622-C062-874F-A5CC-A440E03D0E03}" type="slidenum">
              <a:rPr lang="en-US" smtClean="0"/>
              <a:t>20</a:t>
            </a:fld>
            <a:endParaRPr lang="en-US"/>
          </a:p>
        </p:txBody>
      </p:sp>
    </p:spTree>
    <p:extLst>
      <p:ext uri="{BB962C8B-B14F-4D97-AF65-F5344CB8AC3E}">
        <p14:creationId xmlns:p14="http://schemas.microsoft.com/office/powerpoint/2010/main" val="220150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3</a:t>
            </a:fld>
            <a:endParaRPr lang="en-US"/>
          </a:p>
        </p:txBody>
      </p:sp>
    </p:spTree>
    <p:extLst>
      <p:ext uri="{BB962C8B-B14F-4D97-AF65-F5344CB8AC3E}">
        <p14:creationId xmlns:p14="http://schemas.microsoft.com/office/powerpoint/2010/main" val="1721198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t>
            </a:r>
          </a:p>
          <a:p>
            <a:endParaRPr lang="en-US" dirty="0"/>
          </a:p>
        </p:txBody>
      </p:sp>
      <p:sp>
        <p:nvSpPr>
          <p:cNvPr id="4" name="Slide Number Placeholder 3"/>
          <p:cNvSpPr>
            <a:spLocks noGrp="1"/>
          </p:cNvSpPr>
          <p:nvPr>
            <p:ph type="sldNum" sz="quarter" idx="5"/>
          </p:nvPr>
        </p:nvSpPr>
        <p:spPr/>
        <p:txBody>
          <a:bodyPr/>
          <a:lstStyle/>
          <a:p>
            <a:fld id="{4A625BF4-F795-4DFE-B5DC-B965FBEA4B73}" type="slidenum">
              <a:rPr lang="en-US" smtClean="0"/>
              <a:t>21</a:t>
            </a:fld>
            <a:endParaRPr lang="en-US"/>
          </a:p>
        </p:txBody>
      </p:sp>
    </p:spTree>
    <p:extLst>
      <p:ext uri="{BB962C8B-B14F-4D97-AF65-F5344CB8AC3E}">
        <p14:creationId xmlns:p14="http://schemas.microsoft.com/office/powerpoint/2010/main" val="1642754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t>
            </a:r>
          </a:p>
          <a:p>
            <a:r>
              <a:rPr lang="en-US" sz="1200" b="0" i="0" kern="1200" dirty="0">
                <a:solidFill>
                  <a:schemeClr val="tx1"/>
                </a:solidFill>
                <a:effectLst/>
                <a:latin typeface="+mn-lt"/>
                <a:ea typeface="+mn-ea"/>
                <a:cs typeface="+mn-cs"/>
              </a:rPr>
              <a:t>* Tactile Algebra Tiles</a:t>
            </a:r>
          </a:p>
          <a:p>
            <a:r>
              <a:rPr lang="en-US" sz="1200" b="0" i="0" kern="1200" dirty="0">
                <a:solidFill>
                  <a:schemeClr val="tx1"/>
                </a:solidFill>
                <a:effectLst/>
                <a:latin typeface="+mn-lt"/>
                <a:ea typeface="+mn-ea"/>
                <a:cs typeface="+mn-cs"/>
              </a:rPr>
              <a:t>* Cedric’s Cartesian Quest (video)</a:t>
            </a:r>
          </a:p>
          <a:p>
            <a:r>
              <a:rPr lang="en-US" sz="1200" b="0" i="0" kern="1200" dirty="0">
                <a:solidFill>
                  <a:schemeClr val="tx1"/>
                </a:solidFill>
                <a:effectLst/>
                <a:latin typeface="+mn-lt"/>
                <a:ea typeface="+mn-ea"/>
                <a:cs typeface="+mn-cs"/>
              </a:rPr>
              <a:t>* Graph Benders</a:t>
            </a:r>
          </a:p>
          <a:p>
            <a:r>
              <a:rPr lang="en-US" sz="1200" b="0" i="0" kern="1200" dirty="0">
                <a:solidFill>
                  <a:schemeClr val="tx1"/>
                </a:solidFill>
                <a:effectLst/>
                <a:latin typeface="+mn-lt"/>
                <a:ea typeface="+mn-ea"/>
                <a:cs typeface="+mn-cs"/>
              </a:rPr>
              <a:t>* APH Graph Sheets</a:t>
            </a:r>
          </a:p>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22</a:t>
            </a:fld>
            <a:endParaRPr lang="en-US"/>
          </a:p>
        </p:txBody>
      </p:sp>
    </p:spTree>
    <p:extLst>
      <p:ext uri="{BB962C8B-B14F-4D97-AF65-F5344CB8AC3E}">
        <p14:creationId xmlns:p14="http://schemas.microsoft.com/office/powerpoint/2010/main" val="3169831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B7D4-74EA-1A0E-5074-4DC7C5410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733CC-6F25-188E-B786-D1F0FC543C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4E6CD2-27D3-6074-16B3-09ECA83866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3BED5B-6691-8D73-4A7B-ED5394BCBC6B}"/>
              </a:ext>
            </a:extLst>
          </p:cNvPr>
          <p:cNvSpPr>
            <a:spLocks noGrp="1"/>
          </p:cNvSpPr>
          <p:nvPr>
            <p:ph type="sldNum" sz="quarter" idx="5"/>
          </p:nvPr>
        </p:nvSpPr>
        <p:spPr/>
        <p:txBody>
          <a:bodyPr/>
          <a:lstStyle/>
          <a:p>
            <a:fld id="{4A625BF4-F795-4DFE-B5DC-B965FBEA4B73}" type="slidenum">
              <a:rPr lang="en-US" smtClean="0"/>
              <a:t>23</a:t>
            </a:fld>
            <a:endParaRPr lang="en-US"/>
          </a:p>
        </p:txBody>
      </p:sp>
    </p:spTree>
    <p:extLst>
      <p:ext uri="{BB962C8B-B14F-4D97-AF65-F5344CB8AC3E}">
        <p14:creationId xmlns:p14="http://schemas.microsoft.com/office/powerpoint/2010/main" val="2636009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t>
            </a:r>
          </a:p>
          <a:p>
            <a:endParaRPr lang="en-US" dirty="0"/>
          </a:p>
          <a:p>
            <a:r>
              <a:rPr lang="en-US" dirty="0"/>
              <a:t>Fraction Flip-Over Concept Books </a:t>
            </a:r>
          </a:p>
          <a:p>
            <a:pPr lvl="1"/>
            <a:r>
              <a:rPr lang="en-US" dirty="0"/>
              <a:t>Reinforces fractional concepts and equivalence. </a:t>
            </a:r>
          </a:p>
          <a:p>
            <a:r>
              <a:rPr lang="en-US" dirty="0"/>
              <a:t>Graph Benders </a:t>
            </a:r>
          </a:p>
          <a:p>
            <a:pPr lvl="1"/>
            <a:r>
              <a:rPr lang="en-US" dirty="0"/>
              <a:t>Expands into coordinate graphing and slope. </a:t>
            </a:r>
          </a:p>
          <a:p>
            <a:r>
              <a:rPr lang="en-US" dirty="0"/>
              <a:t>Cedric’s Cartesian Quest (App) (video)</a:t>
            </a:r>
          </a:p>
          <a:p>
            <a:pPr lvl="1"/>
            <a:r>
              <a:rPr lang="en-US" dirty="0"/>
              <a:t>Gamified exploration of the coordinate plane. </a:t>
            </a:r>
          </a:p>
          <a:p>
            <a:r>
              <a:rPr lang="en-US" dirty="0" err="1"/>
              <a:t>Geometro</a:t>
            </a:r>
            <a:r>
              <a:rPr lang="en-US" dirty="0"/>
              <a:t> </a:t>
            </a:r>
          </a:p>
          <a:p>
            <a:pPr lvl="1"/>
            <a:r>
              <a:rPr lang="en-US" dirty="0"/>
              <a:t>Builds understanding of 3D shapes and transformations. </a:t>
            </a:r>
          </a:p>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24</a:t>
            </a:fld>
            <a:endParaRPr lang="en-US"/>
          </a:p>
        </p:txBody>
      </p:sp>
    </p:spTree>
    <p:extLst>
      <p:ext uri="{BB962C8B-B14F-4D97-AF65-F5344CB8AC3E}">
        <p14:creationId xmlns:p14="http://schemas.microsoft.com/office/powerpoint/2010/main" val="2998846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t>
            </a:r>
          </a:p>
        </p:txBody>
      </p:sp>
      <p:sp>
        <p:nvSpPr>
          <p:cNvPr id="4" name="Slide Number Placeholder 3"/>
          <p:cNvSpPr>
            <a:spLocks noGrp="1"/>
          </p:cNvSpPr>
          <p:nvPr>
            <p:ph type="sldNum" sz="quarter" idx="5"/>
          </p:nvPr>
        </p:nvSpPr>
        <p:spPr/>
        <p:txBody>
          <a:bodyPr/>
          <a:lstStyle/>
          <a:p>
            <a:fld id="{30594622-C062-874F-A5CC-A440E03D0E03}" type="slidenum">
              <a:rPr lang="en-US" smtClean="0"/>
              <a:t>25</a:t>
            </a:fld>
            <a:endParaRPr lang="en-US"/>
          </a:p>
        </p:txBody>
      </p:sp>
    </p:spTree>
    <p:extLst>
      <p:ext uri="{BB962C8B-B14F-4D97-AF65-F5344CB8AC3E}">
        <p14:creationId xmlns:p14="http://schemas.microsoft.com/office/powerpoint/2010/main" val="843099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t>
            </a:r>
          </a:p>
        </p:txBody>
      </p:sp>
      <p:sp>
        <p:nvSpPr>
          <p:cNvPr id="4" name="Slide Number Placeholder 3"/>
          <p:cNvSpPr>
            <a:spLocks noGrp="1"/>
          </p:cNvSpPr>
          <p:nvPr>
            <p:ph type="sldNum" sz="quarter" idx="5"/>
          </p:nvPr>
        </p:nvSpPr>
        <p:spPr/>
        <p:txBody>
          <a:bodyPr/>
          <a:lstStyle/>
          <a:p>
            <a:fld id="{4A625BF4-F795-4DFE-B5DC-B965FBEA4B73}" type="slidenum">
              <a:rPr lang="en-US" smtClean="0"/>
              <a:t>26</a:t>
            </a:fld>
            <a:endParaRPr lang="en-US"/>
          </a:p>
        </p:txBody>
      </p:sp>
    </p:spTree>
    <p:extLst>
      <p:ext uri="{BB962C8B-B14F-4D97-AF65-F5344CB8AC3E}">
        <p14:creationId xmlns:p14="http://schemas.microsoft.com/office/powerpoint/2010/main" val="529594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t>
            </a:r>
          </a:p>
          <a:p>
            <a:r>
              <a:rPr lang="en-US" sz="1200" b="0" i="0" kern="1200" dirty="0">
                <a:solidFill>
                  <a:schemeClr val="tx1"/>
                </a:solidFill>
                <a:effectLst/>
                <a:latin typeface="+mn-lt"/>
                <a:ea typeface="+mn-ea"/>
                <a:cs typeface="+mn-cs"/>
              </a:rPr>
              <a:t>* Geometric Drawing Stencils</a:t>
            </a:r>
          </a:p>
          <a:p>
            <a:r>
              <a:rPr lang="en-US" sz="1200" b="0" i="0" kern="1200" dirty="0">
                <a:solidFill>
                  <a:schemeClr val="tx1"/>
                </a:solidFill>
                <a:effectLst/>
                <a:latin typeface="+mn-lt"/>
                <a:ea typeface="+mn-ea"/>
                <a:cs typeface="+mn-cs"/>
              </a:rPr>
              <a:t>* Draftsman Tactile Drawing Board</a:t>
            </a:r>
          </a:p>
          <a:p>
            <a:r>
              <a:rPr lang="en-US" sz="1200" b="0" i="0" kern="1200" dirty="0">
                <a:solidFill>
                  <a:schemeClr val="tx1"/>
                </a:solidFill>
                <a:effectLst/>
                <a:latin typeface="+mn-lt"/>
                <a:ea typeface="+mn-ea"/>
                <a:cs typeface="+mn-cs"/>
              </a:rPr>
              <a:t>* Algebra on the Monarch (video)</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AnyMath</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27</a:t>
            </a:fld>
            <a:endParaRPr lang="en-US"/>
          </a:p>
        </p:txBody>
      </p:sp>
    </p:spTree>
    <p:extLst>
      <p:ext uri="{BB962C8B-B14F-4D97-AF65-F5344CB8AC3E}">
        <p14:creationId xmlns:p14="http://schemas.microsoft.com/office/powerpoint/2010/main" val="2927310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EA845-70CD-EBE1-AB34-3B6F60EAB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88292-6065-8754-1681-D89AB35448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0D1B4-D227-B9FD-9C59-DF7F00F065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F23E06-E9AE-2625-872E-11C84DCD79AF}"/>
              </a:ext>
            </a:extLst>
          </p:cNvPr>
          <p:cNvSpPr>
            <a:spLocks noGrp="1"/>
          </p:cNvSpPr>
          <p:nvPr>
            <p:ph type="sldNum" sz="quarter" idx="5"/>
          </p:nvPr>
        </p:nvSpPr>
        <p:spPr/>
        <p:txBody>
          <a:bodyPr/>
          <a:lstStyle/>
          <a:p>
            <a:fld id="{4A625BF4-F795-4DFE-B5DC-B965FBEA4B73}" type="slidenum">
              <a:rPr lang="en-US" smtClean="0"/>
              <a:t>28</a:t>
            </a:fld>
            <a:endParaRPr lang="en-US"/>
          </a:p>
        </p:txBody>
      </p:sp>
    </p:spTree>
    <p:extLst>
      <p:ext uri="{BB962C8B-B14F-4D97-AF65-F5344CB8AC3E}">
        <p14:creationId xmlns:p14="http://schemas.microsoft.com/office/powerpoint/2010/main" val="783688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t>
            </a:r>
          </a:p>
          <a:p>
            <a:endParaRPr lang="en-US" dirty="0"/>
          </a:p>
          <a:p>
            <a:r>
              <a:rPr lang="en-US" dirty="0"/>
              <a:t>Cedric’s Cartesian Quest (App) </a:t>
            </a:r>
          </a:p>
          <a:p>
            <a:pPr lvl="1"/>
            <a:r>
              <a:rPr lang="en-US" dirty="0"/>
              <a:t>Extends into algebraic graphing and spatial reasoning. </a:t>
            </a:r>
          </a:p>
          <a:p>
            <a:r>
              <a:rPr lang="en-US" dirty="0"/>
              <a:t>Graph Benders </a:t>
            </a:r>
          </a:p>
          <a:p>
            <a:pPr lvl="1"/>
            <a:r>
              <a:rPr lang="en-US" dirty="0"/>
              <a:t>Used for data modeling and analyzing slope/intercepts. </a:t>
            </a:r>
          </a:p>
          <a:p>
            <a:r>
              <a:rPr lang="en-US" dirty="0"/>
              <a:t>Abacus </a:t>
            </a:r>
          </a:p>
          <a:p>
            <a:pPr lvl="1"/>
            <a:r>
              <a:rPr lang="en-US" dirty="0"/>
              <a:t>Supports algebraic thinking and multi-step computation.</a:t>
            </a:r>
          </a:p>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29</a:t>
            </a:fld>
            <a:endParaRPr lang="en-US"/>
          </a:p>
        </p:txBody>
      </p:sp>
    </p:spTree>
    <p:extLst>
      <p:ext uri="{BB962C8B-B14F-4D97-AF65-F5344CB8AC3E}">
        <p14:creationId xmlns:p14="http://schemas.microsoft.com/office/powerpoint/2010/main" val="1818743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30</a:t>
            </a:fld>
            <a:endParaRPr lang="en-US"/>
          </a:p>
        </p:txBody>
      </p:sp>
    </p:spTree>
    <p:extLst>
      <p:ext uri="{BB962C8B-B14F-4D97-AF65-F5344CB8AC3E}">
        <p14:creationId xmlns:p14="http://schemas.microsoft.com/office/powerpoint/2010/main" val="22663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p:txBody>
      </p:sp>
      <p:sp>
        <p:nvSpPr>
          <p:cNvPr id="4" name="Slide Number Placeholder 3"/>
          <p:cNvSpPr>
            <a:spLocks noGrp="1"/>
          </p:cNvSpPr>
          <p:nvPr>
            <p:ph type="sldNum" sz="quarter" idx="5"/>
          </p:nvPr>
        </p:nvSpPr>
        <p:spPr/>
        <p:txBody>
          <a:bodyPr/>
          <a:lstStyle/>
          <a:p>
            <a:fld id="{4A625BF4-F795-4DFE-B5DC-B965FBEA4B73}" type="slidenum">
              <a:rPr lang="en-US" smtClean="0"/>
              <a:t>4</a:t>
            </a:fld>
            <a:endParaRPr lang="en-US"/>
          </a:p>
        </p:txBody>
      </p:sp>
    </p:spTree>
    <p:extLst>
      <p:ext uri="{BB962C8B-B14F-4D97-AF65-F5344CB8AC3E}">
        <p14:creationId xmlns:p14="http://schemas.microsoft.com/office/powerpoint/2010/main" val="3610730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p:txBody>
      </p:sp>
      <p:sp>
        <p:nvSpPr>
          <p:cNvPr id="4" name="Slide Number Placeholder 3"/>
          <p:cNvSpPr>
            <a:spLocks noGrp="1"/>
          </p:cNvSpPr>
          <p:nvPr>
            <p:ph type="sldNum" sz="quarter" idx="5"/>
          </p:nvPr>
        </p:nvSpPr>
        <p:spPr/>
        <p:txBody>
          <a:bodyPr/>
          <a:lstStyle/>
          <a:p>
            <a:fld id="{4A625BF4-F795-4DFE-B5DC-B965FBEA4B73}" type="slidenum">
              <a:rPr lang="en-US" smtClean="0"/>
              <a:t>5</a:t>
            </a:fld>
            <a:endParaRPr lang="en-US"/>
          </a:p>
        </p:txBody>
      </p:sp>
    </p:spTree>
    <p:extLst>
      <p:ext uri="{BB962C8B-B14F-4D97-AF65-F5344CB8AC3E}">
        <p14:creationId xmlns:p14="http://schemas.microsoft.com/office/powerpoint/2010/main" val="1173333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1" dirty="0">
                <a:solidFill>
                  <a:srgbClr val="202122"/>
                </a:solidFill>
                <a:effectLst/>
                <a:latin typeface="Arial" panose="020B0604020202020204" pitchFamily="34" charset="0"/>
              </a:rPr>
              <a:t>Leanne</a:t>
            </a:r>
          </a:p>
          <a:p>
            <a:pPr algn="l"/>
            <a:r>
              <a:rPr lang="en-US" b="1" i="1" dirty="0">
                <a:solidFill>
                  <a:srgbClr val="202122"/>
                </a:solidFill>
                <a:effectLst/>
                <a:latin typeface="Arial" panose="020B0604020202020204" pitchFamily="34" charset="0"/>
              </a:rPr>
              <a:t>Principles and Standards for School Mathematics</a:t>
            </a:r>
            <a:r>
              <a:rPr lang="en-US" b="0" i="0" dirty="0">
                <a:solidFill>
                  <a:srgbClr val="202122"/>
                </a:solidFill>
                <a:effectLst/>
                <a:latin typeface="Arial" panose="020B0604020202020204" pitchFamily="34" charset="0"/>
              </a:rPr>
              <a:t> (</a:t>
            </a:r>
            <a:r>
              <a:rPr lang="en-US" b="1" i="1" dirty="0">
                <a:solidFill>
                  <a:srgbClr val="202122"/>
                </a:solidFill>
                <a:effectLst/>
                <a:latin typeface="Arial" panose="020B0604020202020204" pitchFamily="34" charset="0"/>
              </a:rPr>
              <a:t>PSSM</a:t>
            </a:r>
            <a:r>
              <a:rPr lang="en-US" b="0" i="0" dirty="0">
                <a:solidFill>
                  <a:srgbClr val="202122"/>
                </a:solidFill>
                <a:effectLst/>
                <a:latin typeface="Arial" panose="020B0604020202020204" pitchFamily="34" charset="0"/>
              </a:rPr>
              <a:t>) are guidelines produced by the </a:t>
            </a:r>
            <a:r>
              <a:rPr lang="en-US" b="0" i="0" u="none" strike="noStrike" dirty="0">
                <a:solidFill>
                  <a:srgbClr val="3366CC"/>
                </a:solidFill>
                <a:effectLst/>
                <a:latin typeface="Arial" panose="020B0604020202020204" pitchFamily="34" charset="0"/>
                <a:hlinkClick r:id="rId3" tooltip="National Council of Teachers of Mathematics"/>
              </a:rPr>
              <a:t>National Council of Teachers of Mathematics</a:t>
            </a:r>
            <a:r>
              <a:rPr lang="en-US" b="0" i="0" dirty="0">
                <a:solidFill>
                  <a:srgbClr val="202122"/>
                </a:solidFill>
                <a:effectLst/>
                <a:latin typeface="Arial" panose="020B0604020202020204" pitchFamily="34" charset="0"/>
              </a:rPr>
              <a:t> (NCTM) in 2000, setting forth recommendations for mathematics educators.</a:t>
            </a:r>
            <a:r>
              <a:rPr lang="en-US" b="0" i="0" u="none" strike="noStrike" baseline="30000" dirty="0">
                <a:solidFill>
                  <a:srgbClr val="3366CC"/>
                </a:solidFill>
                <a:effectLst/>
                <a:latin typeface="Arial" panose="020B0604020202020204" pitchFamily="34" charset="0"/>
                <a:hlinkClick r:id="rId4"/>
              </a:rPr>
              <a:t>[1]</a:t>
            </a:r>
            <a:r>
              <a:rPr lang="en-US" b="0" i="0" u="none" strike="noStrike" baseline="30000" dirty="0">
                <a:solidFill>
                  <a:srgbClr val="3366CC"/>
                </a:solidFill>
                <a:effectLst/>
                <a:latin typeface="Arial" panose="020B0604020202020204" pitchFamily="34" charset="0"/>
                <a:hlinkClick r:id="rId5"/>
              </a:rPr>
              <a:t>[2]</a:t>
            </a:r>
            <a:r>
              <a:rPr lang="en-US" b="0" i="0" dirty="0">
                <a:solidFill>
                  <a:srgbClr val="202122"/>
                </a:solidFill>
                <a:effectLst/>
                <a:latin typeface="Arial" panose="020B0604020202020204" pitchFamily="34" charset="0"/>
              </a:rPr>
              <a:t> They form a national vision for preschool through twelfth grade </a:t>
            </a:r>
            <a:r>
              <a:rPr lang="en-US" b="0" i="0" u="none" strike="noStrike" dirty="0">
                <a:solidFill>
                  <a:srgbClr val="3366CC"/>
                </a:solidFill>
                <a:effectLst/>
                <a:latin typeface="Arial" panose="020B0604020202020204" pitchFamily="34" charset="0"/>
                <a:hlinkClick r:id="rId6" tooltip="Mathematics education"/>
              </a:rPr>
              <a:t>mathematics education</a:t>
            </a:r>
            <a:r>
              <a:rPr lang="en-US" b="0" i="0" dirty="0">
                <a:solidFill>
                  <a:srgbClr val="202122"/>
                </a:solidFill>
                <a:effectLst/>
                <a:latin typeface="Arial" panose="020B0604020202020204" pitchFamily="34" charset="0"/>
              </a:rPr>
              <a:t> in the </a:t>
            </a:r>
            <a:r>
              <a:rPr lang="en-US" b="0" i="0" u="none" strike="noStrike" dirty="0">
                <a:solidFill>
                  <a:srgbClr val="3366CC"/>
                </a:solidFill>
                <a:effectLst/>
                <a:latin typeface="Arial" panose="020B0604020202020204" pitchFamily="34" charset="0"/>
                <a:hlinkClick r:id="rId7" tooltip="United States"/>
              </a:rPr>
              <a:t>US</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8" tooltip="Canada"/>
              </a:rPr>
              <a:t>Canada</a:t>
            </a:r>
            <a:r>
              <a:rPr lang="en-US" b="0" i="0" dirty="0">
                <a:solidFill>
                  <a:srgbClr val="202122"/>
                </a:solidFill>
                <a:effectLst/>
                <a:latin typeface="Arial" panose="020B0604020202020204" pitchFamily="34" charset="0"/>
              </a:rPr>
              <a:t>. It is the primary model for </a:t>
            </a:r>
            <a:r>
              <a:rPr lang="en-US" b="0" i="0" u="none" strike="noStrike" dirty="0">
                <a:solidFill>
                  <a:srgbClr val="3366CC"/>
                </a:solidFill>
                <a:effectLst/>
                <a:latin typeface="Arial" panose="020B0604020202020204" pitchFamily="34" charset="0"/>
                <a:hlinkClick r:id="rId9" tooltip="Reform mathematics"/>
              </a:rPr>
              <a:t>standards-based mathematics</a:t>
            </a:r>
            <a:r>
              <a:rPr lang="en-US" b="0" i="0" dirty="0">
                <a:solidFill>
                  <a:srgbClr val="202122"/>
                </a:solidFill>
                <a:effectLst/>
                <a:latin typeface="Arial" panose="020B0604020202020204" pitchFamily="34" charset="0"/>
              </a:rPr>
              <a:t>.</a:t>
            </a:r>
          </a:p>
          <a:p>
            <a:pPr algn="l"/>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The NCTM employed a consensus process that involved classroom teachers, </a:t>
            </a:r>
            <a:r>
              <a:rPr lang="en-US" b="0" i="0" u="none" strike="noStrike" dirty="0">
                <a:solidFill>
                  <a:srgbClr val="3366CC"/>
                </a:solidFill>
                <a:effectLst/>
                <a:latin typeface="Arial" panose="020B0604020202020204" pitchFamily="34" charset="0"/>
                <a:hlinkClick r:id="rId10" tooltip="Mathematician"/>
              </a:rPr>
              <a:t>mathematicians</a:t>
            </a:r>
            <a:r>
              <a:rPr lang="en-US" b="0" i="0" dirty="0">
                <a:solidFill>
                  <a:srgbClr val="202122"/>
                </a:solidFill>
                <a:effectLst/>
                <a:latin typeface="Arial" panose="020B0604020202020204" pitchFamily="34" charset="0"/>
              </a:rPr>
              <a:t>, and educational researchers. A total of 48 individuals are listed in the document as having contributed, led by </a:t>
            </a:r>
            <a:r>
              <a:rPr lang="en-US" b="0" i="0" u="none" strike="noStrike" dirty="0">
                <a:solidFill>
                  <a:srgbClr val="3366CC"/>
                </a:solidFill>
                <a:effectLst/>
                <a:latin typeface="Arial" panose="020B0604020202020204" pitchFamily="34" charset="0"/>
                <a:hlinkClick r:id="rId11" tooltip="Joan Ferrini-Mundy"/>
              </a:rPr>
              <a:t>Joan Ferrini-Mundy</a:t>
            </a:r>
            <a:r>
              <a:rPr lang="en-US" b="0" i="0" dirty="0">
                <a:solidFill>
                  <a:srgbClr val="202122"/>
                </a:solidFill>
                <a:effectLst/>
                <a:latin typeface="Arial" panose="020B0604020202020204" pitchFamily="34" charset="0"/>
              </a:rPr>
              <a:t> and including </a:t>
            </a:r>
            <a:r>
              <a:rPr lang="en-US" b="0" i="0" u="none" strike="noStrike" dirty="0">
                <a:solidFill>
                  <a:srgbClr val="3366CC"/>
                </a:solidFill>
                <a:effectLst/>
                <a:latin typeface="Arial" panose="020B0604020202020204" pitchFamily="34" charset="0"/>
                <a:hlinkClick r:id="rId12" tooltip="Barbara Reys"/>
              </a:rPr>
              <a:t>Barbara Reys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3" tooltip="Alan H. Schoenfeld"/>
              </a:rPr>
              <a:t>Alan H. Schoenfeld</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14" tooltip="Douglas Clements"/>
              </a:rPr>
              <a:t>Douglas Clements</a:t>
            </a:r>
            <a:r>
              <a:rPr lang="en-US" b="0" i="0" dirty="0">
                <a:solidFill>
                  <a:srgbClr val="202122"/>
                </a:solidFill>
                <a:effectLst/>
                <a:latin typeface="Arial" panose="020B0604020202020204" pitchFamily="34" charset="0"/>
              </a:rPr>
              <a:t>. The resulting document sets forth a set of six principles (Equity, Curriculum, Teaching, Learning, Assessment, and Technology) that describe NCTM's recommended framework for mathematics programs, and ten general strands or standards that cut across the school mathematics curriculum. </a:t>
            </a:r>
            <a:r>
              <a:rPr lang="en-US" b="1" i="0" dirty="0">
                <a:solidFill>
                  <a:srgbClr val="FF0000"/>
                </a:solidFill>
                <a:effectLst/>
                <a:latin typeface="Arial" panose="020B0604020202020204" pitchFamily="34" charset="0"/>
              </a:rPr>
              <a:t>These strands are divided into mathematics content (Number and Operations, Algebra, Geometry, Measurement, and Data Analysis and Probability) and processes (Problem Solving, Reasoning and Proof, Communication, Connections, and Representation). </a:t>
            </a:r>
            <a:r>
              <a:rPr lang="en-US" b="0" i="0" dirty="0">
                <a:solidFill>
                  <a:srgbClr val="202122"/>
                </a:solidFill>
                <a:effectLst/>
                <a:latin typeface="Arial" panose="020B0604020202020204" pitchFamily="34" charset="0"/>
              </a:rPr>
              <a:t>Specific expectations for student learning are described for ranges of </a:t>
            </a:r>
            <a:r>
              <a:rPr lang="en-US" b="0" i="0" u="none" strike="noStrike" dirty="0">
                <a:solidFill>
                  <a:srgbClr val="3366CC"/>
                </a:solidFill>
                <a:effectLst/>
                <a:latin typeface="Arial" panose="020B0604020202020204" pitchFamily="34" charset="0"/>
                <a:hlinkClick r:id="rId15" tooltip="Educational stages"/>
              </a:rPr>
              <a:t>grades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6" tooltip="Preschool"/>
              </a:rPr>
              <a:t>preschool</a:t>
            </a:r>
            <a:r>
              <a:rPr lang="en-US" b="0" i="0" dirty="0">
                <a:solidFill>
                  <a:srgbClr val="202122"/>
                </a:solidFill>
                <a:effectLst/>
                <a:latin typeface="Arial" panose="020B0604020202020204" pitchFamily="34" charset="0"/>
              </a:rPr>
              <a:t> to 2, 3 to 5, 6 to 8, and 9 to 12).</a:t>
            </a:r>
          </a:p>
          <a:p>
            <a:endParaRPr lang="en-US" dirty="0"/>
          </a:p>
        </p:txBody>
      </p:sp>
      <p:sp>
        <p:nvSpPr>
          <p:cNvPr id="4" name="Slide Number Placeholder 3"/>
          <p:cNvSpPr>
            <a:spLocks noGrp="1"/>
          </p:cNvSpPr>
          <p:nvPr>
            <p:ph type="sldNum" sz="quarter" idx="5"/>
          </p:nvPr>
        </p:nvSpPr>
        <p:spPr/>
        <p:txBody>
          <a:bodyPr/>
          <a:lstStyle/>
          <a:p>
            <a:fld id="{4A625BF4-F795-4DFE-B5DC-B965FBEA4B73}" type="slidenum">
              <a:rPr lang="en-US" smtClean="0"/>
              <a:t>6</a:t>
            </a:fld>
            <a:endParaRPr lang="en-US"/>
          </a:p>
        </p:txBody>
      </p:sp>
    </p:spTree>
    <p:extLst>
      <p:ext uri="{BB962C8B-B14F-4D97-AF65-F5344CB8AC3E}">
        <p14:creationId xmlns:p14="http://schemas.microsoft.com/office/powerpoint/2010/main" val="831388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p:txBody>
      </p:sp>
      <p:sp>
        <p:nvSpPr>
          <p:cNvPr id="4" name="Slide Number Placeholder 3"/>
          <p:cNvSpPr>
            <a:spLocks noGrp="1"/>
          </p:cNvSpPr>
          <p:nvPr>
            <p:ph type="sldNum" sz="quarter" idx="5"/>
          </p:nvPr>
        </p:nvSpPr>
        <p:spPr/>
        <p:txBody>
          <a:bodyPr/>
          <a:lstStyle/>
          <a:p>
            <a:fld id="{30594622-C062-874F-A5CC-A440E03D0E03}" type="slidenum">
              <a:rPr lang="en-US" smtClean="0"/>
              <a:t>7</a:t>
            </a:fld>
            <a:endParaRPr lang="en-US"/>
          </a:p>
        </p:txBody>
      </p:sp>
    </p:spTree>
    <p:extLst>
      <p:ext uri="{BB962C8B-B14F-4D97-AF65-F5344CB8AC3E}">
        <p14:creationId xmlns:p14="http://schemas.microsoft.com/office/powerpoint/2010/main" val="3768186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64B14-7BA5-31CA-8A7D-297FFFF58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B87343-A821-41D6-543F-B682DD26A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083219-28B0-3737-BB64-0BF46998F69C}"/>
              </a:ext>
            </a:extLst>
          </p:cNvPr>
          <p:cNvSpPr>
            <a:spLocks noGrp="1"/>
          </p:cNvSpPr>
          <p:nvPr>
            <p:ph type="body" idx="1"/>
          </p:nvPr>
        </p:nvSpPr>
        <p:spPr/>
        <p:txBody>
          <a:bodyPr/>
          <a:lstStyle/>
          <a:p>
            <a:r>
              <a:rPr lang="en-US" dirty="0"/>
              <a:t>Leanne</a:t>
            </a:r>
          </a:p>
        </p:txBody>
      </p:sp>
      <p:sp>
        <p:nvSpPr>
          <p:cNvPr id="4" name="Slide Number Placeholder 3">
            <a:extLst>
              <a:ext uri="{FF2B5EF4-FFF2-40B4-BE49-F238E27FC236}">
                <a16:creationId xmlns:a16="http://schemas.microsoft.com/office/drawing/2014/main" id="{8E000B15-D138-11E8-EB73-78271DC81642}"/>
              </a:ext>
            </a:extLst>
          </p:cNvPr>
          <p:cNvSpPr>
            <a:spLocks noGrp="1"/>
          </p:cNvSpPr>
          <p:nvPr>
            <p:ph type="sldNum" sz="quarter" idx="5"/>
          </p:nvPr>
        </p:nvSpPr>
        <p:spPr/>
        <p:txBody>
          <a:bodyPr/>
          <a:lstStyle/>
          <a:p>
            <a:fld id="{30594622-C062-874F-A5CC-A440E03D0E03}" type="slidenum">
              <a:rPr lang="en-US" smtClean="0"/>
              <a:t>8</a:t>
            </a:fld>
            <a:endParaRPr lang="en-US"/>
          </a:p>
        </p:txBody>
      </p:sp>
    </p:spTree>
    <p:extLst>
      <p:ext uri="{BB962C8B-B14F-4D97-AF65-F5344CB8AC3E}">
        <p14:creationId xmlns:p14="http://schemas.microsoft.com/office/powerpoint/2010/main" val="398974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Leanne</a:t>
            </a:r>
          </a:p>
          <a:p>
            <a:r>
              <a:rPr lang="en-US" b="0" i="0" dirty="0">
                <a:solidFill>
                  <a:srgbClr val="333333"/>
                </a:solidFill>
                <a:effectLst/>
                <a:latin typeface="Helvetica Neue"/>
              </a:rPr>
              <a:t>NCTM identifies three major mathematical concepts, skills, or understandings for each grade level, Kindergarten through 8</a:t>
            </a:r>
            <a:r>
              <a:rPr lang="en-US" b="0" i="0" baseline="30000" dirty="0">
                <a:solidFill>
                  <a:srgbClr val="333333"/>
                </a:solidFill>
                <a:effectLst/>
                <a:latin typeface="Helvetica Neue"/>
              </a:rPr>
              <a:t>th</a:t>
            </a:r>
            <a:r>
              <a:rPr lang="en-US" b="0" i="0" dirty="0">
                <a:solidFill>
                  <a:srgbClr val="333333"/>
                </a:solidFill>
                <a:effectLst/>
                <a:latin typeface="Helvetica Neue"/>
              </a:rPr>
              <a:t> grade. These are the areas of focus or emphasis at that grade level. The curriculum focal points and their connections can be used as the foundation for mathematics learning in that grade and for extended understandings in subsequent grades. Let’s examine a few while also exploring the APH tools available to give our students access.</a:t>
            </a:r>
            <a:endParaRPr lang="en-US" dirty="0"/>
          </a:p>
        </p:txBody>
      </p:sp>
      <p:sp>
        <p:nvSpPr>
          <p:cNvPr id="4" name="Slide Number Placeholder 3"/>
          <p:cNvSpPr>
            <a:spLocks noGrp="1"/>
          </p:cNvSpPr>
          <p:nvPr>
            <p:ph type="sldNum" sz="quarter" idx="5"/>
          </p:nvPr>
        </p:nvSpPr>
        <p:spPr/>
        <p:txBody>
          <a:bodyPr/>
          <a:lstStyle/>
          <a:p>
            <a:fld id="{4A625BF4-F795-4DFE-B5DC-B965FBEA4B73}" type="slidenum">
              <a:rPr lang="en-US" smtClean="0"/>
              <a:t>9</a:t>
            </a:fld>
            <a:endParaRPr lang="en-US"/>
          </a:p>
        </p:txBody>
      </p:sp>
    </p:spTree>
    <p:extLst>
      <p:ext uri="{BB962C8B-B14F-4D97-AF65-F5344CB8AC3E}">
        <p14:creationId xmlns:p14="http://schemas.microsoft.com/office/powerpoint/2010/main" val="378747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Leanne</a:t>
            </a:r>
          </a:p>
        </p:txBody>
      </p:sp>
      <p:sp>
        <p:nvSpPr>
          <p:cNvPr id="4" name="Slide Number Placeholder 3"/>
          <p:cNvSpPr>
            <a:spLocks noGrp="1"/>
          </p:cNvSpPr>
          <p:nvPr>
            <p:ph type="sldNum" sz="quarter" idx="5"/>
          </p:nvPr>
        </p:nvSpPr>
        <p:spPr/>
        <p:txBody>
          <a:bodyPr/>
          <a:lstStyle/>
          <a:p>
            <a:fld id="{30594622-C062-874F-A5CC-A440E03D0E03}" type="slidenum">
              <a:rPr lang="en-US" smtClean="0"/>
              <a:t>10</a:t>
            </a:fld>
            <a:endParaRPr lang="en-US"/>
          </a:p>
        </p:txBody>
      </p:sp>
    </p:spTree>
    <p:extLst>
      <p:ext uri="{BB962C8B-B14F-4D97-AF65-F5344CB8AC3E}">
        <p14:creationId xmlns:p14="http://schemas.microsoft.com/office/powerpoint/2010/main" val="185849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9D02B-358C-A445-8BE7-CDFE74FC1960}"/>
              </a:ext>
            </a:extLst>
          </p:cNvPr>
          <p:cNvSpPr>
            <a:spLocks noGrp="1"/>
          </p:cNvSpPr>
          <p:nvPr>
            <p:ph type="title" hasCustomPrompt="1"/>
          </p:nvPr>
        </p:nvSpPr>
        <p:spPr>
          <a:xfrm>
            <a:off x="4346152" y="1806633"/>
            <a:ext cx="5576668" cy="799704"/>
          </a:xfrm>
        </p:spPr>
        <p:txBody>
          <a:bodyPr/>
          <a:lstStyle>
            <a:lvl1pPr>
              <a:defRPr>
                <a:solidFill>
                  <a:schemeClr val="bg1"/>
                </a:solidFill>
              </a:defRPr>
            </a:lvl1pPr>
          </a:lstStyle>
          <a:p>
            <a:r>
              <a:rPr lang="en-US" dirty="0"/>
              <a:t>Main Slide Title.</a:t>
            </a:r>
          </a:p>
        </p:txBody>
      </p:sp>
      <p:sp>
        <p:nvSpPr>
          <p:cNvPr id="9" name="Subtitle 2">
            <a:extLst>
              <a:ext uri="{FF2B5EF4-FFF2-40B4-BE49-F238E27FC236}">
                <a16:creationId xmlns:a16="http://schemas.microsoft.com/office/drawing/2014/main" id="{EF295212-C764-1A4F-B202-B3D85A232A70}"/>
              </a:ext>
            </a:extLst>
          </p:cNvPr>
          <p:cNvSpPr>
            <a:spLocks noGrp="1"/>
          </p:cNvSpPr>
          <p:nvPr>
            <p:ph type="subTitle" idx="1" hasCustomPrompt="1"/>
          </p:nvPr>
        </p:nvSpPr>
        <p:spPr>
          <a:xfrm>
            <a:off x="4346152" y="2929894"/>
            <a:ext cx="5576668" cy="1333896"/>
          </a:xfrm>
        </p:spPr>
        <p:txBody>
          <a:bodyPr>
            <a:noAutofit/>
          </a:bodyPr>
          <a:lstStyle>
            <a:lvl1pPr marL="0" indent="0" algn="l">
              <a:buNone/>
              <a:defRPr sz="3000" spc="150" baseline="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on transition slide.</a:t>
            </a:r>
          </a:p>
        </p:txBody>
      </p:sp>
      <p:pic>
        <p:nvPicPr>
          <p:cNvPr id="6" name="Picture 5">
            <a:extLst>
              <a:ext uri="{FF2B5EF4-FFF2-40B4-BE49-F238E27FC236}">
                <a16:creationId xmlns:a16="http://schemas.microsoft.com/office/drawing/2014/main" id="{FD71BBCE-9B3F-D949-806C-A710D370643B}"/>
              </a:ext>
            </a:extLst>
          </p:cNvPr>
          <p:cNvPicPr>
            <a:picLocks noChangeAspect="1"/>
          </p:cNvPicPr>
          <p:nvPr userDrawn="1"/>
        </p:nvPicPr>
        <p:blipFill>
          <a:blip r:embed="rId3"/>
          <a:stretch>
            <a:fillRect/>
          </a:stretch>
        </p:blipFill>
        <p:spPr>
          <a:xfrm>
            <a:off x="10585121" y="6014509"/>
            <a:ext cx="579929" cy="579929"/>
          </a:xfrm>
          <a:prstGeom prst="rect">
            <a:avLst/>
          </a:prstGeom>
        </p:spPr>
      </p:pic>
    </p:spTree>
    <p:extLst>
      <p:ext uri="{BB962C8B-B14F-4D97-AF65-F5344CB8AC3E}">
        <p14:creationId xmlns:p14="http://schemas.microsoft.com/office/powerpoint/2010/main" val="1580735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3812543-75F4-5646-8DE6-39B06F4ED5C6}"/>
              </a:ext>
            </a:extLst>
          </p:cNvPr>
          <p:cNvSpPr>
            <a:spLocks noGrp="1"/>
          </p:cNvSpPr>
          <p:nvPr>
            <p:ph type="ctrTitle" hasCustomPrompt="1"/>
          </p:nvPr>
        </p:nvSpPr>
        <p:spPr>
          <a:xfrm>
            <a:off x="1178593" y="2205276"/>
            <a:ext cx="6857369" cy="779589"/>
          </a:xfrm>
        </p:spPr>
        <p:txBody>
          <a:bodyPr anchor="t">
            <a:normAutofit/>
          </a:bodyPr>
          <a:lstStyle>
            <a:lvl1pPr algn="l">
              <a:defRPr sz="4800" b="1" cap="all" spc="250" baseline="0">
                <a:latin typeface="Helvetica" pitchFamily="2" charset="0"/>
              </a:defRPr>
            </a:lvl1pPr>
          </a:lstStyle>
          <a:p>
            <a:r>
              <a:rPr lang="en-US" dirty="0"/>
              <a:t>Closing slide.</a:t>
            </a:r>
          </a:p>
        </p:txBody>
      </p:sp>
      <p:sp>
        <p:nvSpPr>
          <p:cNvPr id="11" name="Subtitle 2">
            <a:extLst>
              <a:ext uri="{FF2B5EF4-FFF2-40B4-BE49-F238E27FC236}">
                <a16:creationId xmlns:a16="http://schemas.microsoft.com/office/drawing/2014/main" id="{7CF4CAD0-4464-FE4A-8AC6-508152C800BF}"/>
              </a:ext>
            </a:extLst>
          </p:cNvPr>
          <p:cNvSpPr>
            <a:spLocks noGrp="1"/>
          </p:cNvSpPr>
          <p:nvPr>
            <p:ph type="subTitle" idx="1" hasCustomPrompt="1"/>
          </p:nvPr>
        </p:nvSpPr>
        <p:spPr>
          <a:xfrm>
            <a:off x="1178593" y="2984865"/>
            <a:ext cx="6857369" cy="518858"/>
          </a:xfrm>
        </p:spPr>
        <p:txBody>
          <a:bodyPr>
            <a:normAutofit/>
          </a:bodyPr>
          <a:lstStyle>
            <a:lvl1pPr marL="0" indent="0" algn="l">
              <a:buNone/>
              <a:defRPr sz="3000" spc="150" baseline="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event or presentation</a:t>
            </a:r>
          </a:p>
        </p:txBody>
      </p:sp>
    </p:spTree>
    <p:extLst>
      <p:ext uri="{BB962C8B-B14F-4D97-AF65-F5344CB8AC3E}">
        <p14:creationId xmlns:p14="http://schemas.microsoft.com/office/powerpoint/2010/main" val="11086572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87374B-093F-4933-ADED-952303714015}"/>
              </a:ext>
            </a:extLst>
          </p:cNvPr>
          <p:cNvSpPr>
            <a:spLocks noGrp="1"/>
          </p:cNvSpPr>
          <p:nvPr>
            <p:ph type="title" hasCustomPrompt="1"/>
          </p:nvPr>
        </p:nvSpPr>
        <p:spPr>
          <a:xfrm>
            <a:off x="838200" y="365125"/>
            <a:ext cx="10515600" cy="1044179"/>
          </a:xfrm>
        </p:spPr>
        <p:txBody>
          <a:bodyPr/>
          <a:lstStyle/>
          <a:p>
            <a:pPr lvl="0"/>
            <a:r>
              <a:rPr lang="en-US" dirty="0"/>
              <a:t>Title Helvetica bold 44 pt.</a:t>
            </a:r>
          </a:p>
        </p:txBody>
      </p:sp>
      <p:sp>
        <p:nvSpPr>
          <p:cNvPr id="5" name="Content Placeholder 4">
            <a:extLst>
              <a:ext uri="{FF2B5EF4-FFF2-40B4-BE49-F238E27FC236}">
                <a16:creationId xmlns:a16="http://schemas.microsoft.com/office/drawing/2014/main" id="{345B22B1-853A-6913-1DAA-2CE73A7E66B3}"/>
              </a:ext>
            </a:extLst>
          </p:cNvPr>
          <p:cNvSpPr>
            <a:spLocks noGrp="1"/>
          </p:cNvSpPr>
          <p:nvPr>
            <p:ph idx="1"/>
          </p:nvPr>
        </p:nvSpPr>
        <p:spPr>
          <a:xfrm>
            <a:off x="838201" y="1607040"/>
            <a:ext cx="3189514" cy="3931611"/>
          </a:xfrm>
        </p:spPr>
        <p:txBody>
          <a:bodyPr>
            <a:normAutofit/>
          </a:bodyPr>
          <a:lstStyle>
            <a:lvl1pPr>
              <a:buFontTx/>
              <a:buNone/>
              <a:defRPr/>
            </a:lvl1pPr>
          </a:lstStyle>
          <a:p>
            <a:pPr marL="0" lvl="0" indent="0">
              <a:buNone/>
            </a:pPr>
            <a:r>
              <a:rPr lang="en-US" sz="3000"/>
              <a:t>Click to edit Master text styles</a:t>
            </a:r>
          </a:p>
        </p:txBody>
      </p:sp>
      <p:sp>
        <p:nvSpPr>
          <p:cNvPr id="6" name="Content Placeholder 4">
            <a:extLst>
              <a:ext uri="{FF2B5EF4-FFF2-40B4-BE49-F238E27FC236}">
                <a16:creationId xmlns:a16="http://schemas.microsoft.com/office/drawing/2014/main" id="{51B3A213-4E3E-8085-382C-710A3279DB61}"/>
              </a:ext>
            </a:extLst>
          </p:cNvPr>
          <p:cNvSpPr>
            <a:spLocks noGrp="1"/>
          </p:cNvSpPr>
          <p:nvPr>
            <p:ph idx="13"/>
          </p:nvPr>
        </p:nvSpPr>
        <p:spPr>
          <a:xfrm>
            <a:off x="4501243" y="1607037"/>
            <a:ext cx="3189514" cy="3931611"/>
          </a:xfrm>
        </p:spPr>
        <p:txBody>
          <a:bodyPr>
            <a:normAutofit/>
          </a:bodyPr>
          <a:lstStyle/>
          <a:p>
            <a:pPr marL="0" lvl="0" indent="0">
              <a:buNone/>
            </a:pPr>
            <a:r>
              <a:rPr lang="en-US" sz="3000"/>
              <a:t>Click to edit Master text styles</a:t>
            </a:r>
          </a:p>
        </p:txBody>
      </p:sp>
      <p:sp>
        <p:nvSpPr>
          <p:cNvPr id="8" name="Content Placeholder 4">
            <a:extLst>
              <a:ext uri="{FF2B5EF4-FFF2-40B4-BE49-F238E27FC236}">
                <a16:creationId xmlns:a16="http://schemas.microsoft.com/office/drawing/2014/main" id="{C90BBF75-D7E1-6BF4-9365-319E3479866F}"/>
              </a:ext>
            </a:extLst>
          </p:cNvPr>
          <p:cNvSpPr>
            <a:spLocks noGrp="1"/>
          </p:cNvSpPr>
          <p:nvPr>
            <p:ph idx="15"/>
          </p:nvPr>
        </p:nvSpPr>
        <p:spPr>
          <a:xfrm>
            <a:off x="8164285" y="1607038"/>
            <a:ext cx="3189514" cy="3931611"/>
          </a:xfrm>
        </p:spPr>
        <p:txBody>
          <a:bodyPr>
            <a:normAutofit/>
          </a:bodyPr>
          <a:lstStyle/>
          <a:p>
            <a:pPr marL="0" lvl="0" indent="0">
              <a:buNone/>
            </a:pPr>
            <a:r>
              <a:rPr lang="en-US" sz="3000"/>
              <a:t>Click to edit Master text styles</a:t>
            </a:r>
          </a:p>
        </p:txBody>
      </p:sp>
      <p:pic>
        <p:nvPicPr>
          <p:cNvPr id="12" name="Picture 11">
            <a:extLst>
              <a:ext uri="{FF2B5EF4-FFF2-40B4-BE49-F238E27FC236}">
                <a16:creationId xmlns:a16="http://schemas.microsoft.com/office/drawing/2014/main" id="{63EDA8F6-11D4-771D-8D96-50BB0071E0A2}"/>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3" name="TextBox 12">
            <a:extLst>
              <a:ext uri="{FF2B5EF4-FFF2-40B4-BE49-F238E27FC236}">
                <a16:creationId xmlns:a16="http://schemas.microsoft.com/office/drawing/2014/main" id="{F46CC122-B8AB-1E90-D88E-866A376C33C5}"/>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1035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ransi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688-5A09-DA42-8441-30EE013B7907}"/>
              </a:ext>
            </a:extLst>
          </p:cNvPr>
          <p:cNvSpPr>
            <a:spLocks noGrp="1"/>
          </p:cNvSpPr>
          <p:nvPr>
            <p:ph type="ctrTitle" hasCustomPrompt="1"/>
          </p:nvPr>
        </p:nvSpPr>
        <p:spPr>
          <a:xfrm>
            <a:off x="4048222" y="1703306"/>
            <a:ext cx="8009459" cy="657669"/>
          </a:xfrm>
        </p:spPr>
        <p:txBody>
          <a:bodyPr anchor="t">
            <a:noAutofit/>
          </a:bodyPr>
          <a:lstStyle>
            <a:lvl1pPr algn="l">
              <a:defRPr sz="4400" b="1" cap="all" spc="250" baseline="0">
                <a:solidFill>
                  <a:schemeClr val="bg1"/>
                </a:solidFill>
                <a:latin typeface="Helvetica" pitchFamily="2" charset="0"/>
              </a:defRPr>
            </a:lvl1pPr>
          </a:lstStyle>
          <a:p>
            <a:r>
              <a:rPr lang="en-US" dirty="0"/>
              <a:t>TRANSITION SLIDE TITLE.</a:t>
            </a:r>
          </a:p>
        </p:txBody>
      </p:sp>
      <p:sp>
        <p:nvSpPr>
          <p:cNvPr id="3" name="Subtitle 2">
            <a:extLst>
              <a:ext uri="{FF2B5EF4-FFF2-40B4-BE49-F238E27FC236}">
                <a16:creationId xmlns:a16="http://schemas.microsoft.com/office/drawing/2014/main" id="{9C8630BF-1321-934E-B610-A502B55861F5}"/>
              </a:ext>
            </a:extLst>
          </p:cNvPr>
          <p:cNvSpPr>
            <a:spLocks noGrp="1"/>
          </p:cNvSpPr>
          <p:nvPr>
            <p:ph type="subTitle" idx="1" hasCustomPrompt="1"/>
          </p:nvPr>
        </p:nvSpPr>
        <p:spPr>
          <a:xfrm>
            <a:off x="4048222" y="2360975"/>
            <a:ext cx="8009459" cy="511180"/>
          </a:xfrm>
        </p:spPr>
        <p:txBody>
          <a:bodyPr>
            <a:noAutofit/>
          </a:bodyPr>
          <a:lstStyle>
            <a:lvl1pPr marL="0" indent="0" algn="l">
              <a:buNone/>
              <a:defRPr sz="3000" spc="150" baseline="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on transition slide.</a:t>
            </a:r>
          </a:p>
        </p:txBody>
      </p:sp>
    </p:spTree>
    <p:extLst>
      <p:ext uri="{BB962C8B-B14F-4D97-AF65-F5344CB8AC3E}">
        <p14:creationId xmlns:p14="http://schemas.microsoft.com/office/powerpoint/2010/main" val="168299896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838200" y="602673"/>
            <a:ext cx="10515600" cy="883227"/>
          </a:xfrm>
        </p:spPr>
        <p:txBody>
          <a:bodyPr/>
          <a:lstStyle/>
          <a:p>
            <a:r>
              <a:rPr lang="en-US" dirty="0"/>
              <a:t>Title Helvetica bold 44 pt.</a:t>
            </a:r>
          </a:p>
        </p:txBody>
      </p:sp>
      <p:sp>
        <p:nvSpPr>
          <p:cNvPr id="10" name="Content Placeholder 4">
            <a:extLst>
              <a:ext uri="{FF2B5EF4-FFF2-40B4-BE49-F238E27FC236}">
                <a16:creationId xmlns:a16="http://schemas.microsoft.com/office/drawing/2014/main" id="{5F5FAD1D-151C-DD4E-A0D5-983A6E271CC6}"/>
              </a:ext>
            </a:extLst>
          </p:cNvPr>
          <p:cNvSpPr>
            <a:spLocks noGrp="1"/>
          </p:cNvSpPr>
          <p:nvPr>
            <p:ph idx="1"/>
          </p:nvPr>
        </p:nvSpPr>
        <p:spPr>
          <a:xfrm>
            <a:off x="838200" y="1607040"/>
            <a:ext cx="10515600" cy="3931611"/>
          </a:xfrm>
        </p:spPr>
        <p:txBody>
          <a:bodyPr>
            <a:normAutofit/>
          </a:bodyPr>
          <a:lstStyle/>
          <a:p>
            <a:pPr marL="0" lvl="0" indent="0">
              <a:buNone/>
            </a:pPr>
            <a:r>
              <a:rPr lang="en-US" sz="3000"/>
              <a:t>Click to edit Master text styles</a:t>
            </a:r>
          </a:p>
        </p:txBody>
      </p:sp>
      <p:pic>
        <p:nvPicPr>
          <p:cNvPr id="4" name="Picture 3">
            <a:extLst>
              <a:ext uri="{FF2B5EF4-FFF2-40B4-BE49-F238E27FC236}">
                <a16:creationId xmlns:a16="http://schemas.microsoft.com/office/drawing/2014/main" id="{C055AB6F-0E7D-5B45-AAFD-A3EEEEE6180A}"/>
              </a:ext>
            </a:extLst>
          </p:cNvPr>
          <p:cNvPicPr>
            <a:picLocks noChangeAspect="1"/>
          </p:cNvPicPr>
          <p:nvPr userDrawn="1"/>
        </p:nvPicPr>
        <p:blipFill>
          <a:blip r:embed="rId3"/>
          <a:stretch>
            <a:fillRect/>
          </a:stretch>
        </p:blipFill>
        <p:spPr>
          <a:xfrm>
            <a:off x="11484530" y="6194390"/>
            <a:ext cx="579929" cy="579929"/>
          </a:xfrm>
          <a:prstGeom prst="rect">
            <a:avLst/>
          </a:prstGeom>
        </p:spPr>
      </p:pic>
    </p:spTree>
    <p:extLst>
      <p:ext uri="{BB962C8B-B14F-4D97-AF65-F5344CB8AC3E}">
        <p14:creationId xmlns:p14="http://schemas.microsoft.com/office/powerpoint/2010/main" val="291753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838200" y="613063"/>
            <a:ext cx="10515600" cy="858586"/>
          </a:xfrm>
        </p:spPr>
        <p:txBody>
          <a:bodyPr/>
          <a:lstStyle/>
          <a:p>
            <a:r>
              <a:rPr lang="en-US" dirty="0"/>
              <a:t>Title Helvetica bold 44 pt.</a:t>
            </a:r>
          </a:p>
        </p:txBody>
      </p:sp>
      <p:sp>
        <p:nvSpPr>
          <p:cNvPr id="11" name="Content Placeholder 4">
            <a:extLst>
              <a:ext uri="{FF2B5EF4-FFF2-40B4-BE49-F238E27FC236}">
                <a16:creationId xmlns:a16="http://schemas.microsoft.com/office/drawing/2014/main" id="{A3623811-8EFD-5E48-99DB-15C7655A9F47}"/>
              </a:ext>
            </a:extLst>
          </p:cNvPr>
          <p:cNvSpPr>
            <a:spLocks noGrp="1"/>
          </p:cNvSpPr>
          <p:nvPr>
            <p:ph idx="1"/>
          </p:nvPr>
        </p:nvSpPr>
        <p:spPr>
          <a:xfrm>
            <a:off x="838200" y="1607040"/>
            <a:ext cx="4909457" cy="3931611"/>
          </a:xfrm>
        </p:spPr>
        <p:txBody>
          <a:bodyPr>
            <a:normAutofit/>
          </a:bodyPr>
          <a:lstStyle>
            <a:lvl1pPr>
              <a:buFontTx/>
              <a:buNone/>
              <a:defRPr/>
            </a:lvl1pPr>
          </a:lstStyle>
          <a:p>
            <a:pPr marL="0" lvl="0" indent="0">
              <a:buNone/>
            </a:pPr>
            <a:r>
              <a:rPr lang="en-US" sz="3000"/>
              <a:t>Click to edit Master text styles</a:t>
            </a:r>
          </a:p>
        </p:txBody>
      </p:sp>
      <p:sp>
        <p:nvSpPr>
          <p:cNvPr id="12" name="Content Placeholder 4">
            <a:extLst>
              <a:ext uri="{FF2B5EF4-FFF2-40B4-BE49-F238E27FC236}">
                <a16:creationId xmlns:a16="http://schemas.microsoft.com/office/drawing/2014/main" id="{ACE185C7-ADE2-D64E-992F-8DF9C837365A}"/>
              </a:ext>
            </a:extLst>
          </p:cNvPr>
          <p:cNvSpPr>
            <a:spLocks noGrp="1"/>
          </p:cNvSpPr>
          <p:nvPr>
            <p:ph idx="13"/>
          </p:nvPr>
        </p:nvSpPr>
        <p:spPr>
          <a:xfrm>
            <a:off x="6455229" y="1607040"/>
            <a:ext cx="4909457" cy="3931611"/>
          </a:xfrm>
        </p:spPr>
        <p:txBody>
          <a:bodyPr>
            <a:normAutofit/>
          </a:bodyPr>
          <a:lstStyle/>
          <a:p>
            <a:pPr marL="0" lvl="0" indent="0">
              <a:buNone/>
            </a:pPr>
            <a:r>
              <a:rPr lang="en-US" sz="3000"/>
              <a:t>Click to edit Master text styles</a:t>
            </a:r>
          </a:p>
        </p:txBody>
      </p:sp>
      <p:pic>
        <p:nvPicPr>
          <p:cNvPr id="5" name="Picture 4">
            <a:extLst>
              <a:ext uri="{FF2B5EF4-FFF2-40B4-BE49-F238E27FC236}">
                <a16:creationId xmlns:a16="http://schemas.microsoft.com/office/drawing/2014/main" id="{F3A3A70F-36B6-F547-9646-309834E8C5D3}"/>
              </a:ext>
            </a:extLst>
          </p:cNvPr>
          <p:cNvPicPr>
            <a:picLocks noChangeAspect="1"/>
          </p:cNvPicPr>
          <p:nvPr userDrawn="1"/>
        </p:nvPicPr>
        <p:blipFill>
          <a:blip r:embed="rId3"/>
          <a:stretch>
            <a:fillRect/>
          </a:stretch>
        </p:blipFill>
        <p:spPr>
          <a:xfrm>
            <a:off x="11484530" y="6194390"/>
            <a:ext cx="579929" cy="579929"/>
          </a:xfrm>
          <a:prstGeom prst="rect">
            <a:avLst/>
          </a:prstGeom>
        </p:spPr>
      </p:pic>
    </p:spTree>
    <p:extLst>
      <p:ext uri="{BB962C8B-B14F-4D97-AF65-F5344CB8AC3E}">
        <p14:creationId xmlns:p14="http://schemas.microsoft.com/office/powerpoint/2010/main" val="162148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838200" y="613063"/>
            <a:ext cx="10515600" cy="858586"/>
          </a:xfrm>
        </p:spPr>
        <p:txBody>
          <a:bodyPr/>
          <a:lstStyle/>
          <a:p>
            <a:r>
              <a:rPr lang="en-US" dirty="0"/>
              <a:t>Title Helvetica bold 44 pt.</a:t>
            </a:r>
          </a:p>
        </p:txBody>
      </p:sp>
      <p:sp>
        <p:nvSpPr>
          <p:cNvPr id="11" name="Content Placeholder 4">
            <a:extLst>
              <a:ext uri="{FF2B5EF4-FFF2-40B4-BE49-F238E27FC236}">
                <a16:creationId xmlns:a16="http://schemas.microsoft.com/office/drawing/2014/main" id="{A3623811-8EFD-5E48-99DB-15C7655A9F47}"/>
              </a:ext>
            </a:extLst>
          </p:cNvPr>
          <p:cNvSpPr>
            <a:spLocks noGrp="1"/>
          </p:cNvSpPr>
          <p:nvPr>
            <p:ph idx="1"/>
          </p:nvPr>
        </p:nvSpPr>
        <p:spPr>
          <a:xfrm>
            <a:off x="838200" y="1607040"/>
            <a:ext cx="3097696" cy="3931611"/>
          </a:xfrm>
        </p:spPr>
        <p:txBody>
          <a:bodyPr>
            <a:normAutofit/>
          </a:bodyPr>
          <a:lstStyle>
            <a:lvl1pPr>
              <a:buFontTx/>
              <a:buNone/>
              <a:defRPr/>
            </a:lvl1pPr>
          </a:lstStyle>
          <a:p>
            <a:pPr marL="0" lvl="0" indent="0">
              <a:buNone/>
            </a:pPr>
            <a:r>
              <a:rPr lang="en-US" sz="3000"/>
              <a:t>Click to edit Master text styles</a:t>
            </a:r>
          </a:p>
        </p:txBody>
      </p:sp>
      <p:sp>
        <p:nvSpPr>
          <p:cNvPr id="12" name="Content Placeholder 4">
            <a:extLst>
              <a:ext uri="{FF2B5EF4-FFF2-40B4-BE49-F238E27FC236}">
                <a16:creationId xmlns:a16="http://schemas.microsoft.com/office/drawing/2014/main" id="{ACE185C7-ADE2-D64E-992F-8DF9C837365A}"/>
              </a:ext>
            </a:extLst>
          </p:cNvPr>
          <p:cNvSpPr>
            <a:spLocks noGrp="1"/>
          </p:cNvSpPr>
          <p:nvPr>
            <p:ph idx="13"/>
          </p:nvPr>
        </p:nvSpPr>
        <p:spPr>
          <a:xfrm>
            <a:off x="8023481" y="1607040"/>
            <a:ext cx="3341205" cy="3931611"/>
          </a:xfrm>
        </p:spPr>
        <p:txBody>
          <a:bodyPr>
            <a:normAutofit/>
          </a:bodyPr>
          <a:lstStyle/>
          <a:p>
            <a:pPr marL="0" lvl="0" indent="0">
              <a:buNone/>
            </a:pPr>
            <a:r>
              <a:rPr lang="en-US" sz="3000"/>
              <a:t>Click to edit Master text styles</a:t>
            </a:r>
          </a:p>
        </p:txBody>
      </p:sp>
      <p:pic>
        <p:nvPicPr>
          <p:cNvPr id="5" name="Picture 4">
            <a:extLst>
              <a:ext uri="{FF2B5EF4-FFF2-40B4-BE49-F238E27FC236}">
                <a16:creationId xmlns:a16="http://schemas.microsoft.com/office/drawing/2014/main" id="{F3A3A70F-36B6-F547-9646-309834E8C5D3}"/>
              </a:ext>
            </a:extLst>
          </p:cNvPr>
          <p:cNvPicPr>
            <a:picLocks noChangeAspect="1"/>
          </p:cNvPicPr>
          <p:nvPr userDrawn="1"/>
        </p:nvPicPr>
        <p:blipFill>
          <a:blip r:embed="rId3"/>
          <a:stretch>
            <a:fillRect/>
          </a:stretch>
        </p:blipFill>
        <p:spPr>
          <a:xfrm>
            <a:off x="11484530" y="6194390"/>
            <a:ext cx="579929" cy="579929"/>
          </a:xfrm>
          <a:prstGeom prst="rect">
            <a:avLst/>
          </a:prstGeom>
        </p:spPr>
      </p:pic>
      <p:sp>
        <p:nvSpPr>
          <p:cNvPr id="2" name="Content Placeholder 4">
            <a:extLst>
              <a:ext uri="{FF2B5EF4-FFF2-40B4-BE49-F238E27FC236}">
                <a16:creationId xmlns:a16="http://schemas.microsoft.com/office/drawing/2014/main" id="{AB62EBD7-EBB4-A78D-4B7F-78BEDE0A8091}"/>
              </a:ext>
            </a:extLst>
          </p:cNvPr>
          <p:cNvSpPr>
            <a:spLocks noGrp="1"/>
          </p:cNvSpPr>
          <p:nvPr>
            <p:ph idx="14"/>
          </p:nvPr>
        </p:nvSpPr>
        <p:spPr>
          <a:xfrm>
            <a:off x="4320208" y="1607039"/>
            <a:ext cx="3318960" cy="3931611"/>
          </a:xfrm>
        </p:spPr>
        <p:txBody>
          <a:bodyPr>
            <a:normAutofit/>
          </a:bodyPr>
          <a:lstStyle/>
          <a:p>
            <a:pPr marL="0" lvl="0" indent="0">
              <a:buNone/>
            </a:pPr>
            <a:r>
              <a:rPr lang="en-US" sz="3000"/>
              <a:t>Click to edit Master text styles</a:t>
            </a:r>
          </a:p>
        </p:txBody>
      </p:sp>
    </p:spTree>
    <p:extLst>
      <p:ext uri="{BB962C8B-B14F-4D97-AF65-F5344CB8AC3E}">
        <p14:creationId xmlns:p14="http://schemas.microsoft.com/office/powerpoint/2010/main" val="58982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52161"/>
            <a:ext cx="10515600" cy="1044179"/>
          </a:xfrm>
        </p:spPr>
        <p:txBody>
          <a:bodyPr/>
          <a:lstStyle/>
          <a:p>
            <a:r>
              <a:rPr lang="en-US" dirty="0"/>
              <a:t>Title Helvetica bold 44 pt.</a:t>
            </a:r>
          </a:p>
        </p:txBody>
      </p:sp>
      <p:pic>
        <p:nvPicPr>
          <p:cNvPr id="3" name="Picture 2">
            <a:extLst>
              <a:ext uri="{FF2B5EF4-FFF2-40B4-BE49-F238E27FC236}">
                <a16:creationId xmlns:a16="http://schemas.microsoft.com/office/drawing/2014/main" id="{9047E8BD-045E-684E-8766-CA0E37ABB2D7}"/>
              </a:ext>
            </a:extLst>
          </p:cNvPr>
          <p:cNvPicPr>
            <a:picLocks noChangeAspect="1"/>
          </p:cNvPicPr>
          <p:nvPr userDrawn="1"/>
        </p:nvPicPr>
        <p:blipFill>
          <a:blip r:embed="rId3"/>
          <a:stretch>
            <a:fillRect/>
          </a:stretch>
        </p:blipFill>
        <p:spPr>
          <a:xfrm>
            <a:off x="11484530" y="6194390"/>
            <a:ext cx="579929" cy="579929"/>
          </a:xfrm>
          <a:prstGeom prst="rect">
            <a:avLst/>
          </a:prstGeom>
        </p:spPr>
      </p:pic>
    </p:spTree>
    <p:extLst>
      <p:ext uri="{BB962C8B-B14F-4D97-AF65-F5344CB8AC3E}">
        <p14:creationId xmlns:p14="http://schemas.microsoft.com/office/powerpoint/2010/main" val="165063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hoto+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4962144" y="741641"/>
            <a:ext cx="6391656" cy="573659"/>
          </a:xfrm>
        </p:spPr>
        <p:txBody>
          <a:bodyPr>
            <a:noAutofit/>
          </a:bodyPr>
          <a:lstStyle>
            <a:lvl1pPr>
              <a:defRPr sz="3800" b="1">
                <a:solidFill>
                  <a:schemeClr val="tx1"/>
                </a:solidFill>
              </a:defRPr>
            </a:lvl1pPr>
          </a:lstStyle>
          <a:p>
            <a:r>
              <a:rPr lang="en-US" dirty="0"/>
              <a:t>Title Helvetica 38 pt.</a:t>
            </a:r>
          </a:p>
        </p:txBody>
      </p:sp>
      <p:sp>
        <p:nvSpPr>
          <p:cNvPr id="15" name="Content Placeholder 2">
            <a:extLst>
              <a:ext uri="{FF2B5EF4-FFF2-40B4-BE49-F238E27FC236}">
                <a16:creationId xmlns:a16="http://schemas.microsoft.com/office/drawing/2014/main" id="{68AD4155-B02F-E748-ABE5-7DC0D1C41352}"/>
              </a:ext>
            </a:extLst>
          </p:cNvPr>
          <p:cNvSpPr>
            <a:spLocks noGrp="1"/>
          </p:cNvSpPr>
          <p:nvPr>
            <p:ph idx="13"/>
          </p:nvPr>
        </p:nvSpPr>
        <p:spPr>
          <a:xfrm>
            <a:off x="4962144" y="1604733"/>
            <a:ext cx="6391656" cy="3612726"/>
          </a:xfrm>
        </p:spPr>
        <p:txBody>
          <a:bodyPr>
            <a:normAutofit/>
          </a:bodyPr>
          <a:lstStyle>
            <a:lvl1pPr>
              <a:defRPr sz="2600"/>
            </a:lvl1pPr>
            <a:lvl2pPr>
              <a:defRPr sz="2600"/>
            </a:lvl2pPr>
            <a:lvl3pPr>
              <a:defRPr sz="2600"/>
            </a:lvl3pPr>
            <a:lvl4pPr>
              <a:defRPr sz="3000"/>
            </a:lvl4pPr>
            <a:lvl5pPr>
              <a:defRPr sz="3000"/>
            </a:lvl5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69A72DE0-EB9D-7C48-B7B2-0B9701BC4850}"/>
              </a:ext>
            </a:extLst>
          </p:cNvPr>
          <p:cNvSpPr>
            <a:spLocks noGrp="1"/>
          </p:cNvSpPr>
          <p:nvPr>
            <p:ph type="pic" sz="quarter" idx="14"/>
          </p:nvPr>
        </p:nvSpPr>
        <p:spPr>
          <a:xfrm>
            <a:off x="0" y="0"/>
            <a:ext cx="3962400" cy="5217459"/>
          </a:xfrm>
        </p:spPr>
        <p:txBody>
          <a:bodyPr>
            <a:normAutofit/>
          </a:bodyPr>
          <a:lstStyle>
            <a:lvl1pPr marL="0" indent="0">
              <a:buNone/>
              <a:defRPr sz="2000">
                <a:solidFill>
                  <a:schemeClr val="accent1"/>
                </a:solidFill>
              </a:defRPr>
            </a:lvl1pPr>
          </a:lstStyle>
          <a:p>
            <a:r>
              <a:rPr lang="en-US"/>
              <a:t>Click icon to add picture</a:t>
            </a:r>
            <a:endParaRPr lang="en-US" dirty="0"/>
          </a:p>
        </p:txBody>
      </p:sp>
      <p:pic>
        <p:nvPicPr>
          <p:cNvPr id="5" name="Picture 4">
            <a:extLst>
              <a:ext uri="{FF2B5EF4-FFF2-40B4-BE49-F238E27FC236}">
                <a16:creationId xmlns:a16="http://schemas.microsoft.com/office/drawing/2014/main" id="{E429EF7E-E7B2-4C46-ACA7-21453617E2FF}"/>
              </a:ext>
            </a:extLst>
          </p:cNvPr>
          <p:cNvPicPr>
            <a:picLocks noChangeAspect="1"/>
          </p:cNvPicPr>
          <p:nvPr userDrawn="1"/>
        </p:nvPicPr>
        <p:blipFill>
          <a:blip r:embed="rId3"/>
          <a:stretch>
            <a:fillRect/>
          </a:stretch>
        </p:blipFill>
        <p:spPr>
          <a:xfrm>
            <a:off x="11484530" y="6194390"/>
            <a:ext cx="579929" cy="579929"/>
          </a:xfrm>
          <a:prstGeom prst="rect">
            <a:avLst/>
          </a:prstGeom>
        </p:spPr>
      </p:pic>
    </p:spTree>
    <p:extLst>
      <p:ext uri="{BB962C8B-B14F-4D97-AF65-F5344CB8AC3E}">
        <p14:creationId xmlns:p14="http://schemas.microsoft.com/office/powerpoint/2010/main" val="12001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9B8D995-7A3B-0649-AD48-4BDAD89993F1}"/>
              </a:ext>
            </a:extLst>
          </p:cNvPr>
          <p:cNvSpPr>
            <a:spLocks noGrp="1"/>
          </p:cNvSpPr>
          <p:nvPr>
            <p:ph type="title" hasCustomPrompt="1"/>
          </p:nvPr>
        </p:nvSpPr>
        <p:spPr>
          <a:xfrm>
            <a:off x="858011" y="739589"/>
            <a:ext cx="6391656" cy="573659"/>
          </a:xfrm>
        </p:spPr>
        <p:txBody>
          <a:bodyPr>
            <a:noAutofit/>
          </a:bodyPr>
          <a:lstStyle>
            <a:lvl1pPr>
              <a:defRPr sz="3800" b="1">
                <a:solidFill>
                  <a:schemeClr val="tx1"/>
                </a:solidFill>
              </a:defRPr>
            </a:lvl1pPr>
          </a:lstStyle>
          <a:p>
            <a:r>
              <a:rPr lang="en-US" dirty="0"/>
              <a:t>Title Helvetica 38 pt.      </a:t>
            </a:r>
          </a:p>
        </p:txBody>
      </p:sp>
      <p:sp>
        <p:nvSpPr>
          <p:cNvPr id="21" name="Content Placeholder 2">
            <a:extLst>
              <a:ext uri="{FF2B5EF4-FFF2-40B4-BE49-F238E27FC236}">
                <a16:creationId xmlns:a16="http://schemas.microsoft.com/office/drawing/2014/main" id="{0506DE51-C710-6643-8B18-33A489ED827A}"/>
              </a:ext>
            </a:extLst>
          </p:cNvPr>
          <p:cNvSpPr>
            <a:spLocks noGrp="1"/>
          </p:cNvSpPr>
          <p:nvPr>
            <p:ph idx="13"/>
          </p:nvPr>
        </p:nvSpPr>
        <p:spPr>
          <a:xfrm>
            <a:off x="858011" y="1602681"/>
            <a:ext cx="6391656" cy="3628225"/>
          </a:xfrm>
        </p:spPr>
        <p:txBody>
          <a:bodyPr>
            <a:normAutofit/>
          </a:bodyPr>
          <a:lstStyle>
            <a:lvl1pPr>
              <a:defRPr sz="2600"/>
            </a:lvl1pPr>
            <a:lvl2pPr>
              <a:defRPr sz="2600"/>
            </a:lvl2pPr>
            <a:lvl3pPr>
              <a:defRPr sz="2600"/>
            </a:lvl3pPr>
            <a:lvl4pPr>
              <a:defRPr sz="3000"/>
            </a:lvl4pPr>
            <a:lvl5pPr>
              <a:defRPr sz="3000"/>
            </a:lvl5pPr>
          </a:lstStyle>
          <a:p>
            <a:pPr lvl="0"/>
            <a:r>
              <a:rPr lang="en-US"/>
              <a:t>Click to edit Master text styles</a:t>
            </a:r>
          </a:p>
          <a:p>
            <a:pPr lvl="1"/>
            <a:r>
              <a:rPr lang="en-US"/>
              <a:t>Second level</a:t>
            </a:r>
          </a:p>
          <a:p>
            <a:pPr lvl="2"/>
            <a:r>
              <a:rPr lang="en-US"/>
              <a:t>Third level</a:t>
            </a:r>
          </a:p>
        </p:txBody>
      </p:sp>
      <p:sp>
        <p:nvSpPr>
          <p:cNvPr id="10" name="Picture Placeholder 9">
            <a:extLst>
              <a:ext uri="{FF2B5EF4-FFF2-40B4-BE49-F238E27FC236}">
                <a16:creationId xmlns:a16="http://schemas.microsoft.com/office/drawing/2014/main" id="{CE249F36-21B2-B244-8A05-BFA83D7FE7FE}"/>
              </a:ext>
            </a:extLst>
          </p:cNvPr>
          <p:cNvSpPr>
            <a:spLocks noGrp="1"/>
          </p:cNvSpPr>
          <p:nvPr>
            <p:ph type="pic" sz="quarter" idx="14"/>
          </p:nvPr>
        </p:nvSpPr>
        <p:spPr>
          <a:xfrm>
            <a:off x="8161599" y="0"/>
            <a:ext cx="4030401" cy="5230906"/>
          </a:xfrm>
        </p:spPr>
        <p:txBody>
          <a:bodyPr>
            <a:normAutofit/>
          </a:bodyPr>
          <a:lstStyle>
            <a:lvl1pPr marL="0" indent="0">
              <a:buNone/>
              <a:defRPr sz="2000">
                <a:solidFill>
                  <a:schemeClr val="accent1"/>
                </a:solidFill>
              </a:defRPr>
            </a:lvl1pPr>
          </a:lstStyle>
          <a:p>
            <a:r>
              <a:rPr lang="en-US"/>
              <a:t>Click icon to add picture</a:t>
            </a:r>
            <a:endParaRPr lang="en-US" dirty="0"/>
          </a:p>
        </p:txBody>
      </p:sp>
      <p:pic>
        <p:nvPicPr>
          <p:cNvPr id="5" name="Picture 4">
            <a:extLst>
              <a:ext uri="{FF2B5EF4-FFF2-40B4-BE49-F238E27FC236}">
                <a16:creationId xmlns:a16="http://schemas.microsoft.com/office/drawing/2014/main" id="{DF92FB67-0E36-D142-9502-7940750B3F24}"/>
              </a:ext>
            </a:extLst>
          </p:cNvPr>
          <p:cNvPicPr>
            <a:picLocks noChangeAspect="1"/>
          </p:cNvPicPr>
          <p:nvPr userDrawn="1"/>
        </p:nvPicPr>
        <p:blipFill>
          <a:blip r:embed="rId3"/>
          <a:stretch>
            <a:fillRect/>
          </a:stretch>
        </p:blipFill>
        <p:spPr>
          <a:xfrm>
            <a:off x="11484530" y="6194390"/>
            <a:ext cx="579929" cy="579929"/>
          </a:xfrm>
          <a:prstGeom prst="rect">
            <a:avLst/>
          </a:prstGeom>
        </p:spPr>
      </p:pic>
    </p:spTree>
    <p:extLst>
      <p:ext uri="{BB962C8B-B14F-4D97-AF65-F5344CB8AC3E}">
        <p14:creationId xmlns:p14="http://schemas.microsoft.com/office/powerpoint/2010/main" val="2392337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157" y="612988"/>
            <a:ext cx="5436985" cy="1151441"/>
          </a:xfrm>
        </p:spPr>
        <p:txBody>
          <a:bodyPr/>
          <a:lstStyle/>
          <a:p>
            <a:r>
              <a:rPr lang="en-US" dirty="0"/>
              <a:t>Presenter Slide.</a:t>
            </a:r>
          </a:p>
        </p:txBody>
      </p:sp>
      <p:sp>
        <p:nvSpPr>
          <p:cNvPr id="5" name="Text Placeholder 4"/>
          <p:cNvSpPr>
            <a:spLocks noGrp="1"/>
          </p:cNvSpPr>
          <p:nvPr>
            <p:ph type="body" sz="quarter" idx="15" hasCustomPrompt="1"/>
          </p:nvPr>
        </p:nvSpPr>
        <p:spPr>
          <a:xfrm>
            <a:off x="2515157" y="1976033"/>
            <a:ext cx="5292725" cy="590550"/>
          </a:xfrm>
        </p:spPr>
        <p:txBody>
          <a:bodyPr/>
          <a:lstStyle>
            <a:lvl1pPr marL="0" indent="0">
              <a:buNone/>
              <a:defRPr baseline="0"/>
            </a:lvl1pPr>
          </a:lstStyle>
          <a:p>
            <a:pPr lvl="0"/>
            <a:r>
              <a:rPr lang="en-US" dirty="0"/>
              <a:t>Presenter title here.</a:t>
            </a:r>
          </a:p>
        </p:txBody>
      </p:sp>
      <p:sp>
        <p:nvSpPr>
          <p:cNvPr id="4" name="Picture Placeholder 9">
            <a:extLst>
              <a:ext uri="{FF2B5EF4-FFF2-40B4-BE49-F238E27FC236}">
                <a16:creationId xmlns:a16="http://schemas.microsoft.com/office/drawing/2014/main" id="{DEE1959E-9B43-C649-B014-46C23C529308}"/>
              </a:ext>
            </a:extLst>
          </p:cNvPr>
          <p:cNvSpPr>
            <a:spLocks noGrp="1"/>
          </p:cNvSpPr>
          <p:nvPr>
            <p:ph type="pic" sz="quarter" idx="14"/>
          </p:nvPr>
        </p:nvSpPr>
        <p:spPr>
          <a:xfrm>
            <a:off x="8130603" y="0"/>
            <a:ext cx="4030401" cy="5956300"/>
          </a:xfrm>
        </p:spPr>
        <p:txBody>
          <a:bodyPr>
            <a:normAutofit/>
          </a:bodyPr>
          <a:lstStyle>
            <a:lvl1pPr marL="0" indent="0">
              <a:buNone/>
              <a:defRPr sz="2000">
                <a:solidFill>
                  <a:schemeClr val="accent1"/>
                </a:solidFill>
              </a:defRPr>
            </a:lvl1pPr>
          </a:lstStyle>
          <a:p>
            <a:r>
              <a:rPr lang="en-US"/>
              <a:t>Click icon to add picture</a:t>
            </a:r>
            <a:endParaRPr lang="en-US" dirty="0"/>
          </a:p>
        </p:txBody>
      </p:sp>
    </p:spTree>
    <p:extLst>
      <p:ext uri="{BB962C8B-B14F-4D97-AF65-F5344CB8AC3E}">
        <p14:creationId xmlns:p14="http://schemas.microsoft.com/office/powerpoint/2010/main" val="420102656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CC6617-D2E5-5B4D-9F87-40E8B531C39A}"/>
              </a:ext>
            </a:extLst>
          </p:cNvPr>
          <p:cNvSpPr>
            <a:spLocks noGrp="1"/>
          </p:cNvSpPr>
          <p:nvPr>
            <p:ph type="title"/>
          </p:nvPr>
        </p:nvSpPr>
        <p:spPr>
          <a:xfrm>
            <a:off x="838200" y="365125"/>
            <a:ext cx="10515600" cy="10441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43B6536-045E-DC4D-BC2D-AE7ADCF26B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B2B32E42-3F79-344B-B9F5-44B08F43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0490ADEA-530E-7F42-B7F3-C65A56F363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2" charset="0"/>
              </a:defRPr>
            </a:lvl1pPr>
          </a:lstStyle>
          <a:p>
            <a:fld id="{9AB133FE-E6F7-EC46-8519-564ACF30934E}" type="slidenum">
              <a:rPr lang="en-US" smtClean="0"/>
              <a:pPr/>
              <a:t>‹#›</a:t>
            </a:fld>
            <a:endParaRPr lang="en-US" dirty="0"/>
          </a:p>
        </p:txBody>
      </p:sp>
    </p:spTree>
    <p:extLst>
      <p:ext uri="{BB962C8B-B14F-4D97-AF65-F5344CB8AC3E}">
        <p14:creationId xmlns:p14="http://schemas.microsoft.com/office/powerpoint/2010/main" val="4289351064"/>
      </p:ext>
    </p:extLst>
  </p:cSld>
  <p:clrMap bg1="lt1" tx1="dk1" bg2="lt2" tx2="dk2" accent1="accent1" accent2="accent2" accent3="accent3" accent4="accent4" accent5="accent5" accent6="accent6" hlink="hlink" folHlink="folHlink"/>
  <p:sldLayoutIdLst>
    <p:sldLayoutId id="2147483661" r:id="rId1"/>
    <p:sldLayoutId id="2147483652" r:id="rId2"/>
    <p:sldLayoutId id="2147483650" r:id="rId3"/>
    <p:sldLayoutId id="2147483654" r:id="rId4"/>
    <p:sldLayoutId id="2147483665" r:id="rId5"/>
    <p:sldLayoutId id="2147483657" r:id="rId6"/>
    <p:sldLayoutId id="2147483658" r:id="rId7"/>
    <p:sldLayoutId id="2147483659" r:id="rId8"/>
    <p:sldLayoutId id="2147483651" r:id="rId9"/>
    <p:sldLayoutId id="2147483660" r:id="rId10"/>
    <p:sldLayoutId id="2147483664" r:id="rId11"/>
  </p:sldLayoutIdLst>
  <p:hf hdr="0" dt="0"/>
  <p:txStyles>
    <p:titleStyle>
      <a:lvl1pPr algn="l" defTabSz="914400" rtl="0" eaLnBrk="1" latinLnBrk="0" hangingPunct="1">
        <a:lnSpc>
          <a:spcPct val="90000"/>
        </a:lnSpc>
        <a:spcBef>
          <a:spcPct val="0"/>
        </a:spcBef>
        <a:buNone/>
        <a:defRPr sz="4400" b="1"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Linear_function" TargetMode="External"/><Relationship Id="rId7" Type="http://schemas.openxmlformats.org/officeDocument/2006/relationships/hyperlink" Target="https://en.wikipedia.org/wiki/Media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en.wikipedia.org/wiki/Data_set" TargetMode="External"/><Relationship Id="rId5" Type="http://schemas.openxmlformats.org/officeDocument/2006/relationships/hyperlink" Target="https://en.wikipedia.org/wiki/System_of_linear_equations" TargetMode="External"/><Relationship Id="rId4" Type="http://schemas.openxmlformats.org/officeDocument/2006/relationships/hyperlink" Target="https://en.wikipedia.org/wiki/Linear_equa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Geometric_mean_theore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en.wikipedia.org/wiki/Linear_equation#Slope%E2%80%93intercept_for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mailto:lgrillot@aph.org"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hyperlink" Target="mailto:lzhou@aph.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43BDB-07B9-745F-D27C-B156F5AE5116}"/>
              </a:ext>
            </a:extLst>
          </p:cNvPr>
          <p:cNvSpPr>
            <a:spLocks noGrp="1"/>
          </p:cNvSpPr>
          <p:nvPr>
            <p:ph type="title"/>
          </p:nvPr>
        </p:nvSpPr>
        <p:spPr/>
        <p:txBody>
          <a:bodyPr>
            <a:normAutofit fontScale="90000"/>
          </a:bodyPr>
          <a:lstStyle/>
          <a:p>
            <a:r>
              <a:rPr lang="en-US" dirty="0"/>
              <a:t>Building Mathematical Mastery with APH Tools</a:t>
            </a:r>
          </a:p>
        </p:txBody>
      </p:sp>
      <p:sp>
        <p:nvSpPr>
          <p:cNvPr id="3" name="Subtitle 2">
            <a:extLst>
              <a:ext uri="{FF2B5EF4-FFF2-40B4-BE49-F238E27FC236}">
                <a16:creationId xmlns:a16="http://schemas.microsoft.com/office/drawing/2014/main" id="{51D0080F-AF76-E114-C8CB-C848AD0546DA}"/>
              </a:ext>
            </a:extLst>
          </p:cNvPr>
          <p:cNvSpPr>
            <a:spLocks noGrp="1"/>
          </p:cNvSpPr>
          <p:nvPr>
            <p:ph type="subTitle" idx="1"/>
          </p:nvPr>
        </p:nvSpPr>
        <p:spPr>
          <a:xfrm>
            <a:off x="4346152" y="3790950"/>
            <a:ext cx="5576668" cy="472840"/>
          </a:xfrm>
        </p:spPr>
        <p:txBody>
          <a:bodyPr/>
          <a:lstStyle/>
          <a:p>
            <a:r>
              <a:rPr lang="en-US" dirty="0"/>
              <a:t>A Grade-Level Roadmap</a:t>
            </a:r>
          </a:p>
        </p:txBody>
      </p:sp>
    </p:spTree>
    <p:extLst>
      <p:ext uri="{BB962C8B-B14F-4D97-AF65-F5344CB8AC3E}">
        <p14:creationId xmlns:p14="http://schemas.microsoft.com/office/powerpoint/2010/main" val="34281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74F1-1EAD-E742-7E5F-17A6A07F38E6}"/>
              </a:ext>
            </a:extLst>
          </p:cNvPr>
          <p:cNvSpPr>
            <a:spLocks noGrp="1"/>
          </p:cNvSpPr>
          <p:nvPr>
            <p:ph type="ctrTitle"/>
          </p:nvPr>
        </p:nvSpPr>
        <p:spPr/>
        <p:txBody>
          <a:bodyPr/>
          <a:lstStyle/>
          <a:p>
            <a:r>
              <a:rPr lang="en-US" dirty="0"/>
              <a:t>Grade Band: K-2</a:t>
            </a:r>
          </a:p>
        </p:txBody>
      </p:sp>
      <p:sp>
        <p:nvSpPr>
          <p:cNvPr id="3" name="Text Placeholder 2">
            <a:extLst>
              <a:ext uri="{FF2B5EF4-FFF2-40B4-BE49-F238E27FC236}">
                <a16:creationId xmlns:a16="http://schemas.microsoft.com/office/drawing/2014/main" id="{47649652-2E36-2F87-9C16-302CF8A8905D}"/>
              </a:ext>
            </a:extLst>
          </p:cNvPr>
          <p:cNvSpPr>
            <a:spLocks noGrp="1"/>
          </p:cNvSpPr>
          <p:nvPr>
            <p:ph type="subTitle" idx="1"/>
          </p:nvPr>
        </p:nvSpPr>
        <p:spPr/>
        <p:txBody>
          <a:bodyPr>
            <a:noAutofit/>
          </a:bodyPr>
          <a:lstStyle/>
          <a:p>
            <a:r>
              <a:rPr lang="en-US" dirty="0"/>
              <a:t>Key Domains: Counting &amp; Cardinality, Operations in Base Ten, Geometry </a:t>
            </a:r>
          </a:p>
        </p:txBody>
      </p:sp>
    </p:spTree>
    <p:extLst>
      <p:ext uri="{BB962C8B-B14F-4D97-AF65-F5344CB8AC3E}">
        <p14:creationId xmlns:p14="http://schemas.microsoft.com/office/powerpoint/2010/main" val="3121827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3391-1D1A-0FA6-8D53-07CBB4DCDC83}"/>
              </a:ext>
            </a:extLst>
          </p:cNvPr>
          <p:cNvSpPr>
            <a:spLocks noGrp="1"/>
          </p:cNvSpPr>
          <p:nvPr>
            <p:ph type="title"/>
          </p:nvPr>
        </p:nvSpPr>
        <p:spPr/>
        <p:txBody>
          <a:bodyPr>
            <a:normAutofit fontScale="90000"/>
          </a:bodyPr>
          <a:lstStyle/>
          <a:p>
            <a:r>
              <a:rPr lang="en-US" dirty="0"/>
              <a:t>Kindergarten Focal Points (student age: 5 or 6 years old)</a:t>
            </a:r>
          </a:p>
        </p:txBody>
      </p:sp>
      <p:graphicFrame>
        <p:nvGraphicFramePr>
          <p:cNvPr id="4" name="Content Placeholder 3">
            <a:extLst>
              <a:ext uri="{FF2B5EF4-FFF2-40B4-BE49-F238E27FC236}">
                <a16:creationId xmlns:a16="http://schemas.microsoft.com/office/drawing/2014/main" id="{C2E94FA7-F5F6-17B1-F1F8-F3567154CC6A}"/>
              </a:ext>
            </a:extLst>
          </p:cNvPr>
          <p:cNvGraphicFramePr>
            <a:graphicFrameLocks noGrp="1"/>
          </p:cNvGraphicFramePr>
          <p:nvPr>
            <p:ph idx="1"/>
          </p:nvPr>
        </p:nvGraphicFramePr>
        <p:xfrm>
          <a:off x="838200" y="1606550"/>
          <a:ext cx="10515600" cy="41608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187209205"/>
                    </a:ext>
                  </a:extLst>
                </a:gridCol>
                <a:gridCol w="3505200">
                  <a:extLst>
                    <a:ext uri="{9D8B030D-6E8A-4147-A177-3AD203B41FA5}">
                      <a16:colId xmlns:a16="http://schemas.microsoft.com/office/drawing/2014/main" val="1869012203"/>
                    </a:ext>
                  </a:extLst>
                </a:gridCol>
                <a:gridCol w="3505200">
                  <a:extLst>
                    <a:ext uri="{9D8B030D-6E8A-4147-A177-3AD203B41FA5}">
                      <a16:colId xmlns:a16="http://schemas.microsoft.com/office/drawing/2014/main" val="3878810232"/>
                    </a:ext>
                  </a:extLst>
                </a:gridCol>
              </a:tblGrid>
              <a:tr h="1040210">
                <a:tc>
                  <a:txBody>
                    <a:bodyPr/>
                    <a:lstStyle/>
                    <a:p>
                      <a:pPr algn="ctr"/>
                      <a:r>
                        <a:rPr lang="en-US" dirty="0"/>
                        <a:t>Focal Points</a:t>
                      </a:r>
                    </a:p>
                  </a:txBody>
                  <a:tcPr anchor="ctr"/>
                </a:tc>
                <a:tc>
                  <a:txBody>
                    <a:bodyPr/>
                    <a:lstStyle/>
                    <a:p>
                      <a:pPr algn="ctr"/>
                      <a:r>
                        <a:rPr lang="en-US" dirty="0"/>
                        <a:t>Related Content Standard</a:t>
                      </a:r>
                    </a:p>
                  </a:txBody>
                  <a:tcPr anchor="ctr"/>
                </a:tc>
                <a:tc>
                  <a:txBody>
                    <a:bodyPr/>
                    <a:lstStyle/>
                    <a:p>
                      <a:pPr algn="ctr"/>
                      <a:r>
                        <a:rPr lang="en-US" dirty="0"/>
                        <a:t>Simple Example</a:t>
                      </a:r>
                    </a:p>
                  </a:txBody>
                  <a:tcPr anchor="ctr"/>
                </a:tc>
                <a:extLst>
                  <a:ext uri="{0D108BD9-81ED-4DB2-BD59-A6C34878D82A}">
                    <a16:rowId xmlns:a16="http://schemas.microsoft.com/office/drawing/2014/main" val="2401547061"/>
                  </a:ext>
                </a:extLst>
              </a:tr>
              <a:tr h="1040210">
                <a:tc>
                  <a:txBody>
                    <a:bodyPr/>
                    <a:lstStyle/>
                    <a:p>
                      <a:r>
                        <a:rPr lang="en-US" dirty="0">
                          <a:effectLst/>
                        </a:rPr>
                        <a:t>Representing, comparing, and ordering whole numbers and joining and separating sets</a:t>
                      </a:r>
                    </a:p>
                  </a:txBody>
                  <a:tcPr anchor="ctr"/>
                </a:tc>
                <a:tc>
                  <a:txBody>
                    <a:bodyPr/>
                    <a:lstStyle/>
                    <a:p>
                      <a:r>
                        <a:rPr lang="en-US">
                          <a:effectLst/>
                        </a:rPr>
                        <a:t>Number and Operations</a:t>
                      </a:r>
                    </a:p>
                  </a:txBody>
                  <a:tcPr anchor="ctr"/>
                </a:tc>
                <a:tc>
                  <a:txBody>
                    <a:bodyPr/>
                    <a:lstStyle/>
                    <a:p>
                      <a:r>
                        <a:rPr lang="en-US" dirty="0">
                          <a:effectLst/>
                        </a:rPr>
                        <a:t>There are 2 toy cars, and a friend gives 3 more. How many cars are there now?</a:t>
                      </a:r>
                    </a:p>
                  </a:txBody>
                  <a:tcPr anchor="ctr"/>
                </a:tc>
                <a:extLst>
                  <a:ext uri="{0D108BD9-81ED-4DB2-BD59-A6C34878D82A}">
                    <a16:rowId xmlns:a16="http://schemas.microsoft.com/office/drawing/2014/main" val="1514638847"/>
                  </a:ext>
                </a:extLst>
              </a:tr>
              <a:tr h="1040210">
                <a:tc>
                  <a:txBody>
                    <a:bodyPr/>
                    <a:lstStyle/>
                    <a:p>
                      <a:r>
                        <a:rPr lang="en-US" dirty="0">
                          <a:effectLst/>
                        </a:rPr>
                        <a:t>Describing shapes and space</a:t>
                      </a:r>
                    </a:p>
                  </a:txBody>
                  <a:tcPr anchor="ctr"/>
                </a:tc>
                <a:tc>
                  <a:txBody>
                    <a:bodyPr/>
                    <a:lstStyle/>
                    <a:p>
                      <a:r>
                        <a:rPr lang="en-US">
                          <a:effectLst/>
                        </a:rPr>
                        <a:t>Geometry</a:t>
                      </a:r>
                    </a:p>
                  </a:txBody>
                  <a:tcPr anchor="ctr"/>
                </a:tc>
                <a:tc>
                  <a:txBody>
                    <a:bodyPr/>
                    <a:lstStyle/>
                    <a:p>
                      <a:r>
                        <a:rPr lang="en-US" dirty="0">
                          <a:effectLst/>
                        </a:rPr>
                        <a:t>How do you know this is a square?</a:t>
                      </a:r>
                    </a:p>
                  </a:txBody>
                  <a:tcPr anchor="ctr"/>
                </a:tc>
                <a:extLst>
                  <a:ext uri="{0D108BD9-81ED-4DB2-BD59-A6C34878D82A}">
                    <a16:rowId xmlns:a16="http://schemas.microsoft.com/office/drawing/2014/main" val="682761867"/>
                  </a:ext>
                </a:extLst>
              </a:tr>
              <a:tr h="1040210">
                <a:tc>
                  <a:txBody>
                    <a:bodyPr/>
                    <a:lstStyle/>
                    <a:p>
                      <a:r>
                        <a:rPr lang="en-US" dirty="0">
                          <a:effectLst/>
                        </a:rPr>
                        <a:t>Ordering objects by measurable attributes</a:t>
                      </a:r>
                    </a:p>
                  </a:txBody>
                  <a:tcPr anchor="ctr"/>
                </a:tc>
                <a:tc>
                  <a:txBody>
                    <a:bodyPr/>
                    <a:lstStyle/>
                    <a:p>
                      <a:r>
                        <a:rPr lang="en-US">
                          <a:effectLst/>
                        </a:rPr>
                        <a:t>Measurement</a:t>
                      </a:r>
                    </a:p>
                  </a:txBody>
                  <a:tcPr anchor="ctr"/>
                </a:tc>
                <a:tc>
                  <a:txBody>
                    <a:bodyPr/>
                    <a:lstStyle/>
                    <a:p>
                      <a:r>
                        <a:rPr lang="en-US" dirty="0">
                          <a:effectLst/>
                        </a:rPr>
                        <a:t>Measure each item. Which one is the longest?</a:t>
                      </a:r>
                    </a:p>
                  </a:txBody>
                  <a:tcPr anchor="ctr"/>
                </a:tc>
                <a:extLst>
                  <a:ext uri="{0D108BD9-81ED-4DB2-BD59-A6C34878D82A}">
                    <a16:rowId xmlns:a16="http://schemas.microsoft.com/office/drawing/2014/main" val="967219657"/>
                  </a:ext>
                </a:extLst>
              </a:tr>
            </a:tbl>
          </a:graphicData>
        </a:graphic>
      </p:graphicFrame>
    </p:spTree>
    <p:extLst>
      <p:ext uri="{BB962C8B-B14F-4D97-AF65-F5344CB8AC3E}">
        <p14:creationId xmlns:p14="http://schemas.microsoft.com/office/powerpoint/2010/main" val="4138566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5D27-93C6-8FE0-6BFC-16BFBFECF1F2}"/>
              </a:ext>
            </a:extLst>
          </p:cNvPr>
          <p:cNvSpPr>
            <a:spLocks noGrp="1"/>
          </p:cNvSpPr>
          <p:nvPr>
            <p:ph type="title"/>
          </p:nvPr>
        </p:nvSpPr>
        <p:spPr/>
        <p:txBody>
          <a:bodyPr/>
          <a:lstStyle/>
          <a:p>
            <a:r>
              <a:rPr lang="en-US" dirty="0"/>
              <a:t>Highlight: Kindergarten</a:t>
            </a:r>
          </a:p>
        </p:txBody>
      </p:sp>
      <p:sp>
        <p:nvSpPr>
          <p:cNvPr id="3" name="Content Placeholder 2">
            <a:extLst>
              <a:ext uri="{FF2B5EF4-FFF2-40B4-BE49-F238E27FC236}">
                <a16:creationId xmlns:a16="http://schemas.microsoft.com/office/drawing/2014/main" id="{D0C7C6D4-3E24-D774-69B3-3D15E2123136}"/>
              </a:ext>
            </a:extLst>
          </p:cNvPr>
          <p:cNvSpPr>
            <a:spLocks noGrp="1"/>
          </p:cNvSpPr>
          <p:nvPr>
            <p:ph idx="1"/>
          </p:nvPr>
        </p:nvSpPr>
        <p:spPr/>
        <p:txBody>
          <a:bodyPr vert="horz" lIns="91440" tIns="45720" rIns="91440" bIns="45720" rtlCol="0" anchor="t">
            <a:normAutofit/>
          </a:bodyPr>
          <a:lstStyle/>
          <a:p>
            <a:pPr marL="457200" indent="-457200">
              <a:buFont typeface="Arial" panose="020B0604020202020204" pitchFamily="34" charset="0"/>
              <a:buChar char="•"/>
            </a:pPr>
            <a:r>
              <a:rPr lang="en-US" dirty="0"/>
              <a:t>Five and Ten Frames</a:t>
            </a:r>
          </a:p>
          <a:p>
            <a:pPr marL="457200" indent="-457200">
              <a:buFont typeface="Arial" panose="020B0604020202020204" pitchFamily="34" charset="0"/>
              <a:buChar char="•"/>
            </a:pPr>
            <a:r>
              <a:rPr lang="en-US" dirty="0"/>
              <a:t>Hundred Board and manipulatives</a:t>
            </a:r>
          </a:p>
          <a:p>
            <a:pPr marL="457200" indent="-457200">
              <a:buFont typeface="Arial" panose="020B0604020202020204" pitchFamily="34" charset="0"/>
              <a:buChar char="•"/>
            </a:pPr>
            <a:r>
              <a:rPr lang="en-US" dirty="0"/>
              <a:t>Place Value Setter</a:t>
            </a:r>
          </a:p>
          <a:p>
            <a:pPr marL="457200" indent="-457200">
              <a:buFont typeface="Arial" panose="020B0604020202020204" pitchFamily="34" charset="0"/>
              <a:buChar char="•"/>
            </a:pPr>
            <a:r>
              <a:rPr lang="en-US" dirty="0"/>
              <a:t>Ruler</a:t>
            </a:r>
          </a:p>
        </p:txBody>
      </p:sp>
      <p:pic>
        <p:nvPicPr>
          <p:cNvPr id="1026" name="Picture 2" descr="Tactile Five and Ten Frames">
            <a:extLst>
              <a:ext uri="{FF2B5EF4-FFF2-40B4-BE49-F238E27FC236}">
                <a16:creationId xmlns:a16="http://schemas.microsoft.com/office/drawing/2014/main" id="{A8200754-9AF1-4FC5-5B65-133D6CE08D9D}"/>
              </a:ext>
            </a:extLst>
          </p:cNvPr>
          <p:cNvPicPr>
            <a:picLocks noGrp="1" noChangeAspect="1" noChangeArrowheads="1"/>
          </p:cNvPicPr>
          <p:nvPr>
            <p:ph idx="13"/>
          </p:nvPr>
        </p:nvPicPr>
        <p:blipFill>
          <a:blip r:embed="rId3">
            <a:extLst>
              <a:ext uri="{28A0092B-C50C-407E-A947-70E740481C1C}">
                <a14:useLocalDpi xmlns:a14="http://schemas.microsoft.com/office/drawing/2010/main" val="0"/>
              </a:ext>
            </a:extLst>
          </a:blip>
          <a:stretch>
            <a:fillRect/>
          </a:stretch>
        </p:blipFill>
        <p:spPr bwMode="auto">
          <a:xfrm>
            <a:off x="4460081" y="1606413"/>
            <a:ext cx="2986509" cy="3932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ace-Value-Setter">
            <a:extLst>
              <a:ext uri="{FF2B5EF4-FFF2-40B4-BE49-F238E27FC236}">
                <a16:creationId xmlns:a16="http://schemas.microsoft.com/office/drawing/2014/main" id="{E7251372-4A26-C3A7-E024-5DCF740B4180}"/>
              </a:ext>
            </a:extLst>
          </p:cNvPr>
          <p:cNvPicPr>
            <a:picLocks noGrp="1" noChangeAspect="1" noChangeArrowheads="1"/>
          </p:cNvPicPr>
          <p:nvPr>
            <p:ph idx="14"/>
          </p:nvPr>
        </p:nvPicPr>
        <p:blipFill rotWithShape="1">
          <a:blip r:embed="rId4">
            <a:extLst>
              <a:ext uri="{28A0092B-C50C-407E-A947-70E740481C1C}">
                <a14:useLocalDpi xmlns:a14="http://schemas.microsoft.com/office/drawing/2010/main" val="0"/>
              </a:ext>
            </a:extLst>
          </a:blip>
          <a:srcRect l="14226" r="17053"/>
          <a:stretch>
            <a:fillRect/>
          </a:stretch>
        </p:blipFill>
        <p:spPr bwMode="auto">
          <a:xfrm>
            <a:off x="8151440" y="1606413"/>
            <a:ext cx="3602410" cy="393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909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F1E6F-47A8-783C-260A-B3DCF3F28B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9531A-BD84-C6FD-996E-C1045E335527}"/>
              </a:ext>
            </a:extLst>
          </p:cNvPr>
          <p:cNvSpPr>
            <a:spLocks noGrp="1"/>
          </p:cNvSpPr>
          <p:nvPr>
            <p:ph type="title"/>
          </p:nvPr>
        </p:nvSpPr>
        <p:spPr/>
        <p:txBody>
          <a:bodyPr>
            <a:normAutofit fontScale="90000"/>
          </a:bodyPr>
          <a:lstStyle/>
          <a:p>
            <a:r>
              <a:rPr lang="en-US" dirty="0"/>
              <a:t>First Grade Focal Points (student age: 6 or 7 years old)</a:t>
            </a:r>
          </a:p>
        </p:txBody>
      </p:sp>
      <p:graphicFrame>
        <p:nvGraphicFramePr>
          <p:cNvPr id="4" name="Content Placeholder 3">
            <a:extLst>
              <a:ext uri="{FF2B5EF4-FFF2-40B4-BE49-F238E27FC236}">
                <a16:creationId xmlns:a16="http://schemas.microsoft.com/office/drawing/2014/main" id="{6F49F6B4-741E-FA32-3C55-F0C4EC68E7B8}"/>
              </a:ext>
            </a:extLst>
          </p:cNvPr>
          <p:cNvGraphicFramePr>
            <a:graphicFrameLocks noGrp="1"/>
          </p:cNvGraphicFramePr>
          <p:nvPr>
            <p:ph idx="1"/>
          </p:nvPr>
        </p:nvGraphicFramePr>
        <p:xfrm>
          <a:off x="562873" y="1606550"/>
          <a:ext cx="11066253" cy="4457860"/>
        </p:xfrm>
        <a:graphic>
          <a:graphicData uri="http://schemas.openxmlformats.org/drawingml/2006/table">
            <a:tbl>
              <a:tblPr firstRow="1" bandRow="1">
                <a:tableStyleId>{5C22544A-7EE6-4342-B048-85BDC9FD1C3A}</a:tableStyleId>
              </a:tblPr>
              <a:tblGrid>
                <a:gridCol w="3688751">
                  <a:extLst>
                    <a:ext uri="{9D8B030D-6E8A-4147-A177-3AD203B41FA5}">
                      <a16:colId xmlns:a16="http://schemas.microsoft.com/office/drawing/2014/main" val="1187209205"/>
                    </a:ext>
                  </a:extLst>
                </a:gridCol>
                <a:gridCol w="3236824">
                  <a:extLst>
                    <a:ext uri="{9D8B030D-6E8A-4147-A177-3AD203B41FA5}">
                      <a16:colId xmlns:a16="http://schemas.microsoft.com/office/drawing/2014/main" val="1869012203"/>
                    </a:ext>
                  </a:extLst>
                </a:gridCol>
                <a:gridCol w="4140678">
                  <a:extLst>
                    <a:ext uri="{9D8B030D-6E8A-4147-A177-3AD203B41FA5}">
                      <a16:colId xmlns:a16="http://schemas.microsoft.com/office/drawing/2014/main" val="3878810232"/>
                    </a:ext>
                  </a:extLst>
                </a:gridCol>
              </a:tblGrid>
              <a:tr h="1040210">
                <a:tc>
                  <a:txBody>
                    <a:bodyPr/>
                    <a:lstStyle/>
                    <a:p>
                      <a:pPr algn="ctr"/>
                      <a:r>
                        <a:rPr lang="en-US" dirty="0"/>
                        <a:t>Focal Points</a:t>
                      </a:r>
                    </a:p>
                  </a:txBody>
                  <a:tcPr anchor="ctr"/>
                </a:tc>
                <a:tc>
                  <a:txBody>
                    <a:bodyPr/>
                    <a:lstStyle/>
                    <a:p>
                      <a:pPr algn="ctr"/>
                      <a:r>
                        <a:rPr lang="en-US" dirty="0"/>
                        <a:t>Related Content Standard</a:t>
                      </a:r>
                    </a:p>
                  </a:txBody>
                  <a:tcPr anchor="ctr"/>
                </a:tc>
                <a:tc>
                  <a:txBody>
                    <a:bodyPr/>
                    <a:lstStyle/>
                    <a:p>
                      <a:pPr algn="ctr"/>
                      <a:r>
                        <a:rPr lang="en-US" dirty="0"/>
                        <a:t>Simple Example</a:t>
                      </a:r>
                    </a:p>
                  </a:txBody>
                  <a:tcPr anchor="ctr"/>
                </a:tc>
                <a:extLst>
                  <a:ext uri="{0D108BD9-81ED-4DB2-BD59-A6C34878D82A}">
                    <a16:rowId xmlns:a16="http://schemas.microsoft.com/office/drawing/2014/main" val="2401547061"/>
                  </a:ext>
                </a:extLst>
              </a:tr>
              <a:tr h="1040210">
                <a:tc>
                  <a:txBody>
                    <a:bodyPr/>
                    <a:lstStyle/>
                    <a:p>
                      <a:r>
                        <a:rPr lang="en-US" dirty="0">
                          <a:effectLst/>
                        </a:rPr>
                        <a:t>Developing an understanding of whole-number relationships, including grouping by tens and ones.</a:t>
                      </a:r>
                    </a:p>
                  </a:txBody>
                  <a:tcPr anchor="ctr"/>
                </a:tc>
                <a:tc>
                  <a:txBody>
                    <a:bodyPr/>
                    <a:lstStyle/>
                    <a:p>
                      <a:r>
                        <a:rPr lang="en-US" dirty="0">
                          <a:effectLst/>
                        </a:rPr>
                        <a:t>Number and Operations, Algebra</a:t>
                      </a:r>
                    </a:p>
                  </a:txBody>
                  <a:tcPr anchor="ctr"/>
                </a:tc>
                <a:tc>
                  <a:txBody>
                    <a:bodyPr/>
                    <a:lstStyle/>
                    <a:p>
                      <a:r>
                        <a:rPr lang="en-US" dirty="0">
                          <a:effectLst/>
                        </a:rPr>
                        <a:t>What numbers do you say when you count by fives?</a:t>
                      </a:r>
                    </a:p>
                  </a:txBody>
                  <a:tcPr anchor="ctr"/>
                </a:tc>
                <a:extLst>
                  <a:ext uri="{0D108BD9-81ED-4DB2-BD59-A6C34878D82A}">
                    <a16:rowId xmlns:a16="http://schemas.microsoft.com/office/drawing/2014/main" val="1514638847"/>
                  </a:ext>
                </a:extLst>
              </a:tr>
              <a:tr h="1040210">
                <a:tc>
                  <a:txBody>
                    <a:bodyPr/>
                    <a:lstStyle/>
                    <a:p>
                      <a:r>
                        <a:rPr lang="en-US" dirty="0">
                          <a:effectLst/>
                        </a:rPr>
                        <a:t>Developing an understanding of addition and subtraction </a:t>
                      </a:r>
                    </a:p>
                  </a:txBody>
                  <a:tcPr anchor="ctr"/>
                </a:tc>
                <a:tc>
                  <a:txBody>
                    <a:bodyPr/>
                    <a:lstStyle/>
                    <a:p>
                      <a:r>
                        <a:rPr lang="en-US" dirty="0">
                          <a:effectLst/>
                        </a:rPr>
                        <a:t>Number and Operations, Algebra</a:t>
                      </a:r>
                    </a:p>
                  </a:txBody>
                  <a:tcPr anchor="ctr"/>
                </a:tc>
                <a:tc>
                  <a:txBody>
                    <a:bodyPr/>
                    <a:lstStyle/>
                    <a:p>
                      <a:r>
                        <a:rPr lang="en-US" dirty="0">
                          <a:effectLst/>
                        </a:rPr>
                        <a:t>Given the numbers 7, 4, and 11, what are the four related addition and subtraction sentences that form this fact family?</a:t>
                      </a:r>
                    </a:p>
                  </a:txBody>
                  <a:tcPr anchor="ctr"/>
                </a:tc>
                <a:extLst>
                  <a:ext uri="{0D108BD9-81ED-4DB2-BD59-A6C34878D82A}">
                    <a16:rowId xmlns:a16="http://schemas.microsoft.com/office/drawing/2014/main" val="682761867"/>
                  </a:ext>
                </a:extLst>
              </a:tr>
              <a:tr h="1040210">
                <a:tc>
                  <a:txBody>
                    <a:bodyPr/>
                    <a:lstStyle/>
                    <a:p>
                      <a:r>
                        <a:rPr lang="en-US" dirty="0">
                          <a:effectLst/>
                        </a:rPr>
                        <a:t>Identifying and comparing attributes</a:t>
                      </a:r>
                    </a:p>
                  </a:txBody>
                  <a:tcPr anchor="ctr"/>
                </a:tc>
                <a:tc>
                  <a:txBody>
                    <a:bodyPr/>
                    <a:lstStyle/>
                    <a:p>
                      <a:r>
                        <a:rPr lang="en-US">
                          <a:effectLst/>
                        </a:rPr>
                        <a:t>Measurement</a:t>
                      </a:r>
                    </a:p>
                  </a:txBody>
                  <a:tcPr anchor="ctr"/>
                </a:tc>
                <a:tc>
                  <a:txBody>
                    <a:bodyPr/>
                    <a:lstStyle/>
                    <a:p>
                      <a:r>
                        <a:rPr lang="en-US" dirty="0">
                          <a:effectLst/>
                        </a:rPr>
                        <a:t>Using this graph, which fruit is most popular?</a:t>
                      </a:r>
                    </a:p>
                  </a:txBody>
                  <a:tcPr anchor="ctr"/>
                </a:tc>
                <a:extLst>
                  <a:ext uri="{0D108BD9-81ED-4DB2-BD59-A6C34878D82A}">
                    <a16:rowId xmlns:a16="http://schemas.microsoft.com/office/drawing/2014/main" val="967219657"/>
                  </a:ext>
                </a:extLst>
              </a:tr>
            </a:tbl>
          </a:graphicData>
        </a:graphic>
      </p:graphicFrame>
    </p:spTree>
    <p:extLst>
      <p:ext uri="{BB962C8B-B14F-4D97-AF65-F5344CB8AC3E}">
        <p14:creationId xmlns:p14="http://schemas.microsoft.com/office/powerpoint/2010/main" val="3852274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E08A-26CC-A227-5B71-E38875F00380}"/>
              </a:ext>
            </a:extLst>
          </p:cNvPr>
          <p:cNvSpPr>
            <a:spLocks noGrp="1"/>
          </p:cNvSpPr>
          <p:nvPr>
            <p:ph type="title"/>
          </p:nvPr>
        </p:nvSpPr>
        <p:spPr/>
        <p:txBody>
          <a:bodyPr/>
          <a:lstStyle/>
          <a:p>
            <a:r>
              <a:rPr lang="en-US" dirty="0"/>
              <a:t>APH Products for K-2</a:t>
            </a:r>
          </a:p>
        </p:txBody>
      </p:sp>
      <p:pic>
        <p:nvPicPr>
          <p:cNvPr id="2058" name="Picture 10" descr="A woman's hand turning a yellow dot over to reveal the red side on the EZeeCOUNT Abacus">
            <a:extLst>
              <a:ext uri="{FF2B5EF4-FFF2-40B4-BE49-F238E27FC236}">
                <a16:creationId xmlns:a16="http://schemas.microsoft.com/office/drawing/2014/main" id="{62FA2E91-E4A1-7059-210C-F5692EAEE3F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746072" y="2893958"/>
            <a:ext cx="4445927" cy="30686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smic Number Line App: Along a white line, the numbers 2, 3, and 4 are shown as points. Above the 2 is an illustrated astronaut, to the right above the number 3 there is a grey robotic alien, to the right above the number 4 their is an orange alien resembling a crab.">
            <a:extLst>
              <a:ext uri="{FF2B5EF4-FFF2-40B4-BE49-F238E27FC236}">
                <a16:creationId xmlns:a16="http://schemas.microsoft.com/office/drawing/2014/main" id="{20E1F6CC-08D7-D641-7824-AF6E8615B157}"/>
              </a:ext>
            </a:extLst>
          </p:cNvPr>
          <p:cNvPicPr>
            <a:picLocks noGrp="1" noChangeAspect="1" noChangeArrowheads="1"/>
          </p:cNvPicPr>
          <p:nvPr>
            <p:ph idx="13"/>
          </p:nvPr>
        </p:nvPicPr>
        <p:blipFill>
          <a:blip r:embed="rId4">
            <a:extLst>
              <a:ext uri="{28A0092B-C50C-407E-A947-70E740481C1C}">
                <a14:useLocalDpi xmlns:a14="http://schemas.microsoft.com/office/drawing/2010/main" val="0"/>
              </a:ext>
            </a:extLst>
          </a:blip>
          <a:stretch>
            <a:fillRect/>
          </a:stretch>
        </p:blipFill>
        <p:spPr bwMode="auto">
          <a:xfrm>
            <a:off x="7746073" y="-1"/>
            <a:ext cx="4445927" cy="31762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undreds Board Kit">
            <a:extLst>
              <a:ext uri="{FF2B5EF4-FFF2-40B4-BE49-F238E27FC236}">
                <a16:creationId xmlns:a16="http://schemas.microsoft.com/office/drawing/2014/main" id="{A38E134E-1023-4F37-4A48-574B2B461F7D}"/>
              </a:ext>
            </a:extLst>
          </p:cNvPr>
          <p:cNvPicPr>
            <a:picLocks noGrp="1" noChangeAspect="1" noChangeArrowheads="1"/>
          </p:cNvPicPr>
          <p:nvPr>
            <p:ph idx="14"/>
          </p:nvPr>
        </p:nvPicPr>
        <p:blipFill>
          <a:blip r:embed="rId5">
            <a:extLst>
              <a:ext uri="{28A0092B-C50C-407E-A947-70E740481C1C}">
                <a14:useLocalDpi xmlns:a14="http://schemas.microsoft.com/office/drawing/2010/main" val="0"/>
              </a:ext>
            </a:extLst>
          </a:blip>
          <a:stretch>
            <a:fillRect/>
          </a:stretch>
        </p:blipFill>
        <p:spPr bwMode="auto">
          <a:xfrm>
            <a:off x="1124077" y="1785287"/>
            <a:ext cx="6083541" cy="417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061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A0B4A-50F9-582D-A2AE-8774ADD62A73}"/>
              </a:ext>
            </a:extLst>
          </p:cNvPr>
          <p:cNvSpPr>
            <a:spLocks noGrp="1"/>
          </p:cNvSpPr>
          <p:nvPr>
            <p:ph type="ctrTitle"/>
          </p:nvPr>
        </p:nvSpPr>
        <p:spPr/>
        <p:txBody>
          <a:bodyPr/>
          <a:lstStyle/>
          <a:p>
            <a:r>
              <a:rPr lang="en-US" dirty="0"/>
              <a:t>Grade Band: 3-5</a:t>
            </a:r>
          </a:p>
        </p:txBody>
      </p:sp>
      <p:sp>
        <p:nvSpPr>
          <p:cNvPr id="3" name="Text Placeholder 2">
            <a:extLst>
              <a:ext uri="{FF2B5EF4-FFF2-40B4-BE49-F238E27FC236}">
                <a16:creationId xmlns:a16="http://schemas.microsoft.com/office/drawing/2014/main" id="{BD6D2B27-8D1A-0F1E-BE1F-9A27C79D3A8A}"/>
              </a:ext>
            </a:extLst>
          </p:cNvPr>
          <p:cNvSpPr>
            <a:spLocks noGrp="1"/>
          </p:cNvSpPr>
          <p:nvPr>
            <p:ph type="subTitle" idx="1"/>
          </p:nvPr>
        </p:nvSpPr>
        <p:spPr/>
        <p:txBody>
          <a:bodyPr/>
          <a:lstStyle/>
          <a:p>
            <a:r>
              <a:rPr lang="en-US" dirty="0"/>
              <a:t>Key Domains: Operations &amp; Algebraic Thinking, Fractions, Measurement &amp; Data, Geometry</a:t>
            </a:r>
          </a:p>
        </p:txBody>
      </p:sp>
    </p:spTree>
    <p:extLst>
      <p:ext uri="{BB962C8B-B14F-4D97-AF65-F5344CB8AC3E}">
        <p14:creationId xmlns:p14="http://schemas.microsoft.com/office/powerpoint/2010/main" val="1203090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61146-B40D-9749-DB4D-36379B1960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EE04A-B286-9A3C-898F-719CC6620E6E}"/>
              </a:ext>
            </a:extLst>
          </p:cNvPr>
          <p:cNvSpPr>
            <a:spLocks noGrp="1"/>
          </p:cNvSpPr>
          <p:nvPr>
            <p:ph type="title"/>
          </p:nvPr>
        </p:nvSpPr>
        <p:spPr/>
        <p:txBody>
          <a:bodyPr>
            <a:normAutofit fontScale="90000"/>
          </a:bodyPr>
          <a:lstStyle/>
          <a:p>
            <a:r>
              <a:rPr lang="en-US" dirty="0"/>
              <a:t>Fourth Grade Focal Points (student age: 9 or 10 years old)</a:t>
            </a:r>
          </a:p>
        </p:txBody>
      </p:sp>
      <p:graphicFrame>
        <p:nvGraphicFramePr>
          <p:cNvPr id="4" name="Content Placeholder 3">
            <a:extLst>
              <a:ext uri="{FF2B5EF4-FFF2-40B4-BE49-F238E27FC236}">
                <a16:creationId xmlns:a16="http://schemas.microsoft.com/office/drawing/2014/main" id="{98618EC0-C996-9EF8-CB78-F377950206FE}"/>
              </a:ext>
            </a:extLst>
          </p:cNvPr>
          <p:cNvGraphicFramePr>
            <a:graphicFrameLocks noGrp="1"/>
          </p:cNvGraphicFramePr>
          <p:nvPr>
            <p:ph idx="1"/>
          </p:nvPr>
        </p:nvGraphicFramePr>
        <p:xfrm>
          <a:off x="838200" y="1606550"/>
          <a:ext cx="10515600" cy="4457860"/>
        </p:xfrm>
        <a:graphic>
          <a:graphicData uri="http://schemas.openxmlformats.org/drawingml/2006/table">
            <a:tbl>
              <a:tblPr firstRow="1" bandRow="1">
                <a:tableStyleId>{21E4AEA4-8DFA-4A89-87EB-49C32662AFE0}</a:tableStyleId>
              </a:tblPr>
              <a:tblGrid>
                <a:gridCol w="3505200">
                  <a:extLst>
                    <a:ext uri="{9D8B030D-6E8A-4147-A177-3AD203B41FA5}">
                      <a16:colId xmlns:a16="http://schemas.microsoft.com/office/drawing/2014/main" val="1187209205"/>
                    </a:ext>
                  </a:extLst>
                </a:gridCol>
                <a:gridCol w="3505200">
                  <a:extLst>
                    <a:ext uri="{9D8B030D-6E8A-4147-A177-3AD203B41FA5}">
                      <a16:colId xmlns:a16="http://schemas.microsoft.com/office/drawing/2014/main" val="1869012203"/>
                    </a:ext>
                  </a:extLst>
                </a:gridCol>
                <a:gridCol w="3505200">
                  <a:extLst>
                    <a:ext uri="{9D8B030D-6E8A-4147-A177-3AD203B41FA5}">
                      <a16:colId xmlns:a16="http://schemas.microsoft.com/office/drawing/2014/main" val="3878810232"/>
                    </a:ext>
                  </a:extLst>
                </a:gridCol>
              </a:tblGrid>
              <a:tr h="1040210">
                <a:tc>
                  <a:txBody>
                    <a:bodyPr/>
                    <a:lstStyle/>
                    <a:p>
                      <a:pPr algn="ctr"/>
                      <a:r>
                        <a:rPr lang="en-US" dirty="0"/>
                        <a:t>Focal Points</a:t>
                      </a:r>
                    </a:p>
                  </a:txBody>
                  <a:tcPr anchor="ctr"/>
                </a:tc>
                <a:tc>
                  <a:txBody>
                    <a:bodyPr/>
                    <a:lstStyle/>
                    <a:p>
                      <a:pPr algn="ctr"/>
                      <a:r>
                        <a:rPr lang="en-US" dirty="0"/>
                        <a:t>Related Content Standard</a:t>
                      </a:r>
                    </a:p>
                  </a:txBody>
                  <a:tcPr anchor="ctr"/>
                </a:tc>
                <a:tc>
                  <a:txBody>
                    <a:bodyPr/>
                    <a:lstStyle/>
                    <a:p>
                      <a:pPr algn="ctr"/>
                      <a:r>
                        <a:rPr lang="en-US" dirty="0"/>
                        <a:t>Simple Example</a:t>
                      </a:r>
                    </a:p>
                  </a:txBody>
                  <a:tcPr anchor="ctr"/>
                </a:tc>
                <a:extLst>
                  <a:ext uri="{0D108BD9-81ED-4DB2-BD59-A6C34878D82A}">
                    <a16:rowId xmlns:a16="http://schemas.microsoft.com/office/drawing/2014/main" val="2401547061"/>
                  </a:ext>
                </a:extLst>
              </a:tr>
              <a:tr h="1040210">
                <a:tc>
                  <a:txBody>
                    <a:bodyPr/>
                    <a:lstStyle/>
                    <a:p>
                      <a:r>
                        <a:rPr lang="en-US" dirty="0">
                          <a:effectLst/>
                        </a:rPr>
                        <a:t>Developing quick recall of multiplication facts and related division facts and fluency with whole number multiplication</a:t>
                      </a:r>
                    </a:p>
                  </a:txBody>
                  <a:tcPr anchor="ctr"/>
                </a:tc>
                <a:tc>
                  <a:txBody>
                    <a:bodyPr/>
                    <a:lstStyle/>
                    <a:p>
                      <a:r>
                        <a:rPr lang="en-US" dirty="0">
                          <a:effectLst/>
                        </a:rPr>
                        <a:t>Number and Operations, Algebra</a:t>
                      </a:r>
                    </a:p>
                  </a:txBody>
                  <a:tcPr anchor="ctr"/>
                </a:tc>
                <a:tc>
                  <a:txBody>
                    <a:bodyPr/>
                    <a:lstStyle/>
                    <a:p>
                      <a:r>
                        <a:rPr lang="en-US">
                          <a:effectLst/>
                        </a:rPr>
                        <a:t>An auditorium has 26 rows of 89 seats. How many seats are there?</a:t>
                      </a:r>
                    </a:p>
                  </a:txBody>
                  <a:tcPr anchor="ctr"/>
                </a:tc>
                <a:extLst>
                  <a:ext uri="{0D108BD9-81ED-4DB2-BD59-A6C34878D82A}">
                    <a16:rowId xmlns:a16="http://schemas.microsoft.com/office/drawing/2014/main" val="1514638847"/>
                  </a:ext>
                </a:extLst>
              </a:tr>
              <a:tr h="1040210">
                <a:tc>
                  <a:txBody>
                    <a:bodyPr/>
                    <a:lstStyle/>
                    <a:p>
                      <a:r>
                        <a:rPr lang="en-US">
                          <a:effectLst/>
                        </a:rPr>
                        <a:t>Developing an understanding of decimals, including the connections between fractions and decimals</a:t>
                      </a:r>
                    </a:p>
                  </a:txBody>
                  <a:tcPr anchor="ctr"/>
                </a:tc>
                <a:tc>
                  <a:txBody>
                    <a:bodyPr/>
                    <a:lstStyle/>
                    <a:p>
                      <a:r>
                        <a:rPr lang="en-US" dirty="0">
                          <a:effectLst/>
                        </a:rPr>
                        <a:t>Number and Operations</a:t>
                      </a:r>
                    </a:p>
                  </a:txBody>
                  <a:tcPr anchor="ctr"/>
                </a:tc>
                <a:tc>
                  <a:txBody>
                    <a:bodyPr/>
                    <a:lstStyle/>
                    <a:p>
                      <a:r>
                        <a:rPr lang="en-US">
                          <a:effectLst/>
                        </a:rPr>
                        <a:t>Draw a picture of 0.2. What fraction is this?</a:t>
                      </a:r>
                    </a:p>
                  </a:txBody>
                  <a:tcPr anchor="ctr"/>
                </a:tc>
                <a:extLst>
                  <a:ext uri="{0D108BD9-81ED-4DB2-BD59-A6C34878D82A}">
                    <a16:rowId xmlns:a16="http://schemas.microsoft.com/office/drawing/2014/main" val="682761867"/>
                  </a:ext>
                </a:extLst>
              </a:tr>
              <a:tr h="1040210">
                <a:tc>
                  <a:txBody>
                    <a:bodyPr/>
                    <a:lstStyle/>
                    <a:p>
                      <a:r>
                        <a:rPr lang="en-US">
                          <a:effectLst/>
                        </a:rPr>
                        <a:t>Developing an understanding of area and determining the areas of two-dimensional shapes</a:t>
                      </a:r>
                    </a:p>
                  </a:txBody>
                  <a:tcPr anchor="ctr"/>
                </a:tc>
                <a:tc>
                  <a:txBody>
                    <a:bodyPr/>
                    <a:lstStyle/>
                    <a:p>
                      <a:r>
                        <a:rPr lang="en-US">
                          <a:effectLst/>
                        </a:rPr>
                        <a:t>Measurement</a:t>
                      </a:r>
                    </a:p>
                  </a:txBody>
                  <a:tcPr anchor="ctr"/>
                </a:tc>
                <a:tc>
                  <a:txBody>
                    <a:bodyPr/>
                    <a:lstStyle/>
                    <a:p>
                      <a:r>
                        <a:rPr lang="en-US" dirty="0">
                          <a:effectLst/>
                        </a:rPr>
                        <a:t>How could we find the area of this L-shaped room?</a:t>
                      </a:r>
                    </a:p>
                  </a:txBody>
                  <a:tcPr anchor="ctr"/>
                </a:tc>
                <a:extLst>
                  <a:ext uri="{0D108BD9-81ED-4DB2-BD59-A6C34878D82A}">
                    <a16:rowId xmlns:a16="http://schemas.microsoft.com/office/drawing/2014/main" val="967219657"/>
                  </a:ext>
                </a:extLst>
              </a:tr>
            </a:tbl>
          </a:graphicData>
        </a:graphic>
      </p:graphicFrame>
    </p:spTree>
    <p:extLst>
      <p:ext uri="{BB962C8B-B14F-4D97-AF65-F5344CB8AC3E}">
        <p14:creationId xmlns:p14="http://schemas.microsoft.com/office/powerpoint/2010/main" val="3464032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1523F-DD0E-D03A-CBFC-8572FF8E9686}"/>
            </a:ext>
          </a:extLst>
        </p:cNvPr>
        <p:cNvGrpSpPr/>
        <p:nvPr/>
      </p:nvGrpSpPr>
      <p:grpSpPr>
        <a:xfrm>
          <a:off x="0" y="0"/>
          <a:ext cx="0" cy="0"/>
          <a:chOff x="0" y="0"/>
          <a:chExt cx="0" cy="0"/>
        </a:xfrm>
      </p:grpSpPr>
      <p:pic>
        <p:nvPicPr>
          <p:cNvPr id="8196" name="Picture 4" descr="abacus">
            <a:extLst>
              <a:ext uri="{FF2B5EF4-FFF2-40B4-BE49-F238E27FC236}">
                <a16:creationId xmlns:a16="http://schemas.microsoft.com/office/drawing/2014/main" id="{370F1928-62B9-B365-6FBD-21095D28FA6B}"/>
              </a:ext>
            </a:extLst>
          </p:cNvPr>
          <p:cNvPicPr>
            <a:picLocks noGrp="1" noChangeAspect="1" noChangeArrowheads="1"/>
          </p:cNvPicPr>
          <p:nvPr>
            <p:ph idx="14"/>
          </p:nvPr>
        </p:nvPicPr>
        <p:blipFill>
          <a:blip r:embed="rId3">
            <a:extLst>
              <a:ext uri="{28A0092B-C50C-407E-A947-70E740481C1C}">
                <a14:useLocalDpi xmlns:a14="http://schemas.microsoft.com/office/drawing/2010/main" val="0"/>
              </a:ext>
            </a:extLst>
          </a:blip>
          <a:stretch>
            <a:fillRect/>
          </a:stretch>
        </p:blipFill>
        <p:spPr bwMode="auto">
          <a:xfrm>
            <a:off x="4588045" y="1704502"/>
            <a:ext cx="4223856" cy="3172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C421BA-0152-77D6-7509-5CFCDA10B3C0}"/>
              </a:ext>
            </a:extLst>
          </p:cNvPr>
          <p:cNvSpPr>
            <a:spLocks noGrp="1"/>
          </p:cNvSpPr>
          <p:nvPr>
            <p:ph type="title"/>
          </p:nvPr>
        </p:nvSpPr>
        <p:spPr/>
        <p:txBody>
          <a:bodyPr/>
          <a:lstStyle/>
          <a:p>
            <a:r>
              <a:rPr lang="en-US" dirty="0"/>
              <a:t>Highlight: Fourth Grade</a:t>
            </a:r>
          </a:p>
        </p:txBody>
      </p:sp>
      <p:sp>
        <p:nvSpPr>
          <p:cNvPr id="3" name="Content Placeholder 2">
            <a:extLst>
              <a:ext uri="{FF2B5EF4-FFF2-40B4-BE49-F238E27FC236}">
                <a16:creationId xmlns:a16="http://schemas.microsoft.com/office/drawing/2014/main" id="{F02121C2-84BF-8F56-ECA8-842953A02C7A}"/>
              </a:ext>
            </a:extLst>
          </p:cNvPr>
          <p:cNvSpPr>
            <a:spLocks noGrp="1"/>
          </p:cNvSpPr>
          <p:nvPr>
            <p:ph idx="1"/>
          </p:nvPr>
        </p:nvSpPr>
        <p:spPr/>
        <p:txBody>
          <a:bodyPr vert="horz" lIns="91440" tIns="45720" rIns="91440" bIns="45720" rtlCol="0" anchor="t">
            <a:normAutofit/>
          </a:bodyPr>
          <a:lstStyle/>
          <a:p>
            <a:pPr marL="457200" indent="-457200">
              <a:buFont typeface="Arial" panose="020B0604020202020204" pitchFamily="34" charset="0"/>
              <a:buChar char="•"/>
            </a:pPr>
            <a:r>
              <a:rPr lang="en-US" dirty="0"/>
              <a:t>Abacus</a:t>
            </a:r>
          </a:p>
          <a:p>
            <a:pPr marL="457200" indent="-457200">
              <a:buFont typeface="Arial" panose="020B0604020202020204" pitchFamily="34" charset="0"/>
              <a:buChar char="•"/>
            </a:pPr>
            <a:r>
              <a:rPr lang="en-US" dirty="0"/>
              <a:t>Abacus App </a:t>
            </a:r>
          </a:p>
          <a:p>
            <a:pPr marL="457200" indent="-457200">
              <a:buFont typeface="Arial" panose="020B0604020202020204" pitchFamily="34" charset="0"/>
              <a:buChar char="•"/>
            </a:pPr>
            <a:r>
              <a:rPr lang="en-US" dirty="0" err="1"/>
              <a:t>Geometros</a:t>
            </a:r>
            <a:endParaRPr lang="en-US" dirty="0"/>
          </a:p>
          <a:p>
            <a:pPr marL="457200" indent="-457200">
              <a:buFont typeface="Arial" panose="020B0604020202020204" pitchFamily="34" charset="0"/>
              <a:buChar char="•"/>
            </a:pPr>
            <a:r>
              <a:rPr lang="en-US" dirty="0"/>
              <a:t>Flip-Over Concepts Books: Fractions</a:t>
            </a:r>
          </a:p>
        </p:txBody>
      </p:sp>
      <p:pic>
        <p:nvPicPr>
          <p:cNvPr id="8194" name="Picture 2">
            <a:extLst>
              <a:ext uri="{FF2B5EF4-FFF2-40B4-BE49-F238E27FC236}">
                <a16:creationId xmlns:a16="http://schemas.microsoft.com/office/drawing/2014/main" id="{54A44819-AC4D-4238-C9BA-2B960CF3762E}"/>
              </a:ext>
            </a:extLst>
          </p:cNvPr>
          <p:cNvPicPr>
            <a:picLocks noGrp="1" noChangeAspect="1" noChangeArrowheads="1"/>
          </p:cNvPicPr>
          <p:nvPr>
            <p:ph idx="13"/>
          </p:nvPr>
        </p:nvPicPr>
        <p:blipFill>
          <a:blip r:embed="rId4">
            <a:extLst>
              <a:ext uri="{28A0092B-C50C-407E-A947-70E740481C1C}">
                <a14:useLocalDpi xmlns:a14="http://schemas.microsoft.com/office/drawing/2010/main" val="0"/>
              </a:ext>
            </a:extLst>
          </a:blip>
          <a:stretch>
            <a:fillRect/>
          </a:stretch>
        </p:blipFill>
        <p:spPr bwMode="auto">
          <a:xfrm>
            <a:off x="7726362" y="3906968"/>
            <a:ext cx="4465638" cy="218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010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6DB97-0A64-BBCA-DEDE-93A7C0F4F3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5CF308-B262-6CE5-2B48-438898DE0C06}"/>
              </a:ext>
            </a:extLst>
          </p:cNvPr>
          <p:cNvSpPr>
            <a:spLocks noGrp="1"/>
          </p:cNvSpPr>
          <p:nvPr>
            <p:ph type="title"/>
          </p:nvPr>
        </p:nvSpPr>
        <p:spPr/>
        <p:txBody>
          <a:bodyPr>
            <a:normAutofit fontScale="90000"/>
          </a:bodyPr>
          <a:lstStyle/>
          <a:p>
            <a:r>
              <a:rPr lang="en-US" dirty="0"/>
              <a:t>Third Grade Focal Points (student age: 8 or 9 years old)</a:t>
            </a:r>
          </a:p>
        </p:txBody>
      </p:sp>
      <p:graphicFrame>
        <p:nvGraphicFramePr>
          <p:cNvPr id="4" name="Content Placeholder 3">
            <a:extLst>
              <a:ext uri="{FF2B5EF4-FFF2-40B4-BE49-F238E27FC236}">
                <a16:creationId xmlns:a16="http://schemas.microsoft.com/office/drawing/2014/main" id="{547135B8-A19A-7FE5-607C-7E4C7B5B7CC0}"/>
              </a:ext>
            </a:extLst>
          </p:cNvPr>
          <p:cNvGraphicFramePr>
            <a:graphicFrameLocks noGrp="1"/>
          </p:cNvGraphicFramePr>
          <p:nvPr>
            <p:ph idx="1"/>
          </p:nvPr>
        </p:nvGraphicFramePr>
        <p:xfrm>
          <a:off x="382079" y="1556828"/>
          <a:ext cx="11427842" cy="4583670"/>
        </p:xfrm>
        <a:graphic>
          <a:graphicData uri="http://schemas.openxmlformats.org/drawingml/2006/table">
            <a:tbl>
              <a:tblPr firstRow="1" bandRow="1">
                <a:tableStyleId>{21E4AEA4-8DFA-4A89-87EB-49C32662AFE0}</a:tableStyleId>
              </a:tblPr>
              <a:tblGrid>
                <a:gridCol w="3551475">
                  <a:extLst>
                    <a:ext uri="{9D8B030D-6E8A-4147-A177-3AD203B41FA5}">
                      <a16:colId xmlns:a16="http://schemas.microsoft.com/office/drawing/2014/main" val="1187209205"/>
                    </a:ext>
                  </a:extLst>
                </a:gridCol>
                <a:gridCol w="3581161">
                  <a:extLst>
                    <a:ext uri="{9D8B030D-6E8A-4147-A177-3AD203B41FA5}">
                      <a16:colId xmlns:a16="http://schemas.microsoft.com/office/drawing/2014/main" val="1869012203"/>
                    </a:ext>
                  </a:extLst>
                </a:gridCol>
                <a:gridCol w="4295206">
                  <a:extLst>
                    <a:ext uri="{9D8B030D-6E8A-4147-A177-3AD203B41FA5}">
                      <a16:colId xmlns:a16="http://schemas.microsoft.com/office/drawing/2014/main" val="3878810232"/>
                    </a:ext>
                  </a:extLst>
                </a:gridCol>
              </a:tblGrid>
              <a:tr h="1040210">
                <a:tc>
                  <a:txBody>
                    <a:bodyPr/>
                    <a:lstStyle/>
                    <a:p>
                      <a:pPr algn="ctr"/>
                      <a:r>
                        <a:rPr lang="en-US" dirty="0"/>
                        <a:t>Focal Points</a:t>
                      </a:r>
                    </a:p>
                  </a:txBody>
                  <a:tcPr anchor="ctr"/>
                </a:tc>
                <a:tc>
                  <a:txBody>
                    <a:bodyPr/>
                    <a:lstStyle/>
                    <a:p>
                      <a:pPr algn="ctr"/>
                      <a:r>
                        <a:rPr lang="en-US" dirty="0"/>
                        <a:t>Related Content Standard</a:t>
                      </a:r>
                    </a:p>
                  </a:txBody>
                  <a:tcPr anchor="ctr"/>
                </a:tc>
                <a:tc>
                  <a:txBody>
                    <a:bodyPr/>
                    <a:lstStyle/>
                    <a:p>
                      <a:pPr algn="ctr"/>
                      <a:r>
                        <a:rPr lang="en-US" dirty="0"/>
                        <a:t>Simple Example</a:t>
                      </a:r>
                    </a:p>
                  </a:txBody>
                  <a:tcPr anchor="ctr"/>
                </a:tc>
                <a:extLst>
                  <a:ext uri="{0D108BD9-81ED-4DB2-BD59-A6C34878D82A}">
                    <a16:rowId xmlns:a16="http://schemas.microsoft.com/office/drawing/2014/main" val="2401547061"/>
                  </a:ext>
                </a:extLst>
              </a:tr>
              <a:tr h="1040210">
                <a:tc>
                  <a:txBody>
                    <a:bodyPr/>
                    <a:lstStyle/>
                    <a:p>
                      <a:r>
                        <a:rPr lang="en-US" dirty="0">
                          <a:effectLst/>
                        </a:rPr>
                        <a:t>Developing an understanding of multiplication and division</a:t>
                      </a:r>
                    </a:p>
                  </a:txBody>
                  <a:tcPr anchor="ctr"/>
                </a:tc>
                <a:tc>
                  <a:txBody>
                    <a:bodyPr/>
                    <a:lstStyle/>
                    <a:p>
                      <a:r>
                        <a:rPr lang="en-US" dirty="0">
                          <a:effectLst/>
                        </a:rPr>
                        <a:t>Number and Operations, Algebra</a:t>
                      </a:r>
                    </a:p>
                  </a:txBody>
                  <a:tcPr anchor="ctr"/>
                </a:tc>
                <a:tc>
                  <a:txBody>
                    <a:bodyPr/>
                    <a:lstStyle/>
                    <a:p>
                      <a:r>
                        <a:rPr lang="en-US" dirty="0">
                          <a:effectLst/>
                        </a:rPr>
                        <a:t>If you know that 7 groups of 8 chairs make 56 chairs, what is the answer to 56 ÷ 7?</a:t>
                      </a:r>
                    </a:p>
                  </a:txBody>
                  <a:tcPr anchor="ctr"/>
                </a:tc>
                <a:extLst>
                  <a:ext uri="{0D108BD9-81ED-4DB2-BD59-A6C34878D82A}">
                    <a16:rowId xmlns:a16="http://schemas.microsoft.com/office/drawing/2014/main" val="1514638847"/>
                  </a:ext>
                </a:extLst>
              </a:tr>
              <a:tr h="1040210">
                <a:tc>
                  <a:txBody>
                    <a:bodyPr/>
                    <a:lstStyle/>
                    <a:p>
                      <a:r>
                        <a:rPr lang="en-US" dirty="0">
                          <a:effectLst/>
                        </a:rPr>
                        <a:t>Using fractions to describe parts of wholes and parts of sets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Number and Operations, Algebra</a:t>
                      </a:r>
                    </a:p>
                  </a:txBody>
                  <a:tcPr anchor="ctr"/>
                </a:tc>
                <a:tc>
                  <a:txBody>
                    <a:bodyPr/>
                    <a:lstStyle/>
                    <a:p>
                      <a:r>
                        <a:rPr lang="en-US" dirty="0">
                          <a:effectLst/>
                        </a:rPr>
                        <a:t>"There are 12 students on the playground. 6 of them are wearing red shirts. What fraction of the students are wearing red shirts? Draw a picture to show your answer. </a:t>
                      </a:r>
                    </a:p>
                  </a:txBody>
                  <a:tcPr anchor="ctr"/>
                </a:tc>
                <a:extLst>
                  <a:ext uri="{0D108BD9-81ED-4DB2-BD59-A6C34878D82A}">
                    <a16:rowId xmlns:a16="http://schemas.microsoft.com/office/drawing/2014/main" val="682761867"/>
                  </a:ext>
                </a:extLst>
              </a:tr>
              <a:tr h="1040210">
                <a:tc>
                  <a:txBody>
                    <a:bodyPr/>
                    <a:lstStyle/>
                    <a:p>
                      <a:r>
                        <a:rPr lang="en-US" dirty="0">
                          <a:effectLst/>
                        </a:rPr>
                        <a:t>Describing and analyzing properties of two- and three-dimensional geometric figures</a:t>
                      </a:r>
                    </a:p>
                  </a:txBody>
                  <a:tcPr anchor="ctr"/>
                </a:tc>
                <a:tc>
                  <a:txBody>
                    <a:bodyPr/>
                    <a:lstStyle/>
                    <a:p>
                      <a:r>
                        <a:rPr lang="en-US" dirty="0">
                          <a:effectLst/>
                        </a:rPr>
                        <a:t>Geometry, Measurement</a:t>
                      </a:r>
                    </a:p>
                  </a:txBody>
                  <a:tcPr anchor="ctr"/>
                </a:tc>
                <a:tc>
                  <a:txBody>
                    <a:bodyPr/>
                    <a:lstStyle/>
                    <a:p>
                      <a:r>
                        <a:rPr lang="en-US" dirty="0">
                          <a:effectLst/>
                        </a:rPr>
                        <a:t>Find the area of a rectangle when given the graphic array of 4 squares across and 6 squares down.</a:t>
                      </a:r>
                    </a:p>
                  </a:txBody>
                  <a:tcPr anchor="ctr"/>
                </a:tc>
                <a:extLst>
                  <a:ext uri="{0D108BD9-81ED-4DB2-BD59-A6C34878D82A}">
                    <a16:rowId xmlns:a16="http://schemas.microsoft.com/office/drawing/2014/main" val="967219657"/>
                  </a:ext>
                </a:extLst>
              </a:tr>
            </a:tbl>
          </a:graphicData>
        </a:graphic>
      </p:graphicFrame>
    </p:spTree>
    <p:extLst>
      <p:ext uri="{BB962C8B-B14F-4D97-AF65-F5344CB8AC3E}">
        <p14:creationId xmlns:p14="http://schemas.microsoft.com/office/powerpoint/2010/main" val="1261782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3C2DE-C7A4-1B11-2B2D-C28DC44F7C15}"/>
              </a:ext>
            </a:extLst>
          </p:cNvPr>
          <p:cNvSpPr>
            <a:spLocks noGrp="1"/>
          </p:cNvSpPr>
          <p:nvPr>
            <p:ph type="title"/>
          </p:nvPr>
        </p:nvSpPr>
        <p:spPr/>
        <p:txBody>
          <a:bodyPr/>
          <a:lstStyle/>
          <a:p>
            <a:r>
              <a:rPr lang="en-US" dirty="0"/>
              <a:t>APH Products for Grades 3-5</a:t>
            </a:r>
          </a:p>
        </p:txBody>
      </p:sp>
      <p:pic>
        <p:nvPicPr>
          <p:cNvPr id="7176" name="Picture 8" descr="MathBuilders, Unit 8: Data Collection, Graphing, and Probability-Statistics Kit">
            <a:extLst>
              <a:ext uri="{FF2B5EF4-FFF2-40B4-BE49-F238E27FC236}">
                <a16:creationId xmlns:a16="http://schemas.microsoft.com/office/drawing/2014/main" id="{14983887-DDAD-194E-DD59-AB0337E84C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6700" y="1595458"/>
            <a:ext cx="3853209" cy="258636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AADE1B31-3F6F-C118-C50C-CF11C98429F6}"/>
              </a:ext>
            </a:extLst>
          </p:cNvPr>
          <p:cNvPicPr>
            <a:picLocks noGrp="1" noChangeAspect="1" noChangeArrowheads="1"/>
          </p:cNvPicPr>
          <p:nvPr>
            <p:ph idx="13"/>
          </p:nvPr>
        </p:nvPicPr>
        <p:blipFill>
          <a:blip r:embed="rId4">
            <a:extLst>
              <a:ext uri="{28A0092B-C50C-407E-A947-70E740481C1C}">
                <a14:useLocalDpi xmlns:a14="http://schemas.microsoft.com/office/drawing/2010/main" val="0"/>
              </a:ext>
            </a:extLst>
          </a:blip>
          <a:stretch>
            <a:fillRect/>
          </a:stretch>
        </p:blipFill>
        <p:spPr bwMode="auto">
          <a:xfrm>
            <a:off x="7048500" y="1595459"/>
            <a:ext cx="4525963" cy="233087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4EF8DE77-5BE2-EFCC-E304-50EA470BE58D}"/>
              </a:ext>
            </a:extLst>
          </p:cNvPr>
          <p:cNvPicPr>
            <a:picLocks noGrp="1" noChangeAspect="1" noChangeArrowheads="1"/>
          </p:cNvPicPr>
          <p:nvPr>
            <p:ph idx="14"/>
          </p:nvPr>
        </p:nvPicPr>
        <p:blipFill>
          <a:blip r:embed="rId5">
            <a:extLst>
              <a:ext uri="{28A0092B-C50C-407E-A947-70E740481C1C}">
                <a14:useLocalDpi xmlns:a14="http://schemas.microsoft.com/office/drawing/2010/main" val="0"/>
              </a:ext>
            </a:extLst>
          </a:blip>
          <a:stretch>
            <a:fillRect/>
          </a:stretch>
        </p:blipFill>
        <p:spPr bwMode="auto">
          <a:xfrm>
            <a:off x="3494452" y="3429000"/>
            <a:ext cx="4577641" cy="258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1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336DD-0813-2C10-19B2-73F9D5C0AE18}"/>
              </a:ext>
            </a:extLst>
          </p:cNvPr>
          <p:cNvSpPr>
            <a:spLocks noGrp="1"/>
          </p:cNvSpPr>
          <p:nvPr>
            <p:ph type="title"/>
          </p:nvPr>
        </p:nvSpPr>
        <p:spPr/>
        <p:txBody>
          <a:bodyPr/>
          <a:lstStyle/>
          <a:p>
            <a:r>
              <a:rPr lang="en-US" dirty="0"/>
              <a:t>Dr. Leanne Grillot</a:t>
            </a:r>
          </a:p>
        </p:txBody>
      </p:sp>
      <p:sp>
        <p:nvSpPr>
          <p:cNvPr id="4" name="Content Placeholder 3">
            <a:extLst>
              <a:ext uri="{FF2B5EF4-FFF2-40B4-BE49-F238E27FC236}">
                <a16:creationId xmlns:a16="http://schemas.microsoft.com/office/drawing/2014/main" id="{954C74F1-9904-D502-50C2-65A91E903A45}"/>
              </a:ext>
            </a:extLst>
          </p:cNvPr>
          <p:cNvSpPr>
            <a:spLocks noGrp="1"/>
          </p:cNvSpPr>
          <p:nvPr>
            <p:ph type="body" sz="quarter" idx="15"/>
          </p:nvPr>
        </p:nvSpPr>
        <p:spPr/>
        <p:txBody>
          <a:bodyPr>
            <a:normAutofit fontScale="77500" lnSpcReduction="20000"/>
          </a:bodyPr>
          <a:lstStyle/>
          <a:p>
            <a:r>
              <a:rPr lang="en-US" dirty="0"/>
              <a:t>Senior Director of Outreach Services</a:t>
            </a:r>
          </a:p>
        </p:txBody>
      </p:sp>
      <p:pic>
        <p:nvPicPr>
          <p:cNvPr id="6" name="Picture Placeholder 5" descr="A person smiling for a picture&#10;&#10;AI-generated content may be incorrect.">
            <a:extLst>
              <a:ext uri="{FF2B5EF4-FFF2-40B4-BE49-F238E27FC236}">
                <a16:creationId xmlns:a16="http://schemas.microsoft.com/office/drawing/2014/main" id="{87475A6B-7290-C7CD-5B97-733EA855F556}"/>
              </a:ext>
            </a:extLst>
          </p:cNvPr>
          <p:cNvPicPr>
            <a:picLocks noGrp="1" noChangeAspect="1"/>
          </p:cNvPicPr>
          <p:nvPr>
            <p:ph type="pic" sz="quarter" idx="14"/>
          </p:nvPr>
        </p:nvPicPr>
        <p:blipFill>
          <a:blip r:embed="rId2"/>
          <a:srcRect l="16213" r="16213"/>
          <a:stretch/>
        </p:blipFill>
        <p:spPr/>
      </p:pic>
    </p:spTree>
    <p:extLst>
      <p:ext uri="{BB962C8B-B14F-4D97-AF65-F5344CB8AC3E}">
        <p14:creationId xmlns:p14="http://schemas.microsoft.com/office/powerpoint/2010/main" val="1611196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069F-B5B1-F8BB-0111-E9130EA8C2BF}"/>
              </a:ext>
            </a:extLst>
          </p:cNvPr>
          <p:cNvSpPr>
            <a:spLocks noGrp="1"/>
          </p:cNvSpPr>
          <p:nvPr>
            <p:ph type="ctrTitle"/>
          </p:nvPr>
        </p:nvSpPr>
        <p:spPr/>
        <p:txBody>
          <a:bodyPr/>
          <a:lstStyle/>
          <a:p>
            <a:r>
              <a:rPr lang="en-US" dirty="0"/>
              <a:t>Grade Band: 6-8</a:t>
            </a:r>
          </a:p>
        </p:txBody>
      </p:sp>
      <p:sp>
        <p:nvSpPr>
          <p:cNvPr id="3" name="Text Placeholder 2">
            <a:extLst>
              <a:ext uri="{FF2B5EF4-FFF2-40B4-BE49-F238E27FC236}">
                <a16:creationId xmlns:a16="http://schemas.microsoft.com/office/drawing/2014/main" id="{8E6A9C4F-7420-6F95-D4D5-91A80E200316}"/>
              </a:ext>
            </a:extLst>
          </p:cNvPr>
          <p:cNvSpPr>
            <a:spLocks noGrp="1"/>
          </p:cNvSpPr>
          <p:nvPr>
            <p:ph type="subTitle" idx="1"/>
          </p:nvPr>
        </p:nvSpPr>
        <p:spPr/>
        <p:txBody>
          <a:bodyPr/>
          <a:lstStyle/>
          <a:p>
            <a:r>
              <a:rPr lang="en-US" dirty="0"/>
              <a:t>Key Domains: Ratios &amp; Proportional Relationships, Expressions &amp; Equations, Geometry </a:t>
            </a:r>
          </a:p>
        </p:txBody>
      </p:sp>
    </p:spTree>
    <p:extLst>
      <p:ext uri="{BB962C8B-B14F-4D97-AF65-F5344CB8AC3E}">
        <p14:creationId xmlns:p14="http://schemas.microsoft.com/office/powerpoint/2010/main" val="3776626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C977E-5B7E-29E0-D73F-DC235C8900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895275-495F-8AB2-E790-9F1FBA573EFB}"/>
              </a:ext>
            </a:extLst>
          </p:cNvPr>
          <p:cNvSpPr>
            <a:spLocks noGrp="1"/>
          </p:cNvSpPr>
          <p:nvPr>
            <p:ph type="title"/>
          </p:nvPr>
        </p:nvSpPr>
        <p:spPr>
          <a:xfrm>
            <a:off x="838200" y="192597"/>
            <a:ext cx="10515600" cy="1044179"/>
          </a:xfrm>
        </p:spPr>
        <p:txBody>
          <a:bodyPr>
            <a:normAutofit fontScale="90000"/>
          </a:bodyPr>
          <a:lstStyle/>
          <a:p>
            <a:r>
              <a:rPr lang="en-US" dirty="0"/>
              <a:t>Eighth Grade Focal Points (student age: 13 or 14 years old)</a:t>
            </a:r>
          </a:p>
        </p:txBody>
      </p:sp>
      <p:graphicFrame>
        <p:nvGraphicFramePr>
          <p:cNvPr id="4" name="Content Placeholder 3">
            <a:extLst>
              <a:ext uri="{FF2B5EF4-FFF2-40B4-BE49-F238E27FC236}">
                <a16:creationId xmlns:a16="http://schemas.microsoft.com/office/drawing/2014/main" id="{22D3C8CE-E0C6-46FC-6B76-48F528D2A872}"/>
              </a:ext>
            </a:extLst>
          </p:cNvPr>
          <p:cNvGraphicFramePr>
            <a:graphicFrameLocks noGrp="1"/>
          </p:cNvGraphicFramePr>
          <p:nvPr>
            <p:ph idx="1"/>
          </p:nvPr>
        </p:nvGraphicFramePr>
        <p:xfrm>
          <a:off x="431321" y="1411341"/>
          <a:ext cx="11438625" cy="4589616"/>
        </p:xfrm>
        <a:graphic>
          <a:graphicData uri="http://schemas.openxmlformats.org/drawingml/2006/table">
            <a:tbl>
              <a:tblPr firstRow="1" bandRow="1">
                <a:tableStyleId>{00A15C55-8517-42AA-B614-E9B94910E393}</a:tableStyleId>
              </a:tblPr>
              <a:tblGrid>
                <a:gridCol w="3812875">
                  <a:extLst>
                    <a:ext uri="{9D8B030D-6E8A-4147-A177-3AD203B41FA5}">
                      <a16:colId xmlns:a16="http://schemas.microsoft.com/office/drawing/2014/main" val="1187209205"/>
                    </a:ext>
                  </a:extLst>
                </a:gridCol>
                <a:gridCol w="2467155">
                  <a:extLst>
                    <a:ext uri="{9D8B030D-6E8A-4147-A177-3AD203B41FA5}">
                      <a16:colId xmlns:a16="http://schemas.microsoft.com/office/drawing/2014/main" val="1869012203"/>
                    </a:ext>
                  </a:extLst>
                </a:gridCol>
                <a:gridCol w="5158595">
                  <a:extLst>
                    <a:ext uri="{9D8B030D-6E8A-4147-A177-3AD203B41FA5}">
                      <a16:colId xmlns:a16="http://schemas.microsoft.com/office/drawing/2014/main" val="3878810232"/>
                    </a:ext>
                  </a:extLst>
                </a:gridCol>
              </a:tblGrid>
              <a:tr h="749136">
                <a:tc>
                  <a:txBody>
                    <a:bodyPr/>
                    <a:lstStyle/>
                    <a:p>
                      <a:pPr algn="ctr"/>
                      <a:r>
                        <a:rPr lang="en-US" dirty="0"/>
                        <a:t>Focal Points</a:t>
                      </a:r>
                    </a:p>
                  </a:txBody>
                  <a:tcPr anchor="ctr"/>
                </a:tc>
                <a:tc>
                  <a:txBody>
                    <a:bodyPr/>
                    <a:lstStyle/>
                    <a:p>
                      <a:pPr algn="ctr"/>
                      <a:r>
                        <a:rPr lang="en-US" dirty="0"/>
                        <a:t>Related Content Standard</a:t>
                      </a:r>
                    </a:p>
                  </a:txBody>
                  <a:tcPr anchor="ctr"/>
                </a:tc>
                <a:tc>
                  <a:txBody>
                    <a:bodyPr/>
                    <a:lstStyle/>
                    <a:p>
                      <a:pPr algn="ctr"/>
                      <a:r>
                        <a:rPr lang="en-US" dirty="0"/>
                        <a:t>Simple Example</a:t>
                      </a:r>
                    </a:p>
                  </a:txBody>
                  <a:tcPr anchor="ctr"/>
                </a:tc>
                <a:extLst>
                  <a:ext uri="{0D108BD9-81ED-4DB2-BD59-A6C34878D82A}">
                    <a16:rowId xmlns:a16="http://schemas.microsoft.com/office/drawing/2014/main" val="2401547061"/>
                  </a:ext>
                </a:extLst>
              </a:tr>
              <a:tr h="1024048">
                <a:tc>
                  <a:txBody>
                    <a:bodyPr/>
                    <a:lstStyle/>
                    <a:p>
                      <a:r>
                        <a:rPr lang="en-US">
                          <a:effectLst/>
                        </a:rPr>
                        <a:t>Analyzing and representing </a:t>
                      </a:r>
                      <a:r>
                        <a:rPr lang="en-US" u="none" strike="noStrike">
                          <a:solidFill>
                            <a:srgbClr val="3366CC"/>
                          </a:solidFill>
                          <a:effectLst/>
                          <a:hlinkClick r:id="rId3" tooltip="Linear function"/>
                        </a:rPr>
                        <a:t>linear functions</a:t>
                      </a:r>
                      <a:r>
                        <a:rPr lang="en-US">
                          <a:effectLst/>
                        </a:rPr>
                        <a:t> and solving </a:t>
                      </a:r>
                      <a:r>
                        <a:rPr lang="en-US" u="none" strike="noStrike">
                          <a:solidFill>
                            <a:srgbClr val="3366CC"/>
                          </a:solidFill>
                          <a:effectLst/>
                          <a:hlinkClick r:id="rId4" tooltip="Linear equation"/>
                        </a:rPr>
                        <a:t>linear equations</a:t>
                      </a:r>
                      <a:r>
                        <a:rPr lang="en-US">
                          <a:effectLst/>
                        </a:rPr>
                        <a:t> and </a:t>
                      </a:r>
                      <a:r>
                        <a:rPr lang="en-US" u="none" strike="noStrike">
                          <a:solidFill>
                            <a:srgbClr val="3366CC"/>
                          </a:solidFill>
                          <a:effectLst/>
                          <a:hlinkClick r:id="rId5" tooltip="System of linear equations"/>
                        </a:rPr>
                        <a:t>systems of linear equations</a:t>
                      </a:r>
                      <a:endParaRPr lang="en-US">
                        <a:effectLst/>
                      </a:endParaRPr>
                    </a:p>
                  </a:txBody>
                  <a:tcPr anchor="ctr"/>
                </a:tc>
                <a:tc>
                  <a:txBody>
                    <a:bodyPr/>
                    <a:lstStyle/>
                    <a:p>
                      <a:r>
                        <a:rPr lang="en-US">
                          <a:effectLst/>
                        </a:rPr>
                        <a:t>Algebra</a:t>
                      </a:r>
                    </a:p>
                  </a:txBody>
                  <a:tcPr anchor="ctr"/>
                </a:tc>
                <a:tc>
                  <a:txBody>
                    <a:bodyPr/>
                    <a:lstStyle/>
                    <a:p>
                      <a:r>
                        <a:rPr lang="en-US">
                          <a:effectLst/>
                        </a:rPr>
                        <a:t>The equation y = 4x + 4 shows the cost y of washing x windows. How much more will it cost each time I add 2 more windows to the job?</a:t>
                      </a:r>
                    </a:p>
                  </a:txBody>
                  <a:tcPr anchor="ctr"/>
                </a:tc>
                <a:extLst>
                  <a:ext uri="{0D108BD9-81ED-4DB2-BD59-A6C34878D82A}">
                    <a16:rowId xmlns:a16="http://schemas.microsoft.com/office/drawing/2014/main" val="1514638847"/>
                  </a:ext>
                </a:extLst>
              </a:tr>
              <a:tr h="1733005">
                <a:tc>
                  <a:txBody>
                    <a:bodyPr/>
                    <a:lstStyle/>
                    <a:p>
                      <a:r>
                        <a:rPr lang="en-US" dirty="0">
                          <a:effectLst/>
                        </a:rPr>
                        <a:t>Using geometric characteristics and properties to solve problems</a:t>
                      </a:r>
                    </a:p>
                  </a:txBody>
                  <a:tcPr anchor="ctr"/>
                </a:tc>
                <a:tc>
                  <a:txBody>
                    <a:bodyPr/>
                    <a:lstStyle/>
                    <a:p>
                      <a:r>
                        <a:rPr lang="en-US">
                          <a:effectLst/>
                        </a:rPr>
                        <a:t>Geometry, Measurement</a:t>
                      </a:r>
                    </a:p>
                  </a:txBody>
                  <a:tcPr anchor="ctr"/>
                </a:tc>
                <a:tc>
                  <a:txBody>
                    <a:bodyPr/>
                    <a:lstStyle/>
                    <a:p>
                      <a:r>
                        <a:rPr lang="en-US" dirty="0">
                          <a:effectLst/>
                        </a:rPr>
                        <a:t>Car A starts at the point (-3, 2) and drives at a constant rate, heading towards the point (5, 10). Car B starts at the point (6, -4) and drives at a constant rate, also heading towards the point (3, 4). What is the total distance between their starting points?</a:t>
                      </a:r>
                    </a:p>
                  </a:txBody>
                  <a:tcPr anchor="ctr"/>
                </a:tc>
                <a:extLst>
                  <a:ext uri="{0D108BD9-81ED-4DB2-BD59-A6C34878D82A}">
                    <a16:rowId xmlns:a16="http://schemas.microsoft.com/office/drawing/2014/main" val="682761867"/>
                  </a:ext>
                </a:extLst>
              </a:tr>
              <a:tr h="787729">
                <a:tc>
                  <a:txBody>
                    <a:bodyPr/>
                    <a:lstStyle/>
                    <a:p>
                      <a:r>
                        <a:rPr lang="en-US" dirty="0">
                          <a:effectLst/>
                        </a:rPr>
                        <a:t>Analyzing and summarizing </a:t>
                      </a:r>
                      <a:r>
                        <a:rPr lang="en-US" u="none" strike="noStrike" dirty="0">
                          <a:solidFill>
                            <a:srgbClr val="3366CC"/>
                          </a:solidFill>
                          <a:effectLst/>
                          <a:hlinkClick r:id="rId6" tooltip="Data set"/>
                        </a:rPr>
                        <a:t>data sets</a:t>
                      </a:r>
                      <a:endParaRPr lang="en-US" dirty="0">
                        <a:effectLst/>
                      </a:endParaRPr>
                    </a:p>
                  </a:txBody>
                  <a:tcPr anchor="ctr"/>
                </a:tc>
                <a:tc>
                  <a:txBody>
                    <a:bodyPr/>
                    <a:lstStyle/>
                    <a:p>
                      <a:r>
                        <a:rPr lang="en-US" dirty="0">
                          <a:effectLst/>
                        </a:rPr>
                        <a:t>Data Analysis, Number and Operations, Algebra</a:t>
                      </a:r>
                    </a:p>
                  </a:txBody>
                  <a:tcPr anchor="ctr"/>
                </a:tc>
                <a:tc>
                  <a:txBody>
                    <a:bodyPr/>
                    <a:lstStyle/>
                    <a:p>
                      <a:r>
                        <a:rPr lang="en-US" dirty="0">
                          <a:effectLst/>
                        </a:rPr>
                        <a:t>What is the </a:t>
                      </a:r>
                      <a:r>
                        <a:rPr lang="en-US" u="none" strike="noStrike" dirty="0">
                          <a:solidFill>
                            <a:srgbClr val="3366CC"/>
                          </a:solidFill>
                          <a:effectLst/>
                          <a:hlinkClick r:id="rId7" tooltip="Median"/>
                        </a:rPr>
                        <a:t>median</a:t>
                      </a:r>
                      <a:r>
                        <a:rPr lang="en-US" dirty="0">
                          <a:effectLst/>
                        </a:rPr>
                        <a:t> price in this list? Does the median change if I lower the most expensive price?</a:t>
                      </a:r>
                    </a:p>
                  </a:txBody>
                  <a:tcPr anchor="ctr"/>
                </a:tc>
                <a:extLst>
                  <a:ext uri="{0D108BD9-81ED-4DB2-BD59-A6C34878D82A}">
                    <a16:rowId xmlns:a16="http://schemas.microsoft.com/office/drawing/2014/main" val="967219657"/>
                  </a:ext>
                </a:extLst>
              </a:tr>
            </a:tbl>
          </a:graphicData>
        </a:graphic>
      </p:graphicFrame>
    </p:spTree>
    <p:extLst>
      <p:ext uri="{BB962C8B-B14F-4D97-AF65-F5344CB8AC3E}">
        <p14:creationId xmlns:p14="http://schemas.microsoft.com/office/powerpoint/2010/main" val="1268326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1D339-69FD-8529-48F4-104569D71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169094-7876-67A5-BBC6-25EF1D086918}"/>
              </a:ext>
            </a:extLst>
          </p:cNvPr>
          <p:cNvSpPr>
            <a:spLocks noGrp="1"/>
          </p:cNvSpPr>
          <p:nvPr>
            <p:ph type="title"/>
          </p:nvPr>
        </p:nvSpPr>
        <p:spPr/>
        <p:txBody>
          <a:bodyPr/>
          <a:lstStyle/>
          <a:p>
            <a:r>
              <a:rPr lang="en-US" dirty="0"/>
              <a:t>Highlight: Eighth Grade</a:t>
            </a:r>
          </a:p>
        </p:txBody>
      </p:sp>
      <p:sp>
        <p:nvSpPr>
          <p:cNvPr id="3" name="Content Placeholder 2">
            <a:extLst>
              <a:ext uri="{FF2B5EF4-FFF2-40B4-BE49-F238E27FC236}">
                <a16:creationId xmlns:a16="http://schemas.microsoft.com/office/drawing/2014/main" id="{CA9BE8CD-205A-678E-EED1-86787871FA81}"/>
              </a:ext>
            </a:extLst>
          </p:cNvPr>
          <p:cNvSpPr>
            <a:spLocks noGrp="1"/>
          </p:cNvSpPr>
          <p:nvPr>
            <p:ph idx="1"/>
          </p:nvPr>
        </p:nvSpPr>
        <p:spPr/>
        <p:txBody>
          <a:bodyPr vert="horz" lIns="91440" tIns="45720" rIns="91440" bIns="45720" rtlCol="0" anchor="t">
            <a:normAutofit lnSpcReduction="10000"/>
          </a:bodyPr>
          <a:lstStyle/>
          <a:p>
            <a:pPr marL="457200" indent="-457200">
              <a:buFont typeface="Arial" panose="020B0604020202020204" pitchFamily="34" charset="0"/>
              <a:buChar char="•"/>
            </a:pPr>
            <a:r>
              <a:rPr lang="en-US" dirty="0"/>
              <a:t>Tactile Algebra Tiles</a:t>
            </a:r>
          </a:p>
          <a:p>
            <a:pPr marL="457200" indent="-457200">
              <a:buFont typeface="Arial" panose="020B0604020202020204" pitchFamily="34" charset="0"/>
              <a:buChar char="•"/>
            </a:pPr>
            <a:r>
              <a:rPr lang="en-US" dirty="0"/>
              <a:t>Cedric’s Cartesian Quest </a:t>
            </a:r>
          </a:p>
          <a:p>
            <a:pPr marL="457200" indent="-457200">
              <a:buFont typeface="Arial" panose="020B0604020202020204" pitchFamily="34" charset="0"/>
              <a:buChar char="•"/>
            </a:pPr>
            <a:r>
              <a:rPr lang="en-US" dirty="0"/>
              <a:t>Graph Benders</a:t>
            </a:r>
          </a:p>
          <a:p>
            <a:pPr marL="457200" indent="-457200">
              <a:buFont typeface="Arial" panose="020B0604020202020204" pitchFamily="34" charset="0"/>
              <a:buChar char="•"/>
            </a:pPr>
            <a:r>
              <a:rPr lang="en-US" dirty="0"/>
              <a:t>APH Graph Sheets</a:t>
            </a:r>
          </a:p>
          <a:p>
            <a:endParaRPr lang="en-US" dirty="0"/>
          </a:p>
        </p:txBody>
      </p:sp>
      <p:pic>
        <p:nvPicPr>
          <p:cNvPr id="3074" name="Picture 2" descr="grid from Cedric's Cartesian Quest where the owl is located on at (0, 0)">
            <a:extLst>
              <a:ext uri="{FF2B5EF4-FFF2-40B4-BE49-F238E27FC236}">
                <a16:creationId xmlns:a16="http://schemas.microsoft.com/office/drawing/2014/main" id="{37A56FD9-ACA9-93F5-3AA3-25597A78CEDE}"/>
              </a:ext>
            </a:extLst>
          </p:cNvPr>
          <p:cNvPicPr>
            <a:picLocks noGrp="1" noChangeAspect="1" noChangeArrowheads="1"/>
          </p:cNvPicPr>
          <p:nvPr>
            <p:ph idx="13"/>
          </p:nvPr>
        </p:nvPicPr>
        <p:blipFill rotWithShape="1">
          <a:blip r:embed="rId3">
            <a:extLst>
              <a:ext uri="{28A0092B-C50C-407E-A947-70E740481C1C}">
                <a14:useLocalDpi xmlns:a14="http://schemas.microsoft.com/office/drawing/2010/main" val="0"/>
              </a:ext>
            </a:extLst>
          </a:blip>
          <a:srcRect l="42802" t="4562" r="-2163"/>
          <a:stretch>
            <a:fillRect/>
          </a:stretch>
        </p:blipFill>
        <p:spPr bwMode="auto">
          <a:xfrm>
            <a:off x="4075099" y="1471648"/>
            <a:ext cx="4181007" cy="44133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aph benders used to make a parallelogram on a raised-line paper coordinate plane">
            <a:extLst>
              <a:ext uri="{FF2B5EF4-FFF2-40B4-BE49-F238E27FC236}">
                <a16:creationId xmlns:a16="http://schemas.microsoft.com/office/drawing/2014/main" id="{FDE67866-1ED5-3B65-2F34-929B6DC47F06}"/>
              </a:ext>
            </a:extLst>
          </p:cNvPr>
          <p:cNvPicPr>
            <a:picLocks noGrp="1" noChangeAspect="1" noChangeArrowheads="1"/>
          </p:cNvPicPr>
          <p:nvPr>
            <p:ph idx="14"/>
          </p:nvPr>
        </p:nvPicPr>
        <p:blipFill rotWithShape="1">
          <a:blip r:embed="rId4">
            <a:extLst>
              <a:ext uri="{28A0092B-C50C-407E-A947-70E740481C1C}">
                <a14:useLocalDpi xmlns:a14="http://schemas.microsoft.com/office/drawing/2010/main" val="0"/>
              </a:ext>
            </a:extLst>
          </a:blip>
          <a:srcRect l="10604" r="25529"/>
          <a:stretch>
            <a:fillRect/>
          </a:stretch>
        </p:blipFill>
        <p:spPr bwMode="auto">
          <a:xfrm>
            <a:off x="8395309" y="1712504"/>
            <a:ext cx="3348038" cy="393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6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3039B-87ED-4E55-86BF-91CEE0C30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A8959-6391-7F18-24CA-EFAEB0659A44}"/>
              </a:ext>
            </a:extLst>
          </p:cNvPr>
          <p:cNvSpPr>
            <a:spLocks noGrp="1"/>
          </p:cNvSpPr>
          <p:nvPr>
            <p:ph type="title"/>
          </p:nvPr>
        </p:nvSpPr>
        <p:spPr/>
        <p:txBody>
          <a:bodyPr>
            <a:normAutofit fontScale="90000"/>
          </a:bodyPr>
          <a:lstStyle/>
          <a:p>
            <a:r>
              <a:rPr lang="en-US" dirty="0"/>
              <a:t>Sixth Grade Focal Points (student age: 11 or 12 years old)</a:t>
            </a:r>
          </a:p>
        </p:txBody>
      </p:sp>
      <p:graphicFrame>
        <p:nvGraphicFramePr>
          <p:cNvPr id="4" name="Content Placeholder 3">
            <a:extLst>
              <a:ext uri="{FF2B5EF4-FFF2-40B4-BE49-F238E27FC236}">
                <a16:creationId xmlns:a16="http://schemas.microsoft.com/office/drawing/2014/main" id="{8AD862D5-0785-5141-DCED-391B04C4CA5A}"/>
              </a:ext>
            </a:extLst>
          </p:cNvPr>
          <p:cNvGraphicFramePr>
            <a:graphicFrameLocks noGrp="1"/>
          </p:cNvGraphicFramePr>
          <p:nvPr>
            <p:ph idx="1"/>
            <p:extLst>
              <p:ext uri="{D42A27DB-BD31-4B8C-83A1-F6EECF244321}">
                <p14:modId xmlns:p14="http://schemas.microsoft.com/office/powerpoint/2010/main" val="1814119550"/>
              </p:ext>
            </p:extLst>
          </p:nvPr>
        </p:nvGraphicFramePr>
        <p:xfrm>
          <a:off x="586596" y="1606550"/>
          <a:ext cx="11145329" cy="4309350"/>
        </p:xfrm>
        <a:graphic>
          <a:graphicData uri="http://schemas.openxmlformats.org/drawingml/2006/table">
            <a:tbl>
              <a:tblPr firstRow="1" bandRow="1">
                <a:tableStyleId>{00A15C55-8517-42AA-B614-E9B94910E393}</a:tableStyleId>
              </a:tblPr>
              <a:tblGrid>
                <a:gridCol w="3715110">
                  <a:extLst>
                    <a:ext uri="{9D8B030D-6E8A-4147-A177-3AD203B41FA5}">
                      <a16:colId xmlns:a16="http://schemas.microsoft.com/office/drawing/2014/main" val="1187209205"/>
                    </a:ext>
                  </a:extLst>
                </a:gridCol>
                <a:gridCol w="3405771">
                  <a:extLst>
                    <a:ext uri="{9D8B030D-6E8A-4147-A177-3AD203B41FA5}">
                      <a16:colId xmlns:a16="http://schemas.microsoft.com/office/drawing/2014/main" val="1869012203"/>
                    </a:ext>
                  </a:extLst>
                </a:gridCol>
                <a:gridCol w="4024448">
                  <a:extLst>
                    <a:ext uri="{9D8B030D-6E8A-4147-A177-3AD203B41FA5}">
                      <a16:colId xmlns:a16="http://schemas.microsoft.com/office/drawing/2014/main" val="3878810232"/>
                    </a:ext>
                  </a:extLst>
                </a:gridCol>
              </a:tblGrid>
              <a:tr h="1040210">
                <a:tc>
                  <a:txBody>
                    <a:bodyPr/>
                    <a:lstStyle/>
                    <a:p>
                      <a:pPr algn="ctr"/>
                      <a:r>
                        <a:rPr lang="en-US" dirty="0"/>
                        <a:t>Focal Points</a:t>
                      </a:r>
                    </a:p>
                  </a:txBody>
                  <a:tcPr anchor="ctr"/>
                </a:tc>
                <a:tc>
                  <a:txBody>
                    <a:bodyPr/>
                    <a:lstStyle/>
                    <a:p>
                      <a:pPr algn="ctr"/>
                      <a:r>
                        <a:rPr lang="en-US" dirty="0"/>
                        <a:t>Related Content Standard</a:t>
                      </a:r>
                    </a:p>
                  </a:txBody>
                  <a:tcPr anchor="ctr"/>
                </a:tc>
                <a:tc>
                  <a:txBody>
                    <a:bodyPr/>
                    <a:lstStyle/>
                    <a:p>
                      <a:pPr algn="ctr"/>
                      <a:r>
                        <a:rPr lang="en-US" dirty="0"/>
                        <a:t>Simple Example</a:t>
                      </a:r>
                    </a:p>
                  </a:txBody>
                  <a:tcPr anchor="ctr"/>
                </a:tc>
                <a:extLst>
                  <a:ext uri="{0D108BD9-81ED-4DB2-BD59-A6C34878D82A}">
                    <a16:rowId xmlns:a16="http://schemas.microsoft.com/office/drawing/2014/main" val="2401547061"/>
                  </a:ext>
                </a:extLst>
              </a:tr>
              <a:tr h="1040210">
                <a:tc>
                  <a:txBody>
                    <a:bodyPr/>
                    <a:lstStyle/>
                    <a:p>
                      <a:r>
                        <a:rPr lang="en-US" sz="1800" kern="1200" dirty="0">
                          <a:solidFill>
                            <a:schemeClr val="dk1"/>
                          </a:solidFill>
                          <a:effectLst/>
                          <a:latin typeface="+mn-lt"/>
                          <a:ea typeface="+mn-ea"/>
                          <a:cs typeface="+mn-cs"/>
                        </a:rPr>
                        <a:t>Connecting ratio and rate to multiplication and division.</a:t>
                      </a:r>
                      <a:endParaRPr lang="en-US" dirty="0">
                        <a:effectLst/>
                      </a:endParaRPr>
                    </a:p>
                  </a:txBody>
                  <a:tcPr anchor="ctr"/>
                </a:tc>
                <a:tc>
                  <a:txBody>
                    <a:bodyPr/>
                    <a:lstStyle/>
                    <a:p>
                      <a:r>
                        <a:rPr lang="en-US" dirty="0">
                          <a:effectLst/>
                        </a:rPr>
                        <a:t>Number and Operations, Algebra</a:t>
                      </a:r>
                    </a:p>
                  </a:txBody>
                  <a:tcPr anchor="ctr"/>
                </a:tc>
                <a:tc>
                  <a:txBody>
                    <a:bodyPr/>
                    <a:lstStyle/>
                    <a:p>
                      <a:r>
                        <a:rPr lang="en-US" sz="1800" kern="1200" dirty="0">
                          <a:solidFill>
                            <a:schemeClr val="dk1"/>
                          </a:solidFill>
                          <a:effectLst/>
                          <a:latin typeface="+mn-lt"/>
                          <a:ea typeface="+mn-ea"/>
                          <a:cs typeface="+mn-cs"/>
                        </a:rPr>
                        <a:t>If 5 items cost $3.75 and all items are the same price, how much do 12 items cost?</a:t>
                      </a:r>
                      <a:endParaRPr lang="en-US" dirty="0">
                        <a:effectLst/>
                      </a:endParaRPr>
                    </a:p>
                  </a:txBody>
                  <a:tcPr anchor="ctr"/>
                </a:tc>
                <a:extLst>
                  <a:ext uri="{0D108BD9-81ED-4DB2-BD59-A6C34878D82A}">
                    <a16:rowId xmlns:a16="http://schemas.microsoft.com/office/drawing/2014/main" val="1514638847"/>
                  </a:ext>
                </a:extLst>
              </a:tr>
              <a:tr h="1040210">
                <a:tc>
                  <a:txBody>
                    <a:bodyPr/>
                    <a:lstStyle/>
                    <a:p>
                      <a:r>
                        <a:rPr lang="en-US" sz="1800" kern="1200" dirty="0">
                          <a:solidFill>
                            <a:schemeClr val="dk1"/>
                          </a:solidFill>
                          <a:effectLst/>
                          <a:latin typeface="+mn-lt"/>
                          <a:ea typeface="+mn-ea"/>
                          <a:cs typeface="+mn-cs"/>
                        </a:rPr>
                        <a:t>Using common procedures to multiply and divide fractions and decimals efficiently and accurately.</a:t>
                      </a:r>
                      <a:endParaRPr lang="en-US" dirty="0">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Fractions and Decimals</a:t>
                      </a:r>
                      <a:endParaRPr lang="en-US" dirty="0">
                        <a:effectLst/>
                      </a:endParaRPr>
                    </a:p>
                  </a:txBody>
                  <a:tcPr anchor="ctr"/>
                </a:tc>
                <a:tc>
                  <a:txBody>
                    <a:bodyPr/>
                    <a:lstStyle/>
                    <a:p>
                      <a:r>
                        <a:rPr lang="en-US" sz="1800" kern="1200" dirty="0">
                          <a:solidFill>
                            <a:schemeClr val="dk1"/>
                          </a:solidFill>
                          <a:effectLst/>
                          <a:latin typeface="+mn-lt"/>
                          <a:ea typeface="+mn-ea"/>
                          <a:cs typeface="+mn-cs"/>
                        </a:rPr>
                        <a:t>A recipe uses 3/4 cup of sugar for one batch of cookies. How much sugar is needed to make 3 batches?</a:t>
                      </a:r>
                      <a:endParaRPr lang="en-US" dirty="0">
                        <a:effectLst/>
                      </a:endParaRPr>
                    </a:p>
                  </a:txBody>
                  <a:tcPr anchor="ctr"/>
                </a:tc>
                <a:extLst>
                  <a:ext uri="{0D108BD9-81ED-4DB2-BD59-A6C34878D82A}">
                    <a16:rowId xmlns:a16="http://schemas.microsoft.com/office/drawing/2014/main" val="682761867"/>
                  </a:ext>
                </a:extLst>
              </a:tr>
              <a:tr h="1040210">
                <a:tc>
                  <a:txBody>
                    <a:bodyPr/>
                    <a:lstStyle/>
                    <a:p>
                      <a:r>
                        <a:rPr lang="en-US" sz="1800" kern="1200" dirty="0">
                          <a:solidFill>
                            <a:schemeClr val="dk1"/>
                          </a:solidFill>
                          <a:effectLst/>
                          <a:latin typeface="+mn-lt"/>
                          <a:ea typeface="+mn-ea"/>
                          <a:cs typeface="+mn-cs"/>
                        </a:rPr>
                        <a:t>Writing mathematical expressions and equations that correspond to given situations.</a:t>
                      </a:r>
                      <a:endParaRPr lang="en-US" dirty="0">
                        <a:effectLst/>
                      </a:endParaRPr>
                    </a:p>
                  </a:txBody>
                  <a:tcPr anchor="ctr"/>
                </a:tc>
                <a:tc>
                  <a:txBody>
                    <a:bodyPr/>
                    <a:lstStyle/>
                    <a:p>
                      <a:r>
                        <a:rPr lang="en-US" sz="1800" kern="1200" dirty="0">
                          <a:solidFill>
                            <a:schemeClr val="dk1"/>
                          </a:solidFill>
                          <a:effectLst/>
                          <a:latin typeface="+mn-lt"/>
                          <a:ea typeface="+mn-ea"/>
                          <a:cs typeface="+mn-cs"/>
                        </a:rPr>
                        <a:t>Expressions and Equations</a:t>
                      </a:r>
                      <a:endParaRPr lang="en-US" dirty="0">
                        <a:effectLst/>
                      </a:endParaRPr>
                    </a:p>
                  </a:txBody>
                  <a:tcPr anchor="ctr"/>
                </a:tc>
                <a:tc>
                  <a:txBody>
                    <a:bodyPr/>
                    <a:lstStyle/>
                    <a:p>
                      <a:r>
                        <a:rPr lang="en-US" sz="1800" kern="1200" dirty="0">
                          <a:solidFill>
                            <a:schemeClr val="dk1"/>
                          </a:solidFill>
                          <a:effectLst/>
                          <a:latin typeface="+mn-lt"/>
                          <a:ea typeface="+mn-ea"/>
                          <a:cs typeface="+mn-cs"/>
                        </a:rPr>
                        <a:t>A gym charges a $15 monthly fee plus $5 per visit. Write an expression for the total cost if a person visits the gym x times in a month.</a:t>
                      </a:r>
                      <a:endParaRPr lang="en-US" dirty="0">
                        <a:effectLst/>
                      </a:endParaRPr>
                    </a:p>
                  </a:txBody>
                  <a:tcPr anchor="ctr"/>
                </a:tc>
                <a:extLst>
                  <a:ext uri="{0D108BD9-81ED-4DB2-BD59-A6C34878D82A}">
                    <a16:rowId xmlns:a16="http://schemas.microsoft.com/office/drawing/2014/main" val="967219657"/>
                  </a:ext>
                </a:extLst>
              </a:tr>
            </a:tbl>
          </a:graphicData>
        </a:graphic>
      </p:graphicFrame>
    </p:spTree>
    <p:extLst>
      <p:ext uri="{BB962C8B-B14F-4D97-AF65-F5344CB8AC3E}">
        <p14:creationId xmlns:p14="http://schemas.microsoft.com/office/powerpoint/2010/main" val="2346902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tudents hands using Tactile Algebra Tiles counting by arranging tiles of different colors, textures, and sizes on a white background">
            <a:extLst>
              <a:ext uri="{FF2B5EF4-FFF2-40B4-BE49-F238E27FC236}">
                <a16:creationId xmlns:a16="http://schemas.microsoft.com/office/drawing/2014/main" id="{70075EF1-16F2-7AFA-34EF-F6E0C2B0CBE5}"/>
              </a:ext>
            </a:extLst>
          </p:cNvPr>
          <p:cNvPicPr>
            <a:picLocks noGrp="1" noChangeAspect="1" noChangeArrowheads="1"/>
          </p:cNvPicPr>
          <p:nvPr>
            <p:ph idx="14"/>
          </p:nvPr>
        </p:nvPicPr>
        <p:blipFill>
          <a:blip r:embed="rId3">
            <a:extLst>
              <a:ext uri="{28A0092B-C50C-407E-A947-70E740481C1C}">
                <a14:useLocalDpi xmlns:a14="http://schemas.microsoft.com/office/drawing/2010/main" val="0"/>
              </a:ext>
            </a:extLst>
          </a:blip>
          <a:stretch>
            <a:fillRect/>
          </a:stretch>
        </p:blipFill>
        <p:spPr bwMode="auto">
          <a:xfrm>
            <a:off x="7351475" y="1566081"/>
            <a:ext cx="4224576" cy="25537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15C8E2-5909-4F35-206F-4E8C3B1425EC}"/>
              </a:ext>
            </a:extLst>
          </p:cNvPr>
          <p:cNvSpPr>
            <a:spLocks noGrp="1"/>
          </p:cNvSpPr>
          <p:nvPr>
            <p:ph type="title"/>
          </p:nvPr>
        </p:nvSpPr>
        <p:spPr/>
        <p:txBody>
          <a:bodyPr/>
          <a:lstStyle/>
          <a:p>
            <a:r>
              <a:rPr lang="en-US" dirty="0"/>
              <a:t>APH Products for Middle School</a:t>
            </a:r>
          </a:p>
        </p:txBody>
      </p:sp>
      <p:pic>
        <p:nvPicPr>
          <p:cNvPr id="4098" name="Picture 2" descr="Geometro: GS Medium Set">
            <a:extLst>
              <a:ext uri="{FF2B5EF4-FFF2-40B4-BE49-F238E27FC236}">
                <a16:creationId xmlns:a16="http://schemas.microsoft.com/office/drawing/2014/main" id="{6D5AD9AA-CDC6-B463-7D2A-A4AA5F18231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277477" y="1520068"/>
            <a:ext cx="4215787" cy="259973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descr="Flip-Over Concepts: Fractions demonstrating 1/2 is less than a pie chart demonstrating 7/8">
            <a:extLst>
              <a:ext uri="{FF2B5EF4-FFF2-40B4-BE49-F238E27FC236}">
                <a16:creationId xmlns:a16="http://schemas.microsoft.com/office/drawing/2014/main" id="{2032287D-D61A-2AC2-A0B5-6A3B639AD504}"/>
              </a:ext>
            </a:extLst>
          </p:cNvPr>
          <p:cNvPicPr>
            <a:picLocks noGrp="1" noChangeAspect="1"/>
          </p:cNvPicPr>
          <p:nvPr>
            <p:ph idx="13"/>
          </p:nvPr>
        </p:nvPicPr>
        <p:blipFill>
          <a:blip r:embed="rId5"/>
          <a:stretch>
            <a:fillRect/>
          </a:stretch>
        </p:blipFill>
        <p:spPr>
          <a:xfrm>
            <a:off x="3679490" y="3429000"/>
            <a:ext cx="4833019" cy="2599736"/>
          </a:xfrm>
          <a:prstGeom prst="rect">
            <a:avLst/>
          </a:prstGeom>
        </p:spPr>
      </p:pic>
    </p:spTree>
    <p:extLst>
      <p:ext uri="{BB962C8B-B14F-4D97-AF65-F5344CB8AC3E}">
        <p14:creationId xmlns:p14="http://schemas.microsoft.com/office/powerpoint/2010/main" val="2946157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6B9B-7A1D-A28A-507C-62AA553E7153}"/>
              </a:ext>
            </a:extLst>
          </p:cNvPr>
          <p:cNvSpPr>
            <a:spLocks noGrp="1"/>
          </p:cNvSpPr>
          <p:nvPr>
            <p:ph type="ctrTitle"/>
          </p:nvPr>
        </p:nvSpPr>
        <p:spPr/>
        <p:txBody>
          <a:bodyPr/>
          <a:lstStyle/>
          <a:p>
            <a:r>
              <a:rPr lang="en-US" dirty="0"/>
              <a:t>Grade Band: 9-12</a:t>
            </a:r>
          </a:p>
        </p:txBody>
      </p:sp>
      <p:sp>
        <p:nvSpPr>
          <p:cNvPr id="3" name="Text Placeholder 2">
            <a:extLst>
              <a:ext uri="{FF2B5EF4-FFF2-40B4-BE49-F238E27FC236}">
                <a16:creationId xmlns:a16="http://schemas.microsoft.com/office/drawing/2014/main" id="{C9522A6F-4061-563A-8582-FF406746314B}"/>
              </a:ext>
            </a:extLst>
          </p:cNvPr>
          <p:cNvSpPr>
            <a:spLocks noGrp="1"/>
          </p:cNvSpPr>
          <p:nvPr>
            <p:ph type="subTitle" idx="1"/>
          </p:nvPr>
        </p:nvSpPr>
        <p:spPr/>
        <p:txBody>
          <a:bodyPr/>
          <a:lstStyle/>
          <a:p>
            <a:r>
              <a:rPr lang="en-US" dirty="0"/>
              <a:t>Key Domains: Algebra, Functions, Geometry, Statistics &amp; Probability</a:t>
            </a:r>
          </a:p>
        </p:txBody>
      </p:sp>
    </p:spTree>
    <p:extLst>
      <p:ext uri="{BB962C8B-B14F-4D97-AF65-F5344CB8AC3E}">
        <p14:creationId xmlns:p14="http://schemas.microsoft.com/office/powerpoint/2010/main" val="4281917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E136E-BC62-7DD9-CA8E-B6B2C5A7D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D0B394-DA73-8D16-0146-8F7E4F3C54CD}"/>
              </a:ext>
            </a:extLst>
          </p:cNvPr>
          <p:cNvSpPr>
            <a:spLocks noGrp="1"/>
          </p:cNvSpPr>
          <p:nvPr>
            <p:ph type="title"/>
          </p:nvPr>
        </p:nvSpPr>
        <p:spPr/>
        <p:txBody>
          <a:bodyPr>
            <a:normAutofit fontScale="90000"/>
          </a:bodyPr>
          <a:lstStyle/>
          <a:p>
            <a:r>
              <a:rPr lang="en-US" dirty="0"/>
              <a:t>High School Content Strands (student age: 15 or 16 years old)</a:t>
            </a:r>
          </a:p>
        </p:txBody>
      </p:sp>
      <p:graphicFrame>
        <p:nvGraphicFramePr>
          <p:cNvPr id="4" name="Content Placeholder 3">
            <a:extLst>
              <a:ext uri="{FF2B5EF4-FFF2-40B4-BE49-F238E27FC236}">
                <a16:creationId xmlns:a16="http://schemas.microsoft.com/office/drawing/2014/main" id="{0EFB300F-3B1A-BD6D-D670-76193610AA5A}"/>
              </a:ext>
            </a:extLst>
          </p:cNvPr>
          <p:cNvGraphicFramePr>
            <a:graphicFrameLocks noGrp="1"/>
          </p:cNvGraphicFramePr>
          <p:nvPr>
            <p:ph idx="1"/>
          </p:nvPr>
        </p:nvGraphicFramePr>
        <p:xfrm>
          <a:off x="290422" y="1570007"/>
          <a:ext cx="11611155" cy="4483350"/>
        </p:xfrm>
        <a:graphic>
          <a:graphicData uri="http://schemas.openxmlformats.org/drawingml/2006/table">
            <a:tbl>
              <a:tblPr firstRow="1" bandRow="1">
                <a:tableStyleId>{F5AB1C69-6EDB-4FF4-983F-18BD219EF322}</a:tableStyleId>
              </a:tblPr>
              <a:tblGrid>
                <a:gridCol w="3870385">
                  <a:extLst>
                    <a:ext uri="{9D8B030D-6E8A-4147-A177-3AD203B41FA5}">
                      <a16:colId xmlns:a16="http://schemas.microsoft.com/office/drawing/2014/main" val="1187209205"/>
                    </a:ext>
                  </a:extLst>
                </a:gridCol>
                <a:gridCol w="3510017">
                  <a:extLst>
                    <a:ext uri="{9D8B030D-6E8A-4147-A177-3AD203B41FA5}">
                      <a16:colId xmlns:a16="http://schemas.microsoft.com/office/drawing/2014/main" val="1869012203"/>
                    </a:ext>
                  </a:extLst>
                </a:gridCol>
                <a:gridCol w="4230753">
                  <a:extLst>
                    <a:ext uri="{9D8B030D-6E8A-4147-A177-3AD203B41FA5}">
                      <a16:colId xmlns:a16="http://schemas.microsoft.com/office/drawing/2014/main" val="3878810232"/>
                    </a:ext>
                  </a:extLst>
                </a:gridCol>
              </a:tblGrid>
              <a:tr h="917190">
                <a:tc>
                  <a:txBody>
                    <a:bodyPr/>
                    <a:lstStyle/>
                    <a:p>
                      <a:pPr algn="ctr"/>
                      <a:r>
                        <a:rPr lang="en-US" dirty="0"/>
                        <a:t>Focal Points</a:t>
                      </a:r>
                    </a:p>
                  </a:txBody>
                  <a:tcPr anchor="ctr"/>
                </a:tc>
                <a:tc>
                  <a:txBody>
                    <a:bodyPr/>
                    <a:lstStyle/>
                    <a:p>
                      <a:pPr algn="ctr"/>
                      <a:r>
                        <a:rPr lang="en-US" dirty="0"/>
                        <a:t>Related Content Standard</a:t>
                      </a:r>
                    </a:p>
                  </a:txBody>
                  <a:tcPr anchor="ctr"/>
                </a:tc>
                <a:tc>
                  <a:txBody>
                    <a:bodyPr/>
                    <a:lstStyle/>
                    <a:p>
                      <a:pPr algn="ctr"/>
                      <a:r>
                        <a:rPr lang="en-US" dirty="0"/>
                        <a:t>Simple Example</a:t>
                      </a:r>
                    </a:p>
                  </a:txBody>
                  <a:tcPr anchor="ctr"/>
                </a:tc>
                <a:extLst>
                  <a:ext uri="{0D108BD9-81ED-4DB2-BD59-A6C34878D82A}">
                    <a16:rowId xmlns:a16="http://schemas.microsoft.com/office/drawing/2014/main" val="2401547061"/>
                  </a:ext>
                </a:extLst>
              </a:tr>
              <a:tr h="1130408">
                <a:tc>
                  <a:txBody>
                    <a:bodyPr/>
                    <a:lstStyle/>
                    <a:p>
                      <a:r>
                        <a:rPr lang="en-US" sz="1800" kern="1200" dirty="0">
                          <a:solidFill>
                            <a:schemeClr val="dk1"/>
                          </a:solidFill>
                          <a:effectLst/>
                        </a:rPr>
                        <a:t>Create equations in two or more variables to represent relationships between quantities.</a:t>
                      </a:r>
                      <a:endParaRPr lang="en-US" dirty="0">
                        <a:effectLst/>
                      </a:endParaRPr>
                    </a:p>
                  </a:txBody>
                  <a:tcPr anchor="ctr"/>
                </a:tc>
                <a:tc>
                  <a:txBody>
                    <a:bodyPr/>
                    <a:lstStyle/>
                    <a:p>
                      <a:r>
                        <a:rPr lang="en-US">
                          <a:effectLst/>
                        </a:rPr>
                        <a:t>Algebra</a:t>
                      </a:r>
                    </a:p>
                  </a:txBody>
                  <a:tcPr anchor="ctr"/>
                </a:tc>
                <a:tc>
                  <a:txBody>
                    <a:bodyPr/>
                    <a:lstStyle/>
                    <a:p>
                      <a:r>
                        <a:rPr lang="en-US" sz="1800" kern="1200" dirty="0">
                          <a:solidFill>
                            <a:schemeClr val="dk1"/>
                          </a:solidFill>
                          <a:effectLst/>
                        </a:rPr>
                        <a:t>A gym charges $30 per month plus $5 per class. Let m = months and c = classes. Write an equation for the total cost.</a:t>
                      </a:r>
                      <a:endParaRPr lang="en-US" dirty="0">
                        <a:effectLst/>
                      </a:endParaRPr>
                    </a:p>
                  </a:txBody>
                  <a:tcPr anchor="ctr"/>
                </a:tc>
                <a:extLst>
                  <a:ext uri="{0D108BD9-81ED-4DB2-BD59-A6C34878D82A}">
                    <a16:rowId xmlns:a16="http://schemas.microsoft.com/office/drawing/2014/main" val="1514638847"/>
                  </a:ext>
                </a:extLst>
              </a:tr>
              <a:tr h="1130408">
                <a:tc>
                  <a:txBody>
                    <a:bodyPr/>
                    <a:lstStyle/>
                    <a:p>
                      <a:r>
                        <a:rPr lang="en-US" sz="1800" kern="1200" dirty="0">
                          <a:solidFill>
                            <a:schemeClr val="dk1"/>
                          </a:solidFill>
                          <a:effectLst/>
                        </a:rPr>
                        <a:t>Use coordinates to prove simple </a:t>
                      </a:r>
                      <a:r>
                        <a:rPr lang="en-US" sz="1800" kern="1200" dirty="0">
                          <a:solidFill>
                            <a:schemeClr val="dk1"/>
                          </a:solidFill>
                          <a:effectLst/>
                          <a:hlinkClick r:id="rId3"/>
                        </a:rPr>
                        <a:t>geometric theorems </a:t>
                      </a:r>
                      <a:r>
                        <a:rPr lang="en-US" sz="1800" kern="1200" dirty="0">
                          <a:solidFill>
                            <a:schemeClr val="dk1"/>
                          </a:solidFill>
                          <a:effectLst/>
                        </a:rPr>
                        <a:t>algebraically.</a:t>
                      </a:r>
                      <a:endParaRPr lang="en-US" dirty="0">
                        <a:effectLst/>
                      </a:endParaRPr>
                    </a:p>
                  </a:txBody>
                  <a:tcPr anchor="ctr"/>
                </a:tc>
                <a:tc>
                  <a:txBody>
                    <a:bodyPr/>
                    <a:lstStyle/>
                    <a:p>
                      <a:r>
                        <a:rPr lang="en-US">
                          <a:effectLst/>
                        </a:rPr>
                        <a:t>Geometry, Measurement</a:t>
                      </a:r>
                    </a:p>
                  </a:txBody>
                  <a:tcPr anchor="ctr"/>
                </a:tc>
                <a:tc>
                  <a:txBody>
                    <a:bodyPr/>
                    <a:lstStyle/>
                    <a:p>
                      <a:r>
                        <a:rPr lang="en-US" sz="1800" kern="1200" dirty="0">
                          <a:solidFill>
                            <a:schemeClr val="dk1"/>
                          </a:solidFill>
                          <a:effectLst/>
                        </a:rPr>
                        <a:t>The points A (1, 2), B (5, 2), and C (3, 6) form a triangle. Use coordinates to show that two sides have the same length.</a:t>
                      </a:r>
                      <a:endParaRPr lang="en-US" dirty="0">
                        <a:effectLst/>
                      </a:endParaRPr>
                    </a:p>
                  </a:txBody>
                  <a:tcPr anchor="ctr"/>
                </a:tc>
                <a:extLst>
                  <a:ext uri="{0D108BD9-81ED-4DB2-BD59-A6C34878D82A}">
                    <a16:rowId xmlns:a16="http://schemas.microsoft.com/office/drawing/2014/main" val="682761867"/>
                  </a:ext>
                </a:extLst>
              </a:tr>
              <a:tr h="1130408">
                <a:tc>
                  <a:txBody>
                    <a:bodyPr/>
                    <a:lstStyle/>
                    <a:p>
                      <a:r>
                        <a:rPr lang="en-US" sz="1800" kern="1200" dirty="0">
                          <a:solidFill>
                            <a:schemeClr val="dk1"/>
                          </a:solidFill>
                          <a:effectLst/>
                        </a:rPr>
                        <a:t>Interpret the </a:t>
                      </a:r>
                      <a:r>
                        <a:rPr lang="en-US" sz="1800" kern="1200" dirty="0">
                          <a:solidFill>
                            <a:schemeClr val="dk1"/>
                          </a:solidFill>
                          <a:effectLst/>
                          <a:hlinkClick r:id="rId4"/>
                        </a:rPr>
                        <a:t>slope</a:t>
                      </a:r>
                      <a:r>
                        <a:rPr lang="en-US" sz="1800" kern="1200" dirty="0">
                          <a:solidFill>
                            <a:schemeClr val="dk1"/>
                          </a:solidFill>
                          <a:effectLst/>
                        </a:rPr>
                        <a:t> (rate of change) and the </a:t>
                      </a:r>
                      <a:r>
                        <a:rPr lang="en-US" sz="1800" kern="1200" dirty="0">
                          <a:solidFill>
                            <a:schemeClr val="dk1"/>
                          </a:solidFill>
                          <a:effectLst/>
                          <a:hlinkClick r:id="rId4"/>
                        </a:rPr>
                        <a:t>intercept</a:t>
                      </a:r>
                      <a:r>
                        <a:rPr lang="en-US" sz="1800" kern="1200" dirty="0">
                          <a:solidFill>
                            <a:schemeClr val="dk1"/>
                          </a:solidFill>
                          <a:effectLst/>
                        </a:rPr>
                        <a:t> (constant term) of a linear model in the context of the data.</a:t>
                      </a:r>
                      <a:endParaRPr lang="en-US" dirty="0">
                        <a:effectLst/>
                      </a:endParaRPr>
                    </a:p>
                  </a:txBody>
                  <a:tcPr anchor="ctr"/>
                </a:tc>
                <a:tc>
                  <a:txBody>
                    <a:bodyPr/>
                    <a:lstStyle/>
                    <a:p>
                      <a:r>
                        <a:rPr lang="en-US" dirty="0">
                          <a:effectLst/>
                        </a:rPr>
                        <a:t>Data Analysis, Number and Operations, Algebra</a:t>
                      </a:r>
                    </a:p>
                  </a:txBody>
                  <a:tcPr anchor="ctr"/>
                </a:tc>
                <a:tc>
                  <a:txBody>
                    <a:bodyPr/>
                    <a:lstStyle/>
                    <a:p>
                      <a:r>
                        <a:rPr lang="en-US" sz="1800" kern="1200" dirty="0">
                          <a:solidFill>
                            <a:schemeClr val="dk1"/>
                          </a:solidFill>
                          <a:effectLst/>
                        </a:rPr>
                        <a:t>A taxi ride costs $3 plus $2.50 per mile: y = 2.5x + 3. What do the slope and intercept mean here?</a:t>
                      </a:r>
                      <a:endParaRPr lang="en-US" dirty="0">
                        <a:effectLst/>
                      </a:endParaRPr>
                    </a:p>
                  </a:txBody>
                  <a:tcPr anchor="ctr"/>
                </a:tc>
                <a:extLst>
                  <a:ext uri="{0D108BD9-81ED-4DB2-BD59-A6C34878D82A}">
                    <a16:rowId xmlns:a16="http://schemas.microsoft.com/office/drawing/2014/main" val="967219657"/>
                  </a:ext>
                </a:extLst>
              </a:tr>
            </a:tbl>
          </a:graphicData>
        </a:graphic>
      </p:graphicFrame>
    </p:spTree>
    <p:extLst>
      <p:ext uri="{BB962C8B-B14F-4D97-AF65-F5344CB8AC3E}">
        <p14:creationId xmlns:p14="http://schemas.microsoft.com/office/powerpoint/2010/main" val="2973188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AFE86-140E-1B35-F8C3-028CC94677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4A4B52-5D7A-A25A-5BCF-8D35E151ADFC}"/>
              </a:ext>
            </a:extLst>
          </p:cNvPr>
          <p:cNvSpPr>
            <a:spLocks noGrp="1"/>
          </p:cNvSpPr>
          <p:nvPr>
            <p:ph type="title"/>
          </p:nvPr>
        </p:nvSpPr>
        <p:spPr/>
        <p:txBody>
          <a:bodyPr/>
          <a:lstStyle/>
          <a:p>
            <a:r>
              <a:rPr lang="en-US" dirty="0"/>
              <a:t>Highlight: High School</a:t>
            </a:r>
          </a:p>
        </p:txBody>
      </p:sp>
      <p:sp>
        <p:nvSpPr>
          <p:cNvPr id="3" name="Content Placeholder 2">
            <a:extLst>
              <a:ext uri="{FF2B5EF4-FFF2-40B4-BE49-F238E27FC236}">
                <a16:creationId xmlns:a16="http://schemas.microsoft.com/office/drawing/2014/main" id="{68655383-E052-1320-8445-99615EAFFE15}"/>
              </a:ext>
            </a:extLst>
          </p:cNvPr>
          <p:cNvSpPr>
            <a:spLocks noGrp="1"/>
          </p:cNvSpPr>
          <p:nvPr>
            <p:ph idx="1"/>
          </p:nvPr>
        </p:nvSpPr>
        <p:spPr/>
        <p:txBody>
          <a:bodyPr vert="horz" lIns="91440" tIns="45720" rIns="91440" bIns="45720" rtlCol="0" anchor="t">
            <a:normAutofit fontScale="92500" lnSpcReduction="10000"/>
          </a:bodyPr>
          <a:lstStyle/>
          <a:p>
            <a:pPr marL="457200" indent="-457200">
              <a:buFont typeface="Arial" panose="020B0604020202020204" pitchFamily="34" charset="0"/>
              <a:buChar char="•"/>
            </a:pPr>
            <a:r>
              <a:rPr lang="en-US" dirty="0"/>
              <a:t>Geometric Drawing Stencils</a:t>
            </a:r>
          </a:p>
          <a:p>
            <a:pPr marL="457200" indent="-457200">
              <a:buFont typeface="Arial" panose="020B0604020202020204" pitchFamily="34" charset="0"/>
              <a:buChar char="•"/>
            </a:pPr>
            <a:r>
              <a:rPr lang="en-US" dirty="0"/>
              <a:t>Draftsman Tactile Drawing Board</a:t>
            </a:r>
          </a:p>
          <a:p>
            <a:pPr marL="457200" indent="-457200">
              <a:buFont typeface="Arial" panose="020B0604020202020204" pitchFamily="34" charset="0"/>
              <a:buChar char="•"/>
            </a:pPr>
            <a:r>
              <a:rPr lang="en-US" dirty="0"/>
              <a:t>Algebra on the Monarch (video)</a:t>
            </a:r>
          </a:p>
          <a:p>
            <a:pPr marL="457200" indent="-457200">
              <a:buFont typeface="Arial" panose="020B0604020202020204" pitchFamily="34" charset="0"/>
              <a:buChar char="•"/>
            </a:pPr>
            <a:r>
              <a:rPr lang="en-US" dirty="0" err="1"/>
              <a:t>AnyMath</a:t>
            </a:r>
          </a:p>
          <a:p>
            <a:endParaRPr lang="en-US" dirty="0"/>
          </a:p>
        </p:txBody>
      </p:sp>
      <p:pic>
        <p:nvPicPr>
          <p:cNvPr id="5122" name="Picture 2">
            <a:extLst>
              <a:ext uri="{FF2B5EF4-FFF2-40B4-BE49-F238E27FC236}">
                <a16:creationId xmlns:a16="http://schemas.microsoft.com/office/drawing/2014/main" id="{51590ED9-0A91-6C95-AC3B-BDCDAD9D31D0}"/>
              </a:ext>
            </a:extLst>
          </p:cNvPr>
          <p:cNvPicPr>
            <a:picLocks noGrp="1" noChangeAspect="1" noChangeArrowheads="1"/>
          </p:cNvPicPr>
          <p:nvPr>
            <p:ph idx="13"/>
          </p:nvPr>
        </p:nvPicPr>
        <p:blipFill>
          <a:blip r:embed="rId3">
            <a:extLst>
              <a:ext uri="{28A0092B-C50C-407E-A947-70E740481C1C}">
                <a14:useLocalDpi xmlns:a14="http://schemas.microsoft.com/office/drawing/2010/main" val="0"/>
              </a:ext>
            </a:extLst>
          </a:blip>
          <a:stretch>
            <a:fillRect/>
          </a:stretch>
        </p:blipFill>
        <p:spPr bwMode="auto">
          <a:xfrm>
            <a:off x="4132402" y="3047678"/>
            <a:ext cx="5122270" cy="28812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A9D4EA95-A8E3-2446-8F7E-CB36E0DF3095}"/>
              </a:ext>
            </a:extLst>
          </p:cNvPr>
          <p:cNvPicPr>
            <a:picLocks noGrp="1" noChangeAspect="1" noChangeArrowheads="1"/>
          </p:cNvPicPr>
          <p:nvPr>
            <p:ph idx="14"/>
          </p:nvPr>
        </p:nvPicPr>
        <p:blipFill rotWithShape="1">
          <a:blip r:embed="rId4">
            <a:extLst>
              <a:ext uri="{28A0092B-C50C-407E-A947-70E740481C1C}">
                <a14:useLocalDpi xmlns:a14="http://schemas.microsoft.com/office/drawing/2010/main" val="0"/>
              </a:ext>
            </a:extLst>
          </a:blip>
          <a:stretch>
            <a:fillRect/>
          </a:stretch>
        </p:blipFill>
        <p:spPr bwMode="auto">
          <a:xfrm>
            <a:off x="8059599" y="166402"/>
            <a:ext cx="3846652" cy="28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754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2F55B-4C11-BEAB-4E6F-6C96BE6246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DB6452-B233-5EBA-6827-534218FE71CD}"/>
              </a:ext>
            </a:extLst>
          </p:cNvPr>
          <p:cNvSpPr>
            <a:spLocks noGrp="1"/>
          </p:cNvSpPr>
          <p:nvPr>
            <p:ph type="title"/>
          </p:nvPr>
        </p:nvSpPr>
        <p:spPr/>
        <p:txBody>
          <a:bodyPr>
            <a:normAutofit fontScale="90000"/>
          </a:bodyPr>
          <a:lstStyle/>
          <a:p>
            <a:r>
              <a:rPr lang="en-US" dirty="0"/>
              <a:t>High School Content Strands (student age: 17 or 18 years old)</a:t>
            </a:r>
          </a:p>
        </p:txBody>
      </p:sp>
      <p:graphicFrame>
        <p:nvGraphicFramePr>
          <p:cNvPr id="4" name="Content Placeholder 3">
            <a:extLst>
              <a:ext uri="{FF2B5EF4-FFF2-40B4-BE49-F238E27FC236}">
                <a16:creationId xmlns:a16="http://schemas.microsoft.com/office/drawing/2014/main" id="{FD78EC97-19F4-1A72-BA32-081010C87C19}"/>
              </a:ext>
            </a:extLst>
          </p:cNvPr>
          <p:cNvGraphicFramePr>
            <a:graphicFrameLocks noGrp="1"/>
          </p:cNvGraphicFramePr>
          <p:nvPr>
            <p:ph idx="1"/>
          </p:nvPr>
        </p:nvGraphicFramePr>
        <p:xfrm>
          <a:off x="838200" y="1606550"/>
          <a:ext cx="10515600" cy="4309350"/>
        </p:xfrm>
        <a:graphic>
          <a:graphicData uri="http://schemas.openxmlformats.org/drawingml/2006/table">
            <a:tbl>
              <a:tblPr firstRow="1" bandRow="1">
                <a:tableStyleId>{F5AB1C69-6EDB-4FF4-983F-18BD219EF322}</a:tableStyleId>
              </a:tblPr>
              <a:tblGrid>
                <a:gridCol w="3505200">
                  <a:extLst>
                    <a:ext uri="{9D8B030D-6E8A-4147-A177-3AD203B41FA5}">
                      <a16:colId xmlns:a16="http://schemas.microsoft.com/office/drawing/2014/main" val="1187209205"/>
                    </a:ext>
                  </a:extLst>
                </a:gridCol>
                <a:gridCol w="3505200">
                  <a:extLst>
                    <a:ext uri="{9D8B030D-6E8A-4147-A177-3AD203B41FA5}">
                      <a16:colId xmlns:a16="http://schemas.microsoft.com/office/drawing/2014/main" val="1869012203"/>
                    </a:ext>
                  </a:extLst>
                </a:gridCol>
                <a:gridCol w="3505200">
                  <a:extLst>
                    <a:ext uri="{9D8B030D-6E8A-4147-A177-3AD203B41FA5}">
                      <a16:colId xmlns:a16="http://schemas.microsoft.com/office/drawing/2014/main" val="3878810232"/>
                    </a:ext>
                  </a:extLst>
                </a:gridCol>
              </a:tblGrid>
              <a:tr h="1040210">
                <a:tc>
                  <a:txBody>
                    <a:bodyPr/>
                    <a:lstStyle/>
                    <a:p>
                      <a:pPr algn="ctr"/>
                      <a:r>
                        <a:rPr lang="en-US" dirty="0"/>
                        <a:t>Focal Points</a:t>
                      </a:r>
                    </a:p>
                  </a:txBody>
                  <a:tcPr anchor="ctr"/>
                </a:tc>
                <a:tc>
                  <a:txBody>
                    <a:bodyPr/>
                    <a:lstStyle/>
                    <a:p>
                      <a:pPr algn="ctr"/>
                      <a:r>
                        <a:rPr lang="en-US" dirty="0"/>
                        <a:t>Related Content Standard</a:t>
                      </a:r>
                    </a:p>
                  </a:txBody>
                  <a:tcPr anchor="ctr"/>
                </a:tc>
                <a:tc>
                  <a:txBody>
                    <a:bodyPr/>
                    <a:lstStyle/>
                    <a:p>
                      <a:pPr algn="ctr"/>
                      <a:r>
                        <a:rPr lang="en-US" dirty="0"/>
                        <a:t>Simple Example</a:t>
                      </a:r>
                    </a:p>
                  </a:txBody>
                  <a:tcPr anchor="ctr"/>
                </a:tc>
                <a:extLst>
                  <a:ext uri="{0D108BD9-81ED-4DB2-BD59-A6C34878D82A}">
                    <a16:rowId xmlns:a16="http://schemas.microsoft.com/office/drawing/2014/main" val="2401547061"/>
                  </a:ext>
                </a:extLst>
              </a:tr>
              <a:tr h="1040210">
                <a:tc>
                  <a:txBody>
                    <a:bodyPr/>
                    <a:lstStyle/>
                    <a:p>
                      <a:r>
                        <a:rPr lang="en-US" dirty="0">
                          <a:effectLst/>
                        </a:rPr>
                        <a:t>Solve systems of equations</a:t>
                      </a:r>
                    </a:p>
                  </a:txBody>
                  <a:tcPr anchor="ctr"/>
                </a:tc>
                <a:tc>
                  <a:txBody>
                    <a:bodyPr/>
                    <a:lstStyle/>
                    <a:p>
                      <a:r>
                        <a:rPr lang="en-US">
                          <a:effectLst/>
                        </a:rPr>
                        <a:t>Algebra</a:t>
                      </a:r>
                    </a:p>
                  </a:txBody>
                  <a:tcPr anchor="ctr"/>
                </a:tc>
                <a:tc>
                  <a:txBody>
                    <a:bodyPr/>
                    <a:lstStyle/>
                    <a:p>
                      <a:r>
                        <a:rPr lang="en-US" dirty="0">
                          <a:effectLst/>
                        </a:rPr>
                        <a:t>Solve the system: x + y = 10 and 2x + y = 14.</a:t>
                      </a:r>
                    </a:p>
                  </a:txBody>
                  <a:tcPr anchor="ctr"/>
                </a:tc>
                <a:extLst>
                  <a:ext uri="{0D108BD9-81ED-4DB2-BD59-A6C34878D82A}">
                    <a16:rowId xmlns:a16="http://schemas.microsoft.com/office/drawing/2014/main" val="1514638847"/>
                  </a:ext>
                </a:extLst>
              </a:tr>
              <a:tr h="1040210">
                <a:tc>
                  <a:txBody>
                    <a:bodyPr/>
                    <a:lstStyle/>
                    <a:p>
                      <a:r>
                        <a:rPr lang="en-US" dirty="0">
                          <a:effectLst/>
                        </a:rPr>
                        <a:t>Make geometric constructions</a:t>
                      </a:r>
                    </a:p>
                  </a:txBody>
                  <a:tcPr anchor="ctr"/>
                </a:tc>
                <a:tc>
                  <a:txBody>
                    <a:bodyPr/>
                    <a:lstStyle/>
                    <a:p>
                      <a:r>
                        <a:rPr lang="en-US">
                          <a:effectLst/>
                        </a:rPr>
                        <a:t>Geometry, Measurement</a:t>
                      </a:r>
                    </a:p>
                  </a:txBody>
                  <a:tcPr anchor="ctr"/>
                </a:tc>
                <a:tc>
                  <a:txBody>
                    <a:bodyPr/>
                    <a:lstStyle/>
                    <a:p>
                      <a:r>
                        <a:rPr lang="en-US" dirty="0">
                          <a:effectLst/>
                        </a:rPr>
                        <a:t>Draw a circle. Use a protractor to mark equal arcs: connect 3 points for an equilateral triangle, 4 for a square, 6 for a hexagon.</a:t>
                      </a:r>
                    </a:p>
                  </a:txBody>
                  <a:tcPr anchor="ctr"/>
                </a:tc>
                <a:extLst>
                  <a:ext uri="{0D108BD9-81ED-4DB2-BD59-A6C34878D82A}">
                    <a16:rowId xmlns:a16="http://schemas.microsoft.com/office/drawing/2014/main" val="682761867"/>
                  </a:ext>
                </a:extLst>
              </a:tr>
              <a:tr h="1040210">
                <a:tc>
                  <a:txBody>
                    <a:bodyPr/>
                    <a:lstStyle/>
                    <a:p>
                      <a:r>
                        <a:rPr lang="en-US" dirty="0">
                          <a:effectLst/>
                        </a:rPr>
                        <a:t>Summarize, represent, and interpret data on two categorical and quantitative variables</a:t>
                      </a:r>
                    </a:p>
                  </a:txBody>
                  <a:tcPr anchor="ctr"/>
                </a:tc>
                <a:tc>
                  <a:txBody>
                    <a:bodyPr/>
                    <a:lstStyle/>
                    <a:p>
                      <a:r>
                        <a:rPr lang="en-US">
                          <a:effectLst/>
                        </a:rPr>
                        <a:t>Data Analysis, Number and Operations, Algebra</a:t>
                      </a:r>
                    </a:p>
                  </a:txBody>
                  <a:tcPr anchor="ctr"/>
                </a:tc>
                <a:tc>
                  <a:txBody>
                    <a:bodyPr/>
                    <a:lstStyle/>
                    <a:p>
                      <a:r>
                        <a:rPr lang="en-US" dirty="0">
                          <a:effectLst/>
                        </a:rPr>
                        <a:t>Data: (1, 65), (2, 70), (3, 78), (4, 85). Plot points. As study time increases, test scores increase.</a:t>
                      </a:r>
                    </a:p>
                  </a:txBody>
                  <a:tcPr anchor="ctr"/>
                </a:tc>
                <a:extLst>
                  <a:ext uri="{0D108BD9-81ED-4DB2-BD59-A6C34878D82A}">
                    <a16:rowId xmlns:a16="http://schemas.microsoft.com/office/drawing/2014/main" val="967219657"/>
                  </a:ext>
                </a:extLst>
              </a:tr>
            </a:tbl>
          </a:graphicData>
        </a:graphic>
      </p:graphicFrame>
    </p:spTree>
    <p:extLst>
      <p:ext uri="{BB962C8B-B14F-4D97-AF65-F5344CB8AC3E}">
        <p14:creationId xmlns:p14="http://schemas.microsoft.com/office/powerpoint/2010/main" val="4172080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8E607-32F3-AF2F-048A-AA35736806D6}"/>
              </a:ext>
            </a:extLst>
          </p:cNvPr>
          <p:cNvSpPr>
            <a:spLocks noGrp="1"/>
          </p:cNvSpPr>
          <p:nvPr>
            <p:ph type="title"/>
          </p:nvPr>
        </p:nvSpPr>
        <p:spPr/>
        <p:txBody>
          <a:bodyPr/>
          <a:lstStyle/>
          <a:p>
            <a:r>
              <a:rPr lang="en-US" dirty="0"/>
              <a:t>APH Products for High School</a:t>
            </a:r>
          </a:p>
        </p:txBody>
      </p:sp>
      <p:pic>
        <p:nvPicPr>
          <p:cNvPr id="6146" name="Picture 2" descr="braille-print protractor">
            <a:extLst>
              <a:ext uri="{FF2B5EF4-FFF2-40B4-BE49-F238E27FC236}">
                <a16:creationId xmlns:a16="http://schemas.microsoft.com/office/drawing/2014/main" id="{5696F5F1-31E6-B327-0460-C2B802001D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38200" y="1987928"/>
            <a:ext cx="3097213" cy="316948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tackUps Kit: Spatial Reasoning Using Cubes and Isometric Drawings">
            <a:extLst>
              <a:ext uri="{FF2B5EF4-FFF2-40B4-BE49-F238E27FC236}">
                <a16:creationId xmlns:a16="http://schemas.microsoft.com/office/drawing/2014/main" id="{5BD8A550-45F3-DB7F-8B7B-8BE957FF7F87}"/>
              </a:ext>
            </a:extLst>
          </p:cNvPr>
          <p:cNvPicPr>
            <a:picLocks noGrp="1" noChangeAspect="1" noChangeArrowheads="1"/>
          </p:cNvPicPr>
          <p:nvPr>
            <p:ph idx="13"/>
          </p:nvPr>
        </p:nvPicPr>
        <p:blipFill>
          <a:blip r:embed="rId4">
            <a:extLst>
              <a:ext uri="{28A0092B-C50C-407E-A947-70E740481C1C}">
                <a14:useLocalDpi xmlns:a14="http://schemas.microsoft.com/office/drawing/2010/main" val="0"/>
              </a:ext>
            </a:extLst>
          </a:blip>
          <a:stretch>
            <a:fillRect/>
          </a:stretch>
        </p:blipFill>
        <p:spPr bwMode="auto">
          <a:xfrm>
            <a:off x="8189064" y="1336470"/>
            <a:ext cx="4002936" cy="316948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eometry Tactile Graphics Kit">
            <a:extLst>
              <a:ext uri="{FF2B5EF4-FFF2-40B4-BE49-F238E27FC236}">
                <a16:creationId xmlns:a16="http://schemas.microsoft.com/office/drawing/2014/main" id="{C787FD1E-12D1-4BCC-A4C9-582906CC1E1C}"/>
              </a:ext>
            </a:extLst>
          </p:cNvPr>
          <p:cNvPicPr>
            <a:picLocks noGrp="1" noChangeAspect="1" noChangeArrowheads="1"/>
          </p:cNvPicPr>
          <p:nvPr>
            <p:ph idx="14"/>
          </p:nvPr>
        </p:nvPicPr>
        <p:blipFill>
          <a:blip r:embed="rId5">
            <a:extLst>
              <a:ext uri="{28A0092B-C50C-407E-A947-70E740481C1C}">
                <a14:useLocalDpi xmlns:a14="http://schemas.microsoft.com/office/drawing/2010/main" val="0"/>
              </a:ext>
            </a:extLst>
          </a:blip>
          <a:stretch>
            <a:fillRect/>
          </a:stretch>
        </p:blipFill>
        <p:spPr bwMode="auto">
          <a:xfrm>
            <a:off x="3814050" y="2719371"/>
            <a:ext cx="4442539" cy="335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6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CAE5F-9BBF-C05C-5393-CD67C46E9A3C}"/>
              </a:ext>
            </a:extLst>
          </p:cNvPr>
          <p:cNvSpPr>
            <a:spLocks noGrp="1"/>
          </p:cNvSpPr>
          <p:nvPr>
            <p:ph type="title"/>
          </p:nvPr>
        </p:nvSpPr>
        <p:spPr/>
        <p:txBody>
          <a:bodyPr/>
          <a:lstStyle/>
          <a:p>
            <a:r>
              <a:rPr lang="en-US" dirty="0"/>
              <a:t>Dr. Li Zhou</a:t>
            </a:r>
          </a:p>
        </p:txBody>
      </p:sp>
      <p:sp>
        <p:nvSpPr>
          <p:cNvPr id="4" name="Content Placeholder 3">
            <a:extLst>
              <a:ext uri="{FF2B5EF4-FFF2-40B4-BE49-F238E27FC236}">
                <a16:creationId xmlns:a16="http://schemas.microsoft.com/office/drawing/2014/main" id="{AF922D6B-FF34-EA59-E35F-2DE28B0FD645}"/>
              </a:ext>
            </a:extLst>
          </p:cNvPr>
          <p:cNvSpPr>
            <a:spLocks noGrp="1"/>
          </p:cNvSpPr>
          <p:nvPr>
            <p:ph type="body" sz="quarter" idx="15"/>
          </p:nvPr>
        </p:nvSpPr>
        <p:spPr/>
        <p:txBody>
          <a:bodyPr/>
          <a:lstStyle/>
          <a:p>
            <a:r>
              <a:rPr lang="en-US" dirty="0"/>
              <a:t>Math Product Manger</a:t>
            </a:r>
          </a:p>
        </p:txBody>
      </p:sp>
      <p:pic>
        <p:nvPicPr>
          <p:cNvPr id="6" name="Picture Placeholder 5" descr="A person in a suit and tie&#10;&#10;AI-generated content may be incorrect.">
            <a:extLst>
              <a:ext uri="{FF2B5EF4-FFF2-40B4-BE49-F238E27FC236}">
                <a16:creationId xmlns:a16="http://schemas.microsoft.com/office/drawing/2014/main" id="{C5FEBB84-563F-2DE1-CBB1-BE6B6555515E}"/>
              </a:ext>
            </a:extLst>
          </p:cNvPr>
          <p:cNvPicPr>
            <a:picLocks noGrp="1" noChangeAspect="1"/>
          </p:cNvPicPr>
          <p:nvPr>
            <p:ph type="pic" sz="quarter" idx="14"/>
          </p:nvPr>
        </p:nvPicPr>
        <p:blipFill>
          <a:blip r:embed="rId3"/>
          <a:srcRect l="15219" t="18870" r="25100" b="24839"/>
          <a:stretch>
            <a:fillRect/>
          </a:stretch>
        </p:blipFill>
        <p:spPr>
          <a:xfrm>
            <a:off x="7590178" y="6052"/>
            <a:ext cx="4601822" cy="5785148"/>
          </a:xfrm>
        </p:spPr>
      </p:pic>
    </p:spTree>
    <p:extLst>
      <p:ext uri="{BB962C8B-B14F-4D97-AF65-F5344CB8AC3E}">
        <p14:creationId xmlns:p14="http://schemas.microsoft.com/office/powerpoint/2010/main" val="1382562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C2A70-61B1-FCD7-9BD5-1EC0C7733EC5}"/>
              </a:ext>
            </a:extLst>
          </p:cNvPr>
          <p:cNvSpPr>
            <a:spLocks noGrp="1"/>
          </p:cNvSpPr>
          <p:nvPr>
            <p:ph type="ctrTitle"/>
          </p:nvPr>
        </p:nvSpPr>
        <p:spPr>
          <a:xfrm>
            <a:off x="408877" y="1131570"/>
            <a:ext cx="7458773" cy="1668217"/>
          </a:xfrm>
        </p:spPr>
        <p:txBody>
          <a:bodyPr>
            <a:normAutofit fontScale="90000"/>
          </a:bodyPr>
          <a:lstStyle/>
          <a:p>
            <a:r>
              <a:rPr lang="en-US" dirty="0"/>
              <a:t>Building Mathematical Mastery with APH Tools</a:t>
            </a:r>
          </a:p>
        </p:txBody>
      </p:sp>
      <p:sp>
        <p:nvSpPr>
          <p:cNvPr id="3" name="Subtitle 2">
            <a:extLst>
              <a:ext uri="{FF2B5EF4-FFF2-40B4-BE49-F238E27FC236}">
                <a16:creationId xmlns:a16="http://schemas.microsoft.com/office/drawing/2014/main" id="{FC0CD0C7-3352-ACAD-A8E5-A04ECE72B182}"/>
              </a:ext>
            </a:extLst>
          </p:cNvPr>
          <p:cNvSpPr>
            <a:spLocks noGrp="1"/>
          </p:cNvSpPr>
          <p:nvPr>
            <p:ph type="subTitle" idx="1"/>
          </p:nvPr>
        </p:nvSpPr>
        <p:spPr>
          <a:xfrm>
            <a:off x="808927" y="4343749"/>
            <a:ext cx="8034528" cy="1189418"/>
          </a:xfrm>
        </p:spPr>
        <p:txBody>
          <a:bodyPr/>
          <a:lstStyle/>
          <a:p>
            <a:r>
              <a:rPr lang="en-US" dirty="0"/>
              <a:t>Leanne Grillot, </a:t>
            </a:r>
            <a:r>
              <a:rPr lang="en-US" dirty="0">
                <a:hlinkClick r:id="rId3"/>
              </a:rPr>
              <a:t>lgrillot@aph.org</a:t>
            </a:r>
            <a:endParaRPr lang="en-US" dirty="0"/>
          </a:p>
          <a:p>
            <a:r>
              <a:rPr lang="en-US" dirty="0"/>
              <a:t>Li Zhou, </a:t>
            </a:r>
            <a:r>
              <a:rPr lang="en-US" dirty="0">
                <a:hlinkClick r:id="rId4"/>
              </a:rPr>
              <a:t>lzhou@aph.org</a:t>
            </a:r>
            <a:r>
              <a:rPr lang="en-US" dirty="0"/>
              <a:t> </a:t>
            </a:r>
          </a:p>
        </p:txBody>
      </p:sp>
    </p:spTree>
    <p:extLst>
      <p:ext uri="{BB962C8B-B14F-4D97-AF65-F5344CB8AC3E}">
        <p14:creationId xmlns:p14="http://schemas.microsoft.com/office/powerpoint/2010/main" val="246125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DEDE3-FAD3-2825-9E01-9A2D822A77BF}"/>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BBEADB1E-85B3-004F-804D-6962EE5E3564}"/>
              </a:ext>
            </a:extLst>
          </p:cNvPr>
          <p:cNvSpPr>
            <a:spLocks noGrp="1"/>
          </p:cNvSpPr>
          <p:nvPr>
            <p:ph idx="1"/>
          </p:nvPr>
        </p:nvSpPr>
        <p:spPr>
          <a:xfrm>
            <a:off x="838200" y="1607040"/>
            <a:ext cx="10515600" cy="4428000"/>
          </a:xfrm>
        </p:spPr>
        <p:txBody>
          <a:bodyPr>
            <a:normAutofit fontScale="70000" lnSpcReduction="20000"/>
          </a:bodyPr>
          <a:lstStyle/>
          <a:p>
            <a:pPr marL="457200" indent="-457200">
              <a:lnSpc>
                <a:spcPct val="120000"/>
              </a:lnSpc>
              <a:spcAft>
                <a:spcPts val="1800"/>
              </a:spcAft>
              <a:buFont typeface="Arial" panose="020B0604020202020204" pitchFamily="34" charset="0"/>
              <a:buChar char="•"/>
            </a:pPr>
            <a:r>
              <a:rPr lang="en-US" dirty="0"/>
              <a:t>Participants will identify and describe at least three APH math products for each grade band, including both tangible and digital options, and explain their instructional applications.</a:t>
            </a:r>
          </a:p>
          <a:p>
            <a:pPr marL="457200" indent="-457200">
              <a:lnSpc>
                <a:spcPct val="120000"/>
              </a:lnSpc>
              <a:spcAft>
                <a:spcPts val="1800"/>
              </a:spcAft>
              <a:buFont typeface="Arial" panose="020B0604020202020204" pitchFamily="34" charset="0"/>
              <a:buChar char="•"/>
            </a:pPr>
            <a:r>
              <a:rPr lang="en-US" dirty="0"/>
              <a:t>Participants will use grade band and math domain frameworks to develop an instructional plan incorporating appropriate APH math products.</a:t>
            </a:r>
          </a:p>
          <a:p>
            <a:pPr marL="457200" indent="-457200">
              <a:lnSpc>
                <a:spcPct val="120000"/>
              </a:lnSpc>
              <a:spcAft>
                <a:spcPts val="1800"/>
              </a:spcAft>
              <a:buFont typeface="Arial" panose="020B0604020202020204" pitchFamily="34" charset="0"/>
              <a:buChar char="•"/>
            </a:pPr>
            <a:r>
              <a:rPr lang="en-US" dirty="0"/>
              <a:t>Participants will analyze how selected APH math products align with the Principles and Standards for School Mathematics Domains or Common Core State Standards such as Number Sense, Geometry, and Algebraic Thinking.</a:t>
            </a:r>
          </a:p>
          <a:p>
            <a:pPr marL="457200" indent="-457200">
              <a:lnSpc>
                <a:spcPct val="120000"/>
              </a:lnSpc>
              <a:spcAft>
                <a:spcPts val="1800"/>
              </a:spcAft>
              <a:buFont typeface="Arial" panose="020B0604020202020204" pitchFamily="34" charset="0"/>
              <a:buChar char="•"/>
            </a:pPr>
            <a:r>
              <a:rPr lang="en-US" dirty="0"/>
              <a:t>Participants will evaluate student needs and Federal Quota considerations to select APH math products that support targeted student growth.</a:t>
            </a:r>
          </a:p>
        </p:txBody>
      </p:sp>
    </p:spTree>
    <p:extLst>
      <p:ext uri="{BB962C8B-B14F-4D97-AF65-F5344CB8AC3E}">
        <p14:creationId xmlns:p14="http://schemas.microsoft.com/office/powerpoint/2010/main" val="383722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90290-C7E7-9DA8-7CAD-D6D3D9A42630}"/>
              </a:ext>
            </a:extLst>
          </p:cNvPr>
          <p:cNvSpPr>
            <a:spLocks noGrp="1"/>
          </p:cNvSpPr>
          <p:nvPr>
            <p:ph type="ctrTitle"/>
          </p:nvPr>
        </p:nvSpPr>
        <p:spPr/>
        <p:txBody>
          <a:bodyPr/>
          <a:lstStyle/>
          <a:p>
            <a:r>
              <a:rPr lang="en-US" dirty="0"/>
              <a:t>Standards-Based Math Instruction</a:t>
            </a:r>
          </a:p>
        </p:txBody>
      </p:sp>
      <p:sp>
        <p:nvSpPr>
          <p:cNvPr id="4" name="Subtitle 3">
            <a:extLst>
              <a:ext uri="{FF2B5EF4-FFF2-40B4-BE49-F238E27FC236}">
                <a16:creationId xmlns:a16="http://schemas.microsoft.com/office/drawing/2014/main" id="{EE467BCE-5AA8-CB92-C3AB-AAC1439A7D75}"/>
              </a:ext>
            </a:extLst>
          </p:cNvPr>
          <p:cNvSpPr>
            <a:spLocks noGrp="1"/>
          </p:cNvSpPr>
          <p:nvPr>
            <p:ph type="subTitle" idx="1"/>
          </p:nvPr>
        </p:nvSpPr>
        <p:spPr>
          <a:xfrm>
            <a:off x="1770845" y="4149289"/>
            <a:ext cx="8810069" cy="305498"/>
          </a:xfrm>
        </p:spPr>
        <p:txBody>
          <a:bodyPr/>
          <a:lstStyle/>
          <a:p>
            <a:endParaRPr lang="en-US" dirty="0"/>
          </a:p>
        </p:txBody>
      </p:sp>
    </p:spTree>
    <p:extLst>
      <p:ext uri="{BB962C8B-B14F-4D97-AF65-F5344CB8AC3E}">
        <p14:creationId xmlns:p14="http://schemas.microsoft.com/office/powerpoint/2010/main" val="266215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35A06E-73D0-1612-8A21-30A8140E3071}"/>
              </a:ext>
            </a:extLst>
          </p:cNvPr>
          <p:cNvSpPr>
            <a:spLocks noGrp="1"/>
          </p:cNvSpPr>
          <p:nvPr>
            <p:ph type="title"/>
          </p:nvPr>
        </p:nvSpPr>
        <p:spPr/>
        <p:txBody>
          <a:bodyPr>
            <a:normAutofit fontScale="90000"/>
          </a:bodyPr>
          <a:lstStyle/>
          <a:p>
            <a:r>
              <a:rPr lang="en-US" dirty="0"/>
              <a:t>Two Ways of Organizing and Describing the Core Content of School Mathematics</a:t>
            </a:r>
          </a:p>
        </p:txBody>
      </p:sp>
      <p:sp>
        <p:nvSpPr>
          <p:cNvPr id="8" name="Content Placeholder 7">
            <a:extLst>
              <a:ext uri="{FF2B5EF4-FFF2-40B4-BE49-F238E27FC236}">
                <a16:creationId xmlns:a16="http://schemas.microsoft.com/office/drawing/2014/main" id="{73F15550-8A1E-D4F4-DC7C-D69127CA01B8}"/>
              </a:ext>
            </a:extLst>
          </p:cNvPr>
          <p:cNvSpPr>
            <a:spLocks noGrp="1"/>
          </p:cNvSpPr>
          <p:nvPr>
            <p:ph idx="1"/>
          </p:nvPr>
        </p:nvSpPr>
        <p:spPr/>
        <p:txBody>
          <a:bodyPr>
            <a:normAutofit fontScale="85000" lnSpcReduction="20000"/>
          </a:bodyPr>
          <a:lstStyle/>
          <a:p>
            <a:pPr marL="457200" indent="-457200">
              <a:lnSpc>
                <a:spcPct val="150000"/>
              </a:lnSpc>
              <a:spcAft>
                <a:spcPts val="1200"/>
              </a:spcAft>
              <a:buFont typeface="Arial" panose="020B0604020202020204" pitchFamily="34" charset="0"/>
              <a:buChar char="•"/>
            </a:pPr>
            <a:r>
              <a:rPr lang="en-US" dirty="0"/>
              <a:t>Principles and Standards for School Mathematics (PSSM)</a:t>
            </a:r>
          </a:p>
          <a:p>
            <a:pPr marL="914400" lvl="1" indent="-457200">
              <a:lnSpc>
                <a:spcPct val="150000"/>
              </a:lnSpc>
              <a:spcAft>
                <a:spcPts val="1200"/>
              </a:spcAft>
              <a:buFont typeface="Arial" panose="020B0604020202020204" pitchFamily="34" charset="0"/>
              <a:buChar char="•"/>
            </a:pPr>
            <a:r>
              <a:rPr lang="en-US" dirty="0"/>
              <a:t>National Council of Teachers of Mathematics (NCTM, 2000)</a:t>
            </a:r>
          </a:p>
          <a:p>
            <a:pPr marL="457200" indent="-457200">
              <a:lnSpc>
                <a:spcPct val="150000"/>
              </a:lnSpc>
              <a:spcAft>
                <a:spcPts val="1200"/>
              </a:spcAft>
              <a:buFont typeface="Arial" panose="020B0604020202020204" pitchFamily="34" charset="0"/>
              <a:buChar char="•"/>
            </a:pPr>
            <a:r>
              <a:rPr lang="en-US" dirty="0"/>
              <a:t>Common Core State Standards for Mathematics (CCSSM)</a:t>
            </a:r>
          </a:p>
          <a:p>
            <a:pPr marL="914400" lvl="1" indent="-457200">
              <a:lnSpc>
                <a:spcPct val="150000"/>
              </a:lnSpc>
              <a:spcAft>
                <a:spcPts val="1200"/>
              </a:spcAft>
              <a:buFont typeface="Arial" panose="020B0604020202020204" pitchFamily="34" charset="0"/>
              <a:buChar char="•"/>
            </a:pPr>
            <a:r>
              <a:rPr lang="en-US" dirty="0"/>
              <a:t>National Governors Association Center for Best Practices and Council of Chief State School Officers (NGAC and CCSSO, 2010)</a:t>
            </a:r>
          </a:p>
        </p:txBody>
      </p:sp>
    </p:spTree>
    <p:extLst>
      <p:ext uri="{BB962C8B-B14F-4D97-AF65-F5344CB8AC3E}">
        <p14:creationId xmlns:p14="http://schemas.microsoft.com/office/powerpoint/2010/main" val="41651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1795-8F9D-E07A-A36F-D7524750010A}"/>
              </a:ext>
            </a:extLst>
          </p:cNvPr>
          <p:cNvSpPr>
            <a:spLocks noGrp="1"/>
          </p:cNvSpPr>
          <p:nvPr>
            <p:ph type="title"/>
          </p:nvPr>
        </p:nvSpPr>
        <p:spPr>
          <a:xfrm>
            <a:off x="495300" y="365125"/>
            <a:ext cx="10515600" cy="1044179"/>
          </a:xfrm>
        </p:spPr>
        <p:txBody>
          <a:bodyPr/>
          <a:lstStyle/>
          <a:p>
            <a:r>
              <a:rPr lang="en-US" dirty="0"/>
              <a:t>K-8 Mathematics</a:t>
            </a:r>
          </a:p>
        </p:txBody>
      </p:sp>
      <p:sp>
        <p:nvSpPr>
          <p:cNvPr id="3" name="Content Placeholder 2">
            <a:extLst>
              <a:ext uri="{FF2B5EF4-FFF2-40B4-BE49-F238E27FC236}">
                <a16:creationId xmlns:a16="http://schemas.microsoft.com/office/drawing/2014/main" id="{EC0E35D3-D626-D88B-A261-85D4F311BA77}"/>
              </a:ext>
            </a:extLst>
          </p:cNvPr>
          <p:cNvSpPr>
            <a:spLocks noGrp="1"/>
          </p:cNvSpPr>
          <p:nvPr>
            <p:ph idx="1"/>
          </p:nvPr>
        </p:nvSpPr>
        <p:spPr>
          <a:xfrm>
            <a:off x="495300" y="1607040"/>
            <a:ext cx="4706257" cy="3931611"/>
          </a:xfrm>
        </p:spPr>
        <p:txBody>
          <a:bodyPr>
            <a:normAutofit/>
          </a:bodyPr>
          <a:lstStyle/>
          <a:p>
            <a:r>
              <a:rPr lang="en-US" sz="2300" b="1" dirty="0"/>
              <a:t>NCTM</a:t>
            </a:r>
          </a:p>
          <a:p>
            <a:pPr marL="457200" indent="-457200">
              <a:buFont typeface="Arial" panose="020B0604020202020204" pitchFamily="34" charset="0"/>
              <a:buChar char="•"/>
            </a:pPr>
            <a:r>
              <a:rPr lang="en-US" sz="2300" dirty="0"/>
              <a:t>Numbers and Operations</a:t>
            </a:r>
          </a:p>
          <a:p>
            <a:pPr marL="457200" indent="-457200">
              <a:buFont typeface="Arial" panose="020B0604020202020204" pitchFamily="34" charset="0"/>
              <a:buChar char="•"/>
            </a:pPr>
            <a:r>
              <a:rPr lang="en-US" sz="2300" dirty="0"/>
              <a:t>Algebra</a:t>
            </a:r>
          </a:p>
          <a:p>
            <a:pPr marL="457200" indent="-457200">
              <a:buFont typeface="Arial" panose="020B0604020202020204" pitchFamily="34" charset="0"/>
              <a:buChar char="•"/>
            </a:pPr>
            <a:r>
              <a:rPr lang="en-US" sz="2300" dirty="0"/>
              <a:t>Geometry</a:t>
            </a:r>
          </a:p>
          <a:p>
            <a:pPr marL="457200" indent="-457200">
              <a:buFont typeface="Arial" panose="020B0604020202020204" pitchFamily="34" charset="0"/>
              <a:buChar char="•"/>
            </a:pPr>
            <a:r>
              <a:rPr lang="en-US" sz="2300" dirty="0"/>
              <a:t>Measurement</a:t>
            </a:r>
          </a:p>
          <a:p>
            <a:pPr marL="457200" indent="-457200">
              <a:buFont typeface="Arial" panose="020B0604020202020204" pitchFamily="34" charset="0"/>
              <a:buChar char="•"/>
            </a:pPr>
            <a:r>
              <a:rPr lang="en-US" sz="2300" dirty="0"/>
              <a:t>Statistics and Probability</a:t>
            </a:r>
          </a:p>
        </p:txBody>
      </p:sp>
      <p:sp>
        <p:nvSpPr>
          <p:cNvPr id="4" name="Content Placeholder 3">
            <a:extLst>
              <a:ext uri="{FF2B5EF4-FFF2-40B4-BE49-F238E27FC236}">
                <a16:creationId xmlns:a16="http://schemas.microsoft.com/office/drawing/2014/main" id="{AE4A15FC-F57F-C909-9DA3-DE6906A6CB00}"/>
              </a:ext>
            </a:extLst>
          </p:cNvPr>
          <p:cNvSpPr>
            <a:spLocks noGrp="1"/>
          </p:cNvSpPr>
          <p:nvPr>
            <p:ph idx="13"/>
          </p:nvPr>
        </p:nvSpPr>
        <p:spPr>
          <a:xfrm>
            <a:off x="5308600" y="1607040"/>
            <a:ext cx="6883401" cy="4565160"/>
          </a:xfrm>
        </p:spPr>
        <p:txBody>
          <a:bodyPr>
            <a:normAutofit fontScale="77500" lnSpcReduction="20000"/>
          </a:bodyPr>
          <a:lstStyle/>
          <a:p>
            <a:r>
              <a:rPr lang="en-US" b="1" dirty="0"/>
              <a:t>CCSSM</a:t>
            </a:r>
          </a:p>
          <a:p>
            <a:pPr marL="457200" indent="-457200">
              <a:buFont typeface="Arial" panose="020B0604020202020204" pitchFamily="34" charset="0"/>
              <a:buChar char="•"/>
            </a:pPr>
            <a:r>
              <a:rPr lang="en-US" dirty="0"/>
              <a:t>Counting and Cardinality</a:t>
            </a:r>
          </a:p>
          <a:p>
            <a:pPr marL="457200" indent="-457200">
              <a:buFont typeface="Arial" panose="020B0604020202020204" pitchFamily="34" charset="0"/>
              <a:buChar char="•"/>
            </a:pPr>
            <a:r>
              <a:rPr lang="en-US" dirty="0"/>
              <a:t>Operations and Algebraic Thinking</a:t>
            </a:r>
          </a:p>
          <a:p>
            <a:pPr marL="457200" indent="-457200">
              <a:buFont typeface="Arial" panose="020B0604020202020204" pitchFamily="34" charset="0"/>
              <a:buChar char="•"/>
            </a:pPr>
            <a:r>
              <a:rPr lang="en-US" dirty="0"/>
              <a:t>Number and Operations in Base Ten</a:t>
            </a:r>
          </a:p>
          <a:p>
            <a:pPr marL="457200" indent="-457200">
              <a:buFont typeface="Arial" panose="020B0604020202020204" pitchFamily="34" charset="0"/>
              <a:buChar char="•"/>
            </a:pPr>
            <a:r>
              <a:rPr lang="en-US" dirty="0"/>
              <a:t>Number and Operations–Fractions</a:t>
            </a:r>
          </a:p>
          <a:p>
            <a:pPr marL="457200" indent="-457200">
              <a:buFont typeface="Arial" panose="020B0604020202020204" pitchFamily="34" charset="0"/>
              <a:buChar char="•"/>
            </a:pPr>
            <a:r>
              <a:rPr lang="en-US" dirty="0"/>
              <a:t>Measurement and Data</a:t>
            </a:r>
          </a:p>
          <a:p>
            <a:pPr marL="457200" indent="-457200">
              <a:buFont typeface="Arial" panose="020B0604020202020204" pitchFamily="34" charset="0"/>
              <a:buChar char="•"/>
            </a:pPr>
            <a:r>
              <a:rPr lang="en-US" dirty="0"/>
              <a:t>Geometry</a:t>
            </a:r>
          </a:p>
          <a:p>
            <a:pPr marL="457200" indent="-457200">
              <a:buFont typeface="Arial" panose="020B0604020202020204" pitchFamily="34" charset="0"/>
              <a:buChar char="•"/>
            </a:pPr>
            <a:r>
              <a:rPr lang="en-US" dirty="0"/>
              <a:t>Ratios and Proportional Relationships</a:t>
            </a:r>
          </a:p>
          <a:p>
            <a:pPr marL="457200" indent="-457200">
              <a:buFont typeface="Arial" panose="020B0604020202020204" pitchFamily="34" charset="0"/>
              <a:buChar char="•"/>
            </a:pPr>
            <a:r>
              <a:rPr lang="en-US" dirty="0"/>
              <a:t>The Number System</a:t>
            </a:r>
          </a:p>
          <a:p>
            <a:pPr marL="457200" indent="-457200">
              <a:buFont typeface="Arial" panose="020B0604020202020204" pitchFamily="34" charset="0"/>
              <a:buChar char="•"/>
            </a:pPr>
            <a:r>
              <a:rPr lang="en-US" dirty="0"/>
              <a:t>Expressions and Equations</a:t>
            </a:r>
          </a:p>
          <a:p>
            <a:pPr marL="457200" indent="-457200">
              <a:buFont typeface="Arial" panose="020B0604020202020204" pitchFamily="34" charset="0"/>
              <a:buChar char="•"/>
            </a:pPr>
            <a:r>
              <a:rPr lang="en-US" dirty="0"/>
              <a:t>Functions</a:t>
            </a:r>
          </a:p>
          <a:p>
            <a:pPr marL="457200" indent="-457200">
              <a:buFont typeface="Arial" panose="020B0604020202020204" pitchFamily="34" charset="0"/>
              <a:buChar char="•"/>
            </a:pPr>
            <a:r>
              <a:rPr lang="en-US" dirty="0"/>
              <a:t>Statistics and Probability</a:t>
            </a:r>
          </a:p>
          <a:p>
            <a:endParaRPr lang="en-US" dirty="0"/>
          </a:p>
          <a:p>
            <a:endParaRPr lang="en-US" dirty="0"/>
          </a:p>
        </p:txBody>
      </p:sp>
    </p:spTree>
    <p:extLst>
      <p:ext uri="{BB962C8B-B14F-4D97-AF65-F5344CB8AC3E}">
        <p14:creationId xmlns:p14="http://schemas.microsoft.com/office/powerpoint/2010/main" val="306754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D95F4-36FF-36B6-7A36-196A8A78E0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7AC32-97BF-8DE1-92D3-13463AEC54C1}"/>
              </a:ext>
            </a:extLst>
          </p:cNvPr>
          <p:cNvSpPr>
            <a:spLocks noGrp="1"/>
          </p:cNvSpPr>
          <p:nvPr>
            <p:ph type="title"/>
          </p:nvPr>
        </p:nvSpPr>
        <p:spPr>
          <a:xfrm>
            <a:off x="495300" y="46470"/>
            <a:ext cx="10515600" cy="1044179"/>
          </a:xfrm>
        </p:spPr>
        <p:txBody>
          <a:bodyPr/>
          <a:lstStyle/>
          <a:p>
            <a:r>
              <a:rPr lang="en-US" dirty="0"/>
              <a:t>High School Mathematics</a:t>
            </a:r>
          </a:p>
        </p:txBody>
      </p:sp>
      <p:sp>
        <p:nvSpPr>
          <p:cNvPr id="3" name="Content Placeholder 2">
            <a:extLst>
              <a:ext uri="{FF2B5EF4-FFF2-40B4-BE49-F238E27FC236}">
                <a16:creationId xmlns:a16="http://schemas.microsoft.com/office/drawing/2014/main" id="{7A64A91A-2BEF-0900-CE57-17BFD2AE5CA1}"/>
              </a:ext>
            </a:extLst>
          </p:cNvPr>
          <p:cNvSpPr>
            <a:spLocks noGrp="1"/>
          </p:cNvSpPr>
          <p:nvPr>
            <p:ph idx="1"/>
          </p:nvPr>
        </p:nvSpPr>
        <p:spPr>
          <a:xfrm>
            <a:off x="495300" y="1215000"/>
            <a:ext cx="4706257" cy="4428000"/>
          </a:xfrm>
        </p:spPr>
        <p:txBody>
          <a:bodyPr>
            <a:noAutofit/>
          </a:bodyPr>
          <a:lstStyle/>
          <a:p>
            <a:r>
              <a:rPr lang="en-US" sz="2300" b="1" dirty="0"/>
              <a:t>NCTM</a:t>
            </a:r>
          </a:p>
          <a:p>
            <a:pPr marL="457200" indent="-457200">
              <a:buFont typeface="Arial" panose="020B0604020202020204" pitchFamily="34" charset="0"/>
              <a:buChar char="•"/>
            </a:pPr>
            <a:r>
              <a:rPr lang="en-US" sz="2300" dirty="0"/>
              <a:t>Numbers</a:t>
            </a:r>
          </a:p>
          <a:p>
            <a:pPr marL="457200" indent="-457200">
              <a:buFont typeface="Arial" panose="020B0604020202020204" pitchFamily="34" charset="0"/>
              <a:buChar char="•"/>
            </a:pPr>
            <a:r>
              <a:rPr lang="en-US" sz="2300" dirty="0"/>
              <a:t>Algebra</a:t>
            </a:r>
          </a:p>
          <a:p>
            <a:pPr marL="457200" indent="-457200">
              <a:buFont typeface="Arial" panose="020B0604020202020204" pitchFamily="34" charset="0"/>
              <a:buChar char="•"/>
            </a:pPr>
            <a:r>
              <a:rPr lang="en-US" sz="2300" dirty="0"/>
              <a:t>Geometry</a:t>
            </a:r>
          </a:p>
          <a:p>
            <a:pPr marL="457200" indent="-457200">
              <a:buFont typeface="Arial" panose="020B0604020202020204" pitchFamily="34" charset="0"/>
              <a:buChar char="•"/>
            </a:pPr>
            <a:r>
              <a:rPr lang="en-US" sz="2300" dirty="0"/>
              <a:t>Statistics and Probability</a:t>
            </a:r>
          </a:p>
          <a:p>
            <a:pPr marL="457200" indent="-457200">
              <a:buFont typeface="Arial" panose="020B0604020202020204" pitchFamily="34" charset="0"/>
              <a:buChar char="•"/>
            </a:pPr>
            <a:r>
              <a:rPr lang="en-US" sz="2300" dirty="0"/>
              <a:t>Ratios and Proportions</a:t>
            </a:r>
          </a:p>
          <a:p>
            <a:pPr marL="457200" indent="-457200">
              <a:buFont typeface="Arial" panose="020B0604020202020204" pitchFamily="34" charset="0"/>
              <a:buChar char="•"/>
            </a:pPr>
            <a:r>
              <a:rPr lang="en-US" sz="2300" dirty="0"/>
              <a:t>Expressions and Equations</a:t>
            </a:r>
          </a:p>
          <a:p>
            <a:pPr marL="457200" indent="-457200">
              <a:buFont typeface="Arial" panose="020B0604020202020204" pitchFamily="34" charset="0"/>
              <a:buChar char="•"/>
            </a:pPr>
            <a:r>
              <a:rPr lang="en-US" sz="2300" dirty="0"/>
              <a:t>Functions</a:t>
            </a:r>
          </a:p>
          <a:p>
            <a:pPr marL="457200" indent="-457200">
              <a:buFont typeface="Arial" panose="020B0604020202020204" pitchFamily="34" charset="0"/>
              <a:buChar char="•"/>
            </a:pPr>
            <a:r>
              <a:rPr lang="en-US" sz="2300" dirty="0"/>
              <a:t>Trigonometry</a:t>
            </a:r>
          </a:p>
          <a:p>
            <a:pPr marL="457200" indent="-457200">
              <a:buFont typeface="Arial" panose="020B0604020202020204" pitchFamily="34" charset="0"/>
              <a:buChar char="•"/>
            </a:pPr>
            <a:r>
              <a:rPr lang="en-US" sz="2300" dirty="0"/>
              <a:t>Calculus</a:t>
            </a:r>
          </a:p>
          <a:p>
            <a:pPr marL="457200" indent="-457200">
              <a:buFont typeface="Arial" panose="020B0604020202020204" pitchFamily="34" charset="0"/>
              <a:buChar char="•"/>
            </a:pPr>
            <a:r>
              <a:rPr lang="en-US" sz="2300" dirty="0"/>
              <a:t>Discrete Mathematics</a:t>
            </a:r>
          </a:p>
        </p:txBody>
      </p:sp>
      <p:sp>
        <p:nvSpPr>
          <p:cNvPr id="4" name="Content Placeholder 3">
            <a:extLst>
              <a:ext uri="{FF2B5EF4-FFF2-40B4-BE49-F238E27FC236}">
                <a16:creationId xmlns:a16="http://schemas.microsoft.com/office/drawing/2014/main" id="{4841BFDD-5B87-1066-CF0D-F5D703D89E19}"/>
              </a:ext>
            </a:extLst>
          </p:cNvPr>
          <p:cNvSpPr>
            <a:spLocks noGrp="1"/>
          </p:cNvSpPr>
          <p:nvPr>
            <p:ph idx="13"/>
          </p:nvPr>
        </p:nvSpPr>
        <p:spPr>
          <a:xfrm>
            <a:off x="5215412" y="1215000"/>
            <a:ext cx="6883401" cy="4565160"/>
          </a:xfrm>
        </p:spPr>
        <p:txBody>
          <a:bodyPr>
            <a:normAutofit/>
          </a:bodyPr>
          <a:lstStyle/>
          <a:p>
            <a:r>
              <a:rPr lang="en-US" sz="2300" b="1" dirty="0"/>
              <a:t>CCSSM</a:t>
            </a:r>
          </a:p>
          <a:p>
            <a:pPr marL="457200" indent="-457200">
              <a:buFont typeface="Arial" panose="020B0604020202020204" pitchFamily="34" charset="0"/>
              <a:buChar char="•"/>
            </a:pPr>
            <a:r>
              <a:rPr lang="en-US" sz="2300" dirty="0"/>
              <a:t>Number and Quantity</a:t>
            </a:r>
          </a:p>
          <a:p>
            <a:pPr marL="457200" indent="-457200">
              <a:buFont typeface="Arial" panose="020B0604020202020204" pitchFamily="34" charset="0"/>
              <a:buChar char="•"/>
            </a:pPr>
            <a:r>
              <a:rPr lang="en-US" sz="2300" dirty="0"/>
              <a:t>Algebra</a:t>
            </a:r>
          </a:p>
          <a:p>
            <a:pPr marL="457200" indent="-457200">
              <a:buFont typeface="Arial" panose="020B0604020202020204" pitchFamily="34" charset="0"/>
              <a:buChar char="•"/>
            </a:pPr>
            <a:r>
              <a:rPr lang="en-US" sz="2300" dirty="0"/>
              <a:t>Functions</a:t>
            </a:r>
          </a:p>
          <a:p>
            <a:pPr marL="457200" indent="-457200">
              <a:buFont typeface="Arial" panose="020B0604020202020204" pitchFamily="34" charset="0"/>
              <a:buChar char="•"/>
            </a:pPr>
            <a:r>
              <a:rPr lang="en-US" sz="2300" dirty="0"/>
              <a:t>Modeling</a:t>
            </a:r>
          </a:p>
          <a:p>
            <a:pPr marL="457200" indent="-457200">
              <a:buFont typeface="Arial" panose="020B0604020202020204" pitchFamily="34" charset="0"/>
              <a:buChar char="•"/>
            </a:pPr>
            <a:r>
              <a:rPr lang="en-US" sz="2300" dirty="0"/>
              <a:t>Geometry</a:t>
            </a:r>
          </a:p>
          <a:p>
            <a:pPr marL="457200" indent="-457200">
              <a:buFont typeface="Arial" panose="020B0604020202020204" pitchFamily="34" charset="0"/>
              <a:buChar char="•"/>
            </a:pPr>
            <a:r>
              <a:rPr lang="en-US" sz="2300" dirty="0"/>
              <a:t>Statistics and Probability</a:t>
            </a:r>
          </a:p>
          <a:p>
            <a:endParaRPr lang="en-US" dirty="0"/>
          </a:p>
          <a:p>
            <a:endParaRPr lang="en-US" dirty="0"/>
          </a:p>
        </p:txBody>
      </p:sp>
    </p:spTree>
    <p:extLst>
      <p:ext uri="{BB962C8B-B14F-4D97-AF65-F5344CB8AC3E}">
        <p14:creationId xmlns:p14="http://schemas.microsoft.com/office/powerpoint/2010/main" val="7355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D07B8-7610-CBE4-1FBE-08368F5EAAEB}"/>
              </a:ext>
            </a:extLst>
          </p:cNvPr>
          <p:cNvSpPr>
            <a:spLocks noGrp="1"/>
          </p:cNvSpPr>
          <p:nvPr>
            <p:ph type="ctrTitle"/>
          </p:nvPr>
        </p:nvSpPr>
        <p:spPr/>
        <p:txBody>
          <a:bodyPr/>
          <a:lstStyle/>
          <a:p>
            <a:r>
              <a:rPr lang="en-US" dirty="0"/>
              <a:t>NCTM Focal Points and APH Tools for Access</a:t>
            </a:r>
          </a:p>
        </p:txBody>
      </p:sp>
      <p:sp>
        <p:nvSpPr>
          <p:cNvPr id="4" name="Subtitle 3">
            <a:extLst>
              <a:ext uri="{FF2B5EF4-FFF2-40B4-BE49-F238E27FC236}">
                <a16:creationId xmlns:a16="http://schemas.microsoft.com/office/drawing/2014/main" id="{FFB717D5-19CB-E2EB-70F4-86A1E3F7E92D}"/>
              </a:ext>
            </a:extLst>
          </p:cNvPr>
          <p:cNvSpPr>
            <a:spLocks noGrp="1"/>
          </p:cNvSpPr>
          <p:nvPr>
            <p:ph type="subTitle" idx="1"/>
          </p:nvPr>
        </p:nvSpPr>
        <p:spPr>
          <a:xfrm>
            <a:off x="1770844" y="4218301"/>
            <a:ext cx="8810069" cy="305498"/>
          </a:xfrm>
        </p:spPr>
        <p:txBody>
          <a:bodyPr/>
          <a:lstStyle/>
          <a:p>
            <a:endParaRPr lang="en-US"/>
          </a:p>
        </p:txBody>
      </p:sp>
    </p:spTree>
    <p:extLst>
      <p:ext uri="{BB962C8B-B14F-4D97-AF65-F5344CB8AC3E}">
        <p14:creationId xmlns:p14="http://schemas.microsoft.com/office/powerpoint/2010/main" val="2547739196"/>
      </p:ext>
    </p:extLst>
  </p:cSld>
  <p:clrMapOvr>
    <a:masterClrMapping/>
  </p:clrMapOvr>
</p:sld>
</file>

<file path=ppt/theme/theme1.xml><?xml version="1.0" encoding="utf-8"?>
<a:theme xmlns:a="http://schemas.openxmlformats.org/drawingml/2006/main" name="Office Theme">
  <a:themeElements>
    <a:clrScheme name="APH">
      <a:dk1>
        <a:srgbClr val="000000"/>
      </a:dk1>
      <a:lt1>
        <a:srgbClr val="FFFFFF"/>
      </a:lt1>
      <a:dk2>
        <a:srgbClr val="5B6670"/>
      </a:dk2>
      <a:lt2>
        <a:srgbClr val="FFFFFF"/>
      </a:lt2>
      <a:accent1>
        <a:srgbClr val="E33E60"/>
      </a:accent1>
      <a:accent2>
        <a:srgbClr val="5CA0A7"/>
      </a:accent2>
      <a:accent3>
        <a:srgbClr val="FE9600"/>
      </a:accent3>
      <a:accent4>
        <a:srgbClr val="713F71"/>
      </a:accent4>
      <a:accent5>
        <a:srgbClr val="5B6670"/>
      </a:accent5>
      <a:accent6>
        <a:srgbClr val="E6365F"/>
      </a:accent6>
      <a:hlink>
        <a:srgbClr val="E92C5E"/>
      </a:hlink>
      <a:folHlink>
        <a:srgbClr val="57A1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 academy" id="{7EE064AB-B26E-7D45-BA82-23AF99A134DE}" vid="{5873DF79-12D0-A442-9480-D6882EC273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f15a039-7a46-4dda-930d-68d728b59dca" xsi:nil="true"/>
    <lcf76f155ced4ddcb4097134ff3c332f xmlns="88942c32-978e-4cd5-91e5-efdc5cee9dbd">
      <Terms xmlns="http://schemas.microsoft.com/office/infopath/2007/PartnerControls"/>
    </lcf76f155ced4ddcb4097134ff3c332f>
    <_ip_UnifiedCompliancePolicyUIAction xmlns="http://schemas.microsoft.com/sharepoint/v3" xsi:nil="true"/>
    <Comments xmlns="88942c32-978e-4cd5-91e5-efdc5cee9dbd"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FC7A3BFF448A4BA18EA5467F8A84FF" ma:contentTypeVersion="23" ma:contentTypeDescription="Create a new document." ma:contentTypeScope="" ma:versionID="7f7adb78bbd048bb828f87b0ef23ec86">
  <xsd:schema xmlns:xsd="http://www.w3.org/2001/XMLSchema" xmlns:xs="http://www.w3.org/2001/XMLSchema" xmlns:p="http://schemas.microsoft.com/office/2006/metadata/properties" xmlns:ns1="http://schemas.microsoft.com/sharepoint/v3" xmlns:ns2="88942c32-978e-4cd5-91e5-efdc5cee9dbd" xmlns:ns3="2f15a039-7a46-4dda-930d-68d728b59dca" targetNamespace="http://schemas.microsoft.com/office/2006/metadata/properties" ma:root="true" ma:fieldsID="d99ba3eca25881d1028639e0a4387a0f" ns1:_="" ns2:_="" ns3:_="">
    <xsd:import namespace="http://schemas.microsoft.com/sharepoint/v3"/>
    <xsd:import namespace="88942c32-978e-4cd5-91e5-efdc5cee9dbd"/>
    <xsd:import namespace="2f15a039-7a46-4dda-930d-68d728b59d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element ref="ns2:Comme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942c32-978e-4cd5-91e5-efdc5cee9d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ac181ec-6c34-4630-9754-a2a661e894c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Comments" ma:index="27" nillable="true" ma:displayName="Comments" ma:format="Dropdown"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15a039-7a46-4dda-930d-68d728b59dc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0b96482-ab6b-4564-982f-13243c49f1e5}" ma:internalName="TaxCatchAll" ma:showField="CatchAllData" ma:web="2f15a039-7a46-4dda-930d-68d728b59d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EBF303-D0E9-44DD-A4F3-F0B2CF3C456A}">
  <ds:schemaRefs>
    <ds:schemaRef ds:uri="http://schemas.microsoft.com/office/2006/metadata/properties"/>
    <ds:schemaRef ds:uri="http://schemas.microsoft.com/office/infopath/2007/PartnerControls"/>
    <ds:schemaRef ds:uri="2f15a039-7a46-4dda-930d-68d728b59dca"/>
    <ds:schemaRef ds:uri="88942c32-978e-4cd5-91e5-efdc5cee9dbd"/>
    <ds:schemaRef ds:uri="http://schemas.microsoft.com/sharepoint/v3"/>
  </ds:schemaRefs>
</ds:datastoreItem>
</file>

<file path=customXml/itemProps2.xml><?xml version="1.0" encoding="utf-8"?>
<ds:datastoreItem xmlns:ds="http://schemas.openxmlformats.org/officeDocument/2006/customXml" ds:itemID="{21C97423-FDD2-48EA-BAEA-B8332B2B55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942c32-978e-4cd5-91e5-efdc5cee9dbd"/>
    <ds:schemaRef ds:uri="2f15a039-7a46-4dda-930d-68d728b59d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D5AB9C-9792-4705-A94B-8595A95E54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access academy</Template>
  <TotalTime>19</TotalTime>
  <Words>2290</Words>
  <Application>Microsoft Office PowerPoint</Application>
  <PresentationFormat>Widescreen</PresentationFormat>
  <Paragraphs>325</Paragraphs>
  <Slides>30</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APH Beta 2</vt:lpstr>
      <vt:lpstr>Arial</vt:lpstr>
      <vt:lpstr>Calibri</vt:lpstr>
      <vt:lpstr>Helvetica</vt:lpstr>
      <vt:lpstr>Helvetica Neue</vt:lpstr>
      <vt:lpstr>Office Theme</vt:lpstr>
      <vt:lpstr>Building Mathematical Mastery with APH Tools</vt:lpstr>
      <vt:lpstr>Dr. Leanne Grillot</vt:lpstr>
      <vt:lpstr>Dr. Li Zhou</vt:lpstr>
      <vt:lpstr>Learning Objectives</vt:lpstr>
      <vt:lpstr>Standards-Based Math Instruction</vt:lpstr>
      <vt:lpstr>Two Ways of Organizing and Describing the Core Content of School Mathematics</vt:lpstr>
      <vt:lpstr>K-8 Mathematics</vt:lpstr>
      <vt:lpstr>High School Mathematics</vt:lpstr>
      <vt:lpstr>NCTM Focal Points and APH Tools for Access</vt:lpstr>
      <vt:lpstr>Grade Band: K-2</vt:lpstr>
      <vt:lpstr>Kindergarten Focal Points (student age: 5 or 6 years old)</vt:lpstr>
      <vt:lpstr>Highlight: Kindergarten</vt:lpstr>
      <vt:lpstr>First Grade Focal Points (student age: 6 or 7 years old)</vt:lpstr>
      <vt:lpstr>APH Products for K-2</vt:lpstr>
      <vt:lpstr>Grade Band: 3-5</vt:lpstr>
      <vt:lpstr>Fourth Grade Focal Points (student age: 9 or 10 years old)</vt:lpstr>
      <vt:lpstr>Highlight: Fourth Grade</vt:lpstr>
      <vt:lpstr>Third Grade Focal Points (student age: 8 or 9 years old)</vt:lpstr>
      <vt:lpstr>APH Products for Grades 3-5</vt:lpstr>
      <vt:lpstr>Grade Band: 6-8</vt:lpstr>
      <vt:lpstr>Eighth Grade Focal Points (student age: 13 or 14 years old)</vt:lpstr>
      <vt:lpstr>Highlight: Eighth Grade</vt:lpstr>
      <vt:lpstr>Sixth Grade Focal Points (student age: 11 or 12 years old)</vt:lpstr>
      <vt:lpstr>APH Products for Middle School</vt:lpstr>
      <vt:lpstr>Grade Band: 9-12</vt:lpstr>
      <vt:lpstr>High School Content Strands (student age: 15 or 16 years old)</vt:lpstr>
      <vt:lpstr>Highlight: High School</vt:lpstr>
      <vt:lpstr>High School Content Strands (student age: 17 or 18 years old)</vt:lpstr>
      <vt:lpstr>APH Products for High School</vt:lpstr>
      <vt:lpstr>Building Mathematical Mastery with APH Tools</vt:lpstr>
    </vt:vector>
  </TitlesOfParts>
  <Company>American Printing House for the Blind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Leanne Grillot</dc:creator>
  <cp:lastModifiedBy>Leanne Grillot</cp:lastModifiedBy>
  <cp:revision>4</cp:revision>
  <cp:lastPrinted>2020-08-28T01:16:19Z</cp:lastPrinted>
  <dcterms:created xsi:type="dcterms:W3CDTF">2026-02-10T13:45:15Z</dcterms:created>
  <dcterms:modified xsi:type="dcterms:W3CDTF">2026-02-13T17:56:27Z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0x010100F5FC7A3BFF448A4BA18EA5467F8A84FF</vt:lpwstr>
  </property>
</Properties>
</file>