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9"/>
  </p:notesMasterIdLst>
  <p:handoutMasterIdLst>
    <p:handoutMasterId r:id="rId50"/>
  </p:handoutMasterIdLst>
  <p:sldIdLst>
    <p:sldId id="285" r:id="rId5"/>
    <p:sldId id="286" r:id="rId6"/>
    <p:sldId id="287" r:id="rId7"/>
    <p:sldId id="288" r:id="rId8"/>
    <p:sldId id="289" r:id="rId9"/>
    <p:sldId id="290" r:id="rId10"/>
    <p:sldId id="291" r:id="rId11"/>
    <p:sldId id="292" r:id="rId12"/>
    <p:sldId id="293" r:id="rId13"/>
    <p:sldId id="294" r:id="rId14"/>
    <p:sldId id="295" r:id="rId15"/>
    <p:sldId id="296" r:id="rId16"/>
    <p:sldId id="297" r:id="rId17"/>
    <p:sldId id="298" r:id="rId18"/>
    <p:sldId id="299" r:id="rId19"/>
    <p:sldId id="325" r:id="rId20"/>
    <p:sldId id="300" r:id="rId21"/>
    <p:sldId id="301" r:id="rId22"/>
    <p:sldId id="302" r:id="rId23"/>
    <p:sldId id="303" r:id="rId24"/>
    <p:sldId id="304" r:id="rId25"/>
    <p:sldId id="305" r:id="rId26"/>
    <p:sldId id="306" r:id="rId27"/>
    <p:sldId id="307" r:id="rId28"/>
    <p:sldId id="308" r:id="rId29"/>
    <p:sldId id="309" r:id="rId30"/>
    <p:sldId id="310" r:id="rId31"/>
    <p:sldId id="311" r:id="rId32"/>
    <p:sldId id="312" r:id="rId33"/>
    <p:sldId id="313" r:id="rId34"/>
    <p:sldId id="314" r:id="rId35"/>
    <p:sldId id="315" r:id="rId36"/>
    <p:sldId id="316" r:id="rId37"/>
    <p:sldId id="317" r:id="rId38"/>
    <p:sldId id="318" r:id="rId39"/>
    <p:sldId id="319" r:id="rId40"/>
    <p:sldId id="320" r:id="rId41"/>
    <p:sldId id="322" r:id="rId42"/>
    <p:sldId id="321" r:id="rId43"/>
    <p:sldId id="326" r:id="rId44"/>
    <p:sldId id="323" r:id="rId45"/>
    <p:sldId id="329" r:id="rId46"/>
    <p:sldId id="324" r:id="rId47"/>
    <p:sldId id="327"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93D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0D97ED-918A-49C6-BACF-1EB566E77CF3}" v="220" dt="2026-06-08T12:48:54.2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671" autoAdjust="0"/>
    <p:restoredTop sz="64559" autoAdjust="0"/>
  </p:normalViewPr>
  <p:slideViewPr>
    <p:cSldViewPr snapToGrid="0" snapToObjects="1" showGuides="1">
      <p:cViewPr varScale="1">
        <p:scale>
          <a:sx n="62" d="100"/>
          <a:sy n="62" d="100"/>
        </p:scale>
        <p:origin x="756" y="78"/>
      </p:cViewPr>
      <p:guideLst>
        <p:guide orient="horz" pos="2184"/>
        <p:guide pos="3840"/>
      </p:guideLst>
    </p:cSldViewPr>
  </p:slideViewPr>
  <p:notesTextViewPr>
    <p:cViewPr>
      <p:scale>
        <a:sx n="3" d="2"/>
        <a:sy n="3" d="2"/>
      </p:scale>
      <p:origin x="0" y="0"/>
    </p:cViewPr>
  </p:notesTextViewPr>
  <p:sorterViewPr>
    <p:cViewPr>
      <p:scale>
        <a:sx n="100" d="100"/>
        <a:sy n="100" d="100"/>
      </p:scale>
      <p:origin x="0" y="-1398"/>
    </p:cViewPr>
  </p:sorterViewPr>
  <p:notesViewPr>
    <p:cSldViewPr snapToGrid="0" snapToObjects="1">
      <p:cViewPr varScale="1">
        <p:scale>
          <a:sx n="88" d="100"/>
          <a:sy n="88" d="100"/>
        </p:scale>
        <p:origin x="2964"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FAAE08-10A9-4E4D-8985-199F713A9E9A}" type="datetimeFigureOut">
              <a:rPr lang="en-US" smtClean="0"/>
              <a:t>6/23/2026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2A7164-AA97-4AC2-AC02-88CDF8B78D0B}" type="slidenum">
              <a:rPr lang="en-US" smtClean="0"/>
              <a:t>‹#›</a:t>
            </a:fld>
            <a:endParaRPr lang="en-US"/>
          </a:p>
        </p:txBody>
      </p:sp>
    </p:spTree>
    <p:extLst>
      <p:ext uri="{BB962C8B-B14F-4D97-AF65-F5344CB8AC3E}">
        <p14:creationId xmlns:p14="http://schemas.microsoft.com/office/powerpoint/2010/main" val="31289840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BB9EBB-F47A-0148-B31D-84535ADA0839}" type="datetimeFigureOut">
              <a:rPr lang="en-US" smtClean="0"/>
              <a:t>6/23/2026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594622-C062-874F-A5CC-A440E03D0E03}" type="slidenum">
              <a:rPr lang="en-US" smtClean="0"/>
              <a:t>‹#›</a:t>
            </a:fld>
            <a:endParaRPr lang="en-US"/>
          </a:p>
        </p:txBody>
      </p:sp>
    </p:spTree>
    <p:extLst>
      <p:ext uri="{BB962C8B-B14F-4D97-AF65-F5344CB8AC3E}">
        <p14:creationId xmlns:p14="http://schemas.microsoft.com/office/powerpoint/2010/main" val="1743464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1</a:t>
            </a:fld>
            <a:endParaRPr lang="en-US"/>
          </a:p>
        </p:txBody>
      </p:sp>
    </p:spTree>
    <p:extLst>
      <p:ext uri="{BB962C8B-B14F-4D97-AF65-F5344CB8AC3E}">
        <p14:creationId xmlns:p14="http://schemas.microsoft.com/office/powerpoint/2010/main" val="2225132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10</a:t>
            </a:fld>
            <a:endParaRPr lang="en-US"/>
          </a:p>
        </p:txBody>
      </p:sp>
    </p:spTree>
    <p:extLst>
      <p:ext uri="{BB962C8B-B14F-4D97-AF65-F5344CB8AC3E}">
        <p14:creationId xmlns:p14="http://schemas.microsoft.com/office/powerpoint/2010/main" val="2253772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11</a:t>
            </a:fld>
            <a:endParaRPr lang="en-US"/>
          </a:p>
        </p:txBody>
      </p:sp>
    </p:spTree>
    <p:extLst>
      <p:ext uri="{BB962C8B-B14F-4D97-AF65-F5344CB8AC3E}">
        <p14:creationId xmlns:p14="http://schemas.microsoft.com/office/powerpoint/2010/main" val="1983403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12</a:t>
            </a:fld>
            <a:endParaRPr lang="en-US"/>
          </a:p>
        </p:txBody>
      </p:sp>
    </p:spTree>
    <p:extLst>
      <p:ext uri="{BB962C8B-B14F-4D97-AF65-F5344CB8AC3E}">
        <p14:creationId xmlns:p14="http://schemas.microsoft.com/office/powerpoint/2010/main" val="2594594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13</a:t>
            </a:fld>
            <a:endParaRPr lang="en-US"/>
          </a:p>
        </p:txBody>
      </p:sp>
    </p:spTree>
    <p:extLst>
      <p:ext uri="{BB962C8B-B14F-4D97-AF65-F5344CB8AC3E}">
        <p14:creationId xmlns:p14="http://schemas.microsoft.com/office/powerpoint/2010/main" val="2240910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14</a:t>
            </a:fld>
            <a:endParaRPr lang="en-US"/>
          </a:p>
        </p:txBody>
      </p:sp>
    </p:spTree>
    <p:extLst>
      <p:ext uri="{BB962C8B-B14F-4D97-AF65-F5344CB8AC3E}">
        <p14:creationId xmlns:p14="http://schemas.microsoft.com/office/powerpoint/2010/main" val="225214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15</a:t>
            </a:fld>
            <a:endParaRPr lang="en-US"/>
          </a:p>
        </p:txBody>
      </p:sp>
    </p:spTree>
    <p:extLst>
      <p:ext uri="{BB962C8B-B14F-4D97-AF65-F5344CB8AC3E}">
        <p14:creationId xmlns:p14="http://schemas.microsoft.com/office/powerpoint/2010/main" val="782986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16</a:t>
            </a:fld>
            <a:endParaRPr lang="en-US"/>
          </a:p>
        </p:txBody>
      </p:sp>
    </p:spTree>
    <p:extLst>
      <p:ext uri="{BB962C8B-B14F-4D97-AF65-F5344CB8AC3E}">
        <p14:creationId xmlns:p14="http://schemas.microsoft.com/office/powerpoint/2010/main" val="32955597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17</a:t>
            </a:fld>
            <a:endParaRPr lang="en-US"/>
          </a:p>
        </p:txBody>
      </p:sp>
    </p:spTree>
    <p:extLst>
      <p:ext uri="{BB962C8B-B14F-4D97-AF65-F5344CB8AC3E}">
        <p14:creationId xmlns:p14="http://schemas.microsoft.com/office/powerpoint/2010/main" val="1829853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18</a:t>
            </a:fld>
            <a:endParaRPr lang="en-US"/>
          </a:p>
        </p:txBody>
      </p:sp>
    </p:spTree>
    <p:extLst>
      <p:ext uri="{BB962C8B-B14F-4D97-AF65-F5344CB8AC3E}">
        <p14:creationId xmlns:p14="http://schemas.microsoft.com/office/powerpoint/2010/main" val="2653842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30594622-C062-874F-A5CC-A440E03D0E03}" type="slidenum">
              <a:rPr lang="en-US" smtClean="0"/>
              <a:t>19</a:t>
            </a:fld>
            <a:endParaRPr lang="en-US"/>
          </a:p>
        </p:txBody>
      </p:sp>
    </p:spTree>
    <p:extLst>
      <p:ext uri="{BB962C8B-B14F-4D97-AF65-F5344CB8AC3E}">
        <p14:creationId xmlns:p14="http://schemas.microsoft.com/office/powerpoint/2010/main" val="196295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2</a:t>
            </a:fld>
            <a:endParaRPr lang="en-US"/>
          </a:p>
        </p:txBody>
      </p:sp>
    </p:spTree>
    <p:extLst>
      <p:ext uri="{BB962C8B-B14F-4D97-AF65-F5344CB8AC3E}">
        <p14:creationId xmlns:p14="http://schemas.microsoft.com/office/powerpoint/2010/main" val="2995918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20</a:t>
            </a:fld>
            <a:endParaRPr lang="en-US"/>
          </a:p>
        </p:txBody>
      </p:sp>
    </p:spTree>
    <p:extLst>
      <p:ext uri="{BB962C8B-B14F-4D97-AF65-F5344CB8AC3E}">
        <p14:creationId xmlns:p14="http://schemas.microsoft.com/office/powerpoint/2010/main" val="25903152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21</a:t>
            </a:fld>
            <a:endParaRPr lang="en-US"/>
          </a:p>
        </p:txBody>
      </p:sp>
    </p:spTree>
    <p:extLst>
      <p:ext uri="{BB962C8B-B14F-4D97-AF65-F5344CB8AC3E}">
        <p14:creationId xmlns:p14="http://schemas.microsoft.com/office/powerpoint/2010/main" val="12400891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30594622-C062-874F-A5CC-A440E03D0E03}" type="slidenum">
              <a:rPr lang="en-US" smtClean="0"/>
              <a:t>22</a:t>
            </a:fld>
            <a:endParaRPr lang="en-US"/>
          </a:p>
        </p:txBody>
      </p:sp>
    </p:spTree>
    <p:extLst>
      <p:ext uri="{BB962C8B-B14F-4D97-AF65-F5344CB8AC3E}">
        <p14:creationId xmlns:p14="http://schemas.microsoft.com/office/powerpoint/2010/main" val="24815003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23</a:t>
            </a:fld>
            <a:endParaRPr lang="en-US"/>
          </a:p>
        </p:txBody>
      </p:sp>
    </p:spTree>
    <p:extLst>
      <p:ext uri="{BB962C8B-B14F-4D97-AF65-F5344CB8AC3E}">
        <p14:creationId xmlns:p14="http://schemas.microsoft.com/office/powerpoint/2010/main" val="26615042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24</a:t>
            </a:fld>
            <a:endParaRPr lang="en-US"/>
          </a:p>
        </p:txBody>
      </p:sp>
    </p:spTree>
    <p:extLst>
      <p:ext uri="{BB962C8B-B14F-4D97-AF65-F5344CB8AC3E}">
        <p14:creationId xmlns:p14="http://schemas.microsoft.com/office/powerpoint/2010/main" val="12780451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25</a:t>
            </a:fld>
            <a:endParaRPr lang="en-US"/>
          </a:p>
        </p:txBody>
      </p:sp>
    </p:spTree>
    <p:extLst>
      <p:ext uri="{BB962C8B-B14F-4D97-AF65-F5344CB8AC3E}">
        <p14:creationId xmlns:p14="http://schemas.microsoft.com/office/powerpoint/2010/main" val="16800380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26</a:t>
            </a:fld>
            <a:endParaRPr lang="en-US"/>
          </a:p>
        </p:txBody>
      </p:sp>
    </p:spTree>
    <p:extLst>
      <p:ext uri="{BB962C8B-B14F-4D97-AF65-F5344CB8AC3E}">
        <p14:creationId xmlns:p14="http://schemas.microsoft.com/office/powerpoint/2010/main" val="22527281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27</a:t>
            </a:fld>
            <a:endParaRPr lang="en-US"/>
          </a:p>
        </p:txBody>
      </p:sp>
    </p:spTree>
    <p:extLst>
      <p:ext uri="{BB962C8B-B14F-4D97-AF65-F5344CB8AC3E}">
        <p14:creationId xmlns:p14="http://schemas.microsoft.com/office/powerpoint/2010/main" val="35394889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28</a:t>
            </a:fld>
            <a:endParaRPr lang="en-US"/>
          </a:p>
        </p:txBody>
      </p:sp>
    </p:spTree>
    <p:extLst>
      <p:ext uri="{BB962C8B-B14F-4D97-AF65-F5344CB8AC3E}">
        <p14:creationId xmlns:p14="http://schemas.microsoft.com/office/powerpoint/2010/main" val="8916019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29</a:t>
            </a:fld>
            <a:endParaRPr lang="en-US"/>
          </a:p>
        </p:txBody>
      </p:sp>
    </p:spTree>
    <p:extLst>
      <p:ext uri="{BB962C8B-B14F-4D97-AF65-F5344CB8AC3E}">
        <p14:creationId xmlns:p14="http://schemas.microsoft.com/office/powerpoint/2010/main" val="4269404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3</a:t>
            </a:fld>
            <a:endParaRPr lang="en-US"/>
          </a:p>
        </p:txBody>
      </p:sp>
    </p:spTree>
    <p:extLst>
      <p:ext uri="{BB962C8B-B14F-4D97-AF65-F5344CB8AC3E}">
        <p14:creationId xmlns:p14="http://schemas.microsoft.com/office/powerpoint/2010/main" val="18448059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30</a:t>
            </a:fld>
            <a:endParaRPr lang="en-US"/>
          </a:p>
        </p:txBody>
      </p:sp>
    </p:spTree>
    <p:extLst>
      <p:ext uri="{BB962C8B-B14F-4D97-AF65-F5344CB8AC3E}">
        <p14:creationId xmlns:p14="http://schemas.microsoft.com/office/powerpoint/2010/main" val="29988409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31</a:t>
            </a:fld>
            <a:endParaRPr lang="en-US"/>
          </a:p>
        </p:txBody>
      </p:sp>
    </p:spTree>
    <p:extLst>
      <p:ext uri="{BB962C8B-B14F-4D97-AF65-F5344CB8AC3E}">
        <p14:creationId xmlns:p14="http://schemas.microsoft.com/office/powerpoint/2010/main" val="26775907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32</a:t>
            </a:fld>
            <a:endParaRPr lang="en-US"/>
          </a:p>
        </p:txBody>
      </p:sp>
    </p:spTree>
    <p:extLst>
      <p:ext uri="{BB962C8B-B14F-4D97-AF65-F5344CB8AC3E}">
        <p14:creationId xmlns:p14="http://schemas.microsoft.com/office/powerpoint/2010/main" val="24432863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33</a:t>
            </a:fld>
            <a:endParaRPr lang="en-US"/>
          </a:p>
        </p:txBody>
      </p:sp>
    </p:spTree>
    <p:extLst>
      <p:ext uri="{BB962C8B-B14F-4D97-AF65-F5344CB8AC3E}">
        <p14:creationId xmlns:p14="http://schemas.microsoft.com/office/powerpoint/2010/main" val="8984814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34</a:t>
            </a:fld>
            <a:endParaRPr lang="en-US"/>
          </a:p>
        </p:txBody>
      </p:sp>
    </p:spTree>
    <p:extLst>
      <p:ext uri="{BB962C8B-B14F-4D97-AF65-F5344CB8AC3E}">
        <p14:creationId xmlns:p14="http://schemas.microsoft.com/office/powerpoint/2010/main" val="31048067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35</a:t>
            </a:fld>
            <a:endParaRPr lang="en-US"/>
          </a:p>
        </p:txBody>
      </p:sp>
    </p:spTree>
    <p:extLst>
      <p:ext uri="{BB962C8B-B14F-4D97-AF65-F5344CB8AC3E}">
        <p14:creationId xmlns:p14="http://schemas.microsoft.com/office/powerpoint/2010/main" val="9813722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36</a:t>
            </a:fld>
            <a:endParaRPr lang="en-US"/>
          </a:p>
        </p:txBody>
      </p:sp>
    </p:spTree>
    <p:extLst>
      <p:ext uri="{BB962C8B-B14F-4D97-AF65-F5344CB8AC3E}">
        <p14:creationId xmlns:p14="http://schemas.microsoft.com/office/powerpoint/2010/main" val="34925386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37</a:t>
            </a:fld>
            <a:endParaRPr lang="en-US"/>
          </a:p>
        </p:txBody>
      </p:sp>
    </p:spTree>
    <p:extLst>
      <p:ext uri="{BB962C8B-B14F-4D97-AF65-F5344CB8AC3E}">
        <p14:creationId xmlns:p14="http://schemas.microsoft.com/office/powerpoint/2010/main" val="5419362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38</a:t>
            </a:fld>
            <a:endParaRPr lang="en-US"/>
          </a:p>
        </p:txBody>
      </p:sp>
    </p:spTree>
    <p:extLst>
      <p:ext uri="{BB962C8B-B14F-4D97-AF65-F5344CB8AC3E}">
        <p14:creationId xmlns:p14="http://schemas.microsoft.com/office/powerpoint/2010/main" val="24713989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39</a:t>
            </a:fld>
            <a:endParaRPr lang="en-US"/>
          </a:p>
        </p:txBody>
      </p:sp>
    </p:spTree>
    <p:extLst>
      <p:ext uri="{BB962C8B-B14F-4D97-AF65-F5344CB8AC3E}">
        <p14:creationId xmlns:p14="http://schemas.microsoft.com/office/powerpoint/2010/main" val="594281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4</a:t>
            </a:fld>
            <a:endParaRPr lang="en-US"/>
          </a:p>
        </p:txBody>
      </p:sp>
    </p:spTree>
    <p:extLst>
      <p:ext uri="{BB962C8B-B14F-4D97-AF65-F5344CB8AC3E}">
        <p14:creationId xmlns:p14="http://schemas.microsoft.com/office/powerpoint/2010/main" val="40535119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40</a:t>
            </a:fld>
            <a:endParaRPr lang="en-US"/>
          </a:p>
        </p:txBody>
      </p:sp>
    </p:spTree>
    <p:extLst>
      <p:ext uri="{BB962C8B-B14F-4D97-AF65-F5344CB8AC3E}">
        <p14:creationId xmlns:p14="http://schemas.microsoft.com/office/powerpoint/2010/main" val="8094020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41</a:t>
            </a:fld>
            <a:endParaRPr lang="en-US"/>
          </a:p>
        </p:txBody>
      </p:sp>
    </p:spTree>
    <p:extLst>
      <p:ext uri="{BB962C8B-B14F-4D97-AF65-F5344CB8AC3E}">
        <p14:creationId xmlns:p14="http://schemas.microsoft.com/office/powerpoint/2010/main" val="25410041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42</a:t>
            </a:fld>
            <a:endParaRPr lang="en-US"/>
          </a:p>
        </p:txBody>
      </p:sp>
    </p:spTree>
    <p:extLst>
      <p:ext uri="{BB962C8B-B14F-4D97-AF65-F5344CB8AC3E}">
        <p14:creationId xmlns:p14="http://schemas.microsoft.com/office/powerpoint/2010/main" val="15973122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43</a:t>
            </a:fld>
            <a:endParaRPr lang="en-US"/>
          </a:p>
        </p:txBody>
      </p:sp>
    </p:spTree>
    <p:extLst>
      <p:ext uri="{BB962C8B-B14F-4D97-AF65-F5344CB8AC3E}">
        <p14:creationId xmlns:p14="http://schemas.microsoft.com/office/powerpoint/2010/main" val="36332211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44</a:t>
            </a:fld>
            <a:endParaRPr lang="en-US"/>
          </a:p>
        </p:txBody>
      </p:sp>
    </p:spTree>
    <p:extLst>
      <p:ext uri="{BB962C8B-B14F-4D97-AF65-F5344CB8AC3E}">
        <p14:creationId xmlns:p14="http://schemas.microsoft.com/office/powerpoint/2010/main" val="3157669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5</a:t>
            </a:fld>
            <a:endParaRPr lang="en-US"/>
          </a:p>
        </p:txBody>
      </p:sp>
    </p:spTree>
    <p:extLst>
      <p:ext uri="{BB962C8B-B14F-4D97-AF65-F5344CB8AC3E}">
        <p14:creationId xmlns:p14="http://schemas.microsoft.com/office/powerpoint/2010/main" val="1109009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6</a:t>
            </a:fld>
            <a:endParaRPr lang="en-US"/>
          </a:p>
        </p:txBody>
      </p:sp>
    </p:spTree>
    <p:extLst>
      <p:ext uri="{BB962C8B-B14F-4D97-AF65-F5344CB8AC3E}">
        <p14:creationId xmlns:p14="http://schemas.microsoft.com/office/powerpoint/2010/main" val="1642071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7</a:t>
            </a:fld>
            <a:endParaRPr lang="en-US"/>
          </a:p>
        </p:txBody>
      </p:sp>
    </p:spTree>
    <p:extLst>
      <p:ext uri="{BB962C8B-B14F-4D97-AF65-F5344CB8AC3E}">
        <p14:creationId xmlns:p14="http://schemas.microsoft.com/office/powerpoint/2010/main" val="1399829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8</a:t>
            </a:fld>
            <a:endParaRPr lang="en-US"/>
          </a:p>
        </p:txBody>
      </p:sp>
    </p:spTree>
    <p:extLst>
      <p:ext uri="{BB962C8B-B14F-4D97-AF65-F5344CB8AC3E}">
        <p14:creationId xmlns:p14="http://schemas.microsoft.com/office/powerpoint/2010/main" val="1139693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4622-C062-874F-A5CC-A440E03D0E03}" type="slidenum">
              <a:rPr lang="en-US" smtClean="0"/>
              <a:t>9</a:t>
            </a:fld>
            <a:endParaRPr lang="en-US"/>
          </a:p>
        </p:txBody>
      </p:sp>
    </p:spTree>
    <p:extLst>
      <p:ext uri="{BB962C8B-B14F-4D97-AF65-F5344CB8AC3E}">
        <p14:creationId xmlns:p14="http://schemas.microsoft.com/office/powerpoint/2010/main" val="3875407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subtitle">
    <p:bg>
      <p:bgPr>
        <a:solidFill>
          <a:srgbClr val="793D7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9E688-5A09-DA42-8441-30EE013B7907}"/>
              </a:ext>
            </a:extLst>
          </p:cNvPr>
          <p:cNvSpPr>
            <a:spLocks noGrp="1"/>
          </p:cNvSpPr>
          <p:nvPr>
            <p:ph type="ctrTitle" hasCustomPrompt="1"/>
          </p:nvPr>
        </p:nvSpPr>
        <p:spPr>
          <a:xfrm>
            <a:off x="1243139" y="1539937"/>
            <a:ext cx="10311552" cy="779589"/>
          </a:xfrm>
        </p:spPr>
        <p:txBody>
          <a:bodyPr anchor="t">
            <a:normAutofit/>
          </a:bodyPr>
          <a:lstStyle>
            <a:lvl1pPr algn="l">
              <a:defRPr sz="4800" b="1" cap="all" spc="250" baseline="0">
                <a:latin typeface="Helvetica" pitchFamily="2" charset="0"/>
              </a:defRPr>
            </a:lvl1pPr>
          </a:lstStyle>
          <a:p>
            <a:r>
              <a:rPr lang="en-US" dirty="0"/>
              <a:t>Presentation Title</a:t>
            </a:r>
          </a:p>
        </p:txBody>
      </p:sp>
      <p:sp>
        <p:nvSpPr>
          <p:cNvPr id="3" name="Subtitle 2">
            <a:extLst>
              <a:ext uri="{FF2B5EF4-FFF2-40B4-BE49-F238E27FC236}">
                <a16:creationId xmlns:a16="http://schemas.microsoft.com/office/drawing/2014/main" id="{9C8630BF-1321-934E-B610-A502B55861F5}"/>
              </a:ext>
            </a:extLst>
          </p:cNvPr>
          <p:cNvSpPr>
            <a:spLocks noGrp="1"/>
          </p:cNvSpPr>
          <p:nvPr>
            <p:ph type="subTitle" idx="1" hasCustomPrompt="1"/>
          </p:nvPr>
        </p:nvSpPr>
        <p:spPr>
          <a:xfrm>
            <a:off x="1243139" y="2319526"/>
            <a:ext cx="8034528" cy="518858"/>
          </a:xfrm>
        </p:spPr>
        <p:txBody>
          <a:bodyPr>
            <a:normAutofit/>
          </a:bodyPr>
          <a:lstStyle>
            <a:lvl1pPr marL="0" indent="0" algn="l">
              <a:buNone/>
              <a:defRPr sz="3000" spc="150" baseline="0">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pic>
        <p:nvPicPr>
          <p:cNvPr id="6" name="Picture 5">
            <a:extLst>
              <a:ext uri="{FF2B5EF4-FFF2-40B4-BE49-F238E27FC236}">
                <a16:creationId xmlns:a16="http://schemas.microsoft.com/office/drawing/2014/main" id="{EC5A5963-AB90-EE42-A0BD-1A6C35D59676}"/>
              </a:ext>
            </a:extLst>
          </p:cNvPr>
          <p:cNvPicPr>
            <a:picLocks noChangeAspect="1"/>
          </p:cNvPicPr>
          <p:nvPr userDrawn="1"/>
        </p:nvPicPr>
        <p:blipFill>
          <a:blip r:embed="rId2"/>
          <a:stretch>
            <a:fillRect/>
          </a:stretch>
        </p:blipFill>
        <p:spPr>
          <a:xfrm>
            <a:off x="0" y="5559778"/>
            <a:ext cx="12192000" cy="1298222"/>
          </a:xfrm>
          <a:prstGeom prst="rect">
            <a:avLst/>
          </a:prstGeom>
        </p:spPr>
      </p:pic>
    </p:spTree>
    <p:extLst>
      <p:ext uri="{BB962C8B-B14F-4D97-AF65-F5344CB8AC3E}">
        <p14:creationId xmlns:p14="http://schemas.microsoft.com/office/powerpoint/2010/main" val="11086572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6CE9F-C492-4A36-8032-BDA58618282F}"/>
              </a:ext>
            </a:extLst>
          </p:cNvPr>
          <p:cNvSpPr>
            <a:spLocks noGrp="1"/>
          </p:cNvSpPr>
          <p:nvPr>
            <p:ph type="title" hasCustomPrompt="1"/>
          </p:nvPr>
        </p:nvSpPr>
        <p:spPr/>
        <p:txBody>
          <a:bodyPr/>
          <a:lstStyle/>
          <a:p>
            <a:pPr lvl="0"/>
            <a:r>
              <a:rPr lang="en-US" dirty="0"/>
              <a:t>Title Helvetica bold 44 pt.</a:t>
            </a:r>
          </a:p>
        </p:txBody>
      </p:sp>
      <p:sp>
        <p:nvSpPr>
          <p:cNvPr id="10" name="Content Placeholder 4">
            <a:extLst>
              <a:ext uri="{FF2B5EF4-FFF2-40B4-BE49-F238E27FC236}">
                <a16:creationId xmlns:a16="http://schemas.microsoft.com/office/drawing/2014/main" id="{5F5FAD1D-151C-DD4E-A0D5-983A6E271CC6}"/>
              </a:ext>
            </a:extLst>
          </p:cNvPr>
          <p:cNvSpPr>
            <a:spLocks noGrp="1"/>
          </p:cNvSpPr>
          <p:nvPr>
            <p:ph idx="1"/>
          </p:nvPr>
        </p:nvSpPr>
        <p:spPr>
          <a:xfrm>
            <a:off x="838200" y="1607040"/>
            <a:ext cx="10515600" cy="3931611"/>
          </a:xfrm>
        </p:spPr>
        <p:txBody>
          <a:bodyPr>
            <a:normAutofit/>
          </a:bodyPr>
          <a:lstStyle/>
          <a:p>
            <a:pPr marL="0" lvl="0" indent="0">
              <a:buNone/>
            </a:pPr>
            <a:r>
              <a:rPr lang="en-US" sz="3000"/>
              <a:t>Click to edit Master text styles</a:t>
            </a:r>
          </a:p>
        </p:txBody>
      </p:sp>
      <p:pic>
        <p:nvPicPr>
          <p:cNvPr id="6" name="Picture 5">
            <a:extLst>
              <a:ext uri="{FF2B5EF4-FFF2-40B4-BE49-F238E27FC236}">
                <a16:creationId xmlns:a16="http://schemas.microsoft.com/office/drawing/2014/main" id="{336D7C33-D9BF-ADE7-94A2-124017269C42}"/>
              </a:ext>
            </a:extLst>
          </p:cNvPr>
          <p:cNvPicPr>
            <a:picLocks noChangeAspect="1"/>
          </p:cNvPicPr>
          <p:nvPr userDrawn="1"/>
        </p:nvPicPr>
        <p:blipFill>
          <a:blip r:embed="rId3"/>
          <a:stretch>
            <a:fillRect/>
          </a:stretch>
        </p:blipFill>
        <p:spPr>
          <a:xfrm>
            <a:off x="894762" y="6205330"/>
            <a:ext cx="1358245" cy="588860"/>
          </a:xfrm>
          <a:prstGeom prst="rect">
            <a:avLst/>
          </a:prstGeom>
        </p:spPr>
      </p:pic>
      <p:sp>
        <p:nvSpPr>
          <p:cNvPr id="8" name="TextBox 7">
            <a:extLst>
              <a:ext uri="{FF2B5EF4-FFF2-40B4-BE49-F238E27FC236}">
                <a16:creationId xmlns:a16="http://schemas.microsoft.com/office/drawing/2014/main" id="{E37FDA70-DDDD-DE99-4074-238C64F17414}"/>
              </a:ext>
            </a:extLst>
          </p:cNvPr>
          <p:cNvSpPr txBox="1"/>
          <p:nvPr userDrawn="1"/>
        </p:nvSpPr>
        <p:spPr>
          <a:xfrm>
            <a:off x="9460538" y="6292820"/>
            <a:ext cx="2008592" cy="400110"/>
          </a:xfrm>
          <a:prstGeom prst="rect">
            <a:avLst/>
          </a:prstGeom>
          <a:noFill/>
        </p:spPr>
        <p:txBody>
          <a:bodyPr wrap="square" rtlCol="0">
            <a:spAutoFit/>
          </a:bodyPr>
          <a:lstStyle/>
          <a:p>
            <a:pPr algn="r"/>
            <a:r>
              <a:rPr lang="en-US" sz="2000" dirty="0">
                <a:solidFill>
                  <a:schemeClr val="bg1"/>
                </a:solidFill>
                <a:latin typeface="APH Beta 2" pitchFamily="2" charset="0"/>
              </a:rPr>
              <a:t>Annual Meeting</a:t>
            </a:r>
          </a:p>
        </p:txBody>
      </p:sp>
    </p:spTree>
    <p:extLst>
      <p:ext uri="{BB962C8B-B14F-4D97-AF65-F5344CB8AC3E}">
        <p14:creationId xmlns:p14="http://schemas.microsoft.com/office/powerpoint/2010/main" val="3238762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ransition Slide - title and subtit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9E688-5A09-DA42-8441-30EE013B7907}"/>
              </a:ext>
            </a:extLst>
          </p:cNvPr>
          <p:cNvSpPr>
            <a:spLocks noGrp="1"/>
          </p:cNvSpPr>
          <p:nvPr>
            <p:ph type="ctrTitle" hasCustomPrompt="1"/>
          </p:nvPr>
        </p:nvSpPr>
        <p:spPr>
          <a:xfrm>
            <a:off x="1324531" y="2826209"/>
            <a:ext cx="9888112" cy="657669"/>
          </a:xfrm>
        </p:spPr>
        <p:txBody>
          <a:bodyPr anchor="t">
            <a:noAutofit/>
          </a:bodyPr>
          <a:lstStyle>
            <a:lvl1pPr algn="l">
              <a:defRPr sz="4400" b="1" cap="all" spc="250" baseline="0">
                <a:latin typeface="Helvetica" pitchFamily="2" charset="0"/>
              </a:defRPr>
            </a:lvl1pPr>
          </a:lstStyle>
          <a:p>
            <a:r>
              <a:rPr lang="en-US" dirty="0"/>
              <a:t>transition SLIDE TITLE.</a:t>
            </a:r>
          </a:p>
        </p:txBody>
      </p:sp>
      <p:sp>
        <p:nvSpPr>
          <p:cNvPr id="3" name="Subtitle 2">
            <a:extLst>
              <a:ext uri="{FF2B5EF4-FFF2-40B4-BE49-F238E27FC236}">
                <a16:creationId xmlns:a16="http://schemas.microsoft.com/office/drawing/2014/main" id="{9C8630BF-1321-934E-B610-A502B55861F5}"/>
              </a:ext>
            </a:extLst>
          </p:cNvPr>
          <p:cNvSpPr>
            <a:spLocks noGrp="1"/>
          </p:cNvSpPr>
          <p:nvPr>
            <p:ph type="subTitle" idx="1" hasCustomPrompt="1"/>
          </p:nvPr>
        </p:nvSpPr>
        <p:spPr>
          <a:xfrm>
            <a:off x="1324531" y="3458478"/>
            <a:ext cx="9888112" cy="305498"/>
          </a:xfrm>
        </p:spPr>
        <p:txBody>
          <a:bodyPr>
            <a:noAutofit/>
          </a:bodyPr>
          <a:lstStyle>
            <a:lvl1pPr marL="0" indent="0" algn="l">
              <a:buNone/>
              <a:defRPr sz="3000" spc="150" baseline="0">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Optional subtitle on transition slide.</a:t>
            </a:r>
          </a:p>
        </p:txBody>
      </p:sp>
      <p:pic>
        <p:nvPicPr>
          <p:cNvPr id="6" name="Picture 5">
            <a:extLst>
              <a:ext uri="{FF2B5EF4-FFF2-40B4-BE49-F238E27FC236}">
                <a16:creationId xmlns:a16="http://schemas.microsoft.com/office/drawing/2014/main" id="{DCFF447C-B7EA-DD4A-AA6E-EC02CB37B2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5724826" y="-1224382"/>
            <a:ext cx="742345" cy="12192001"/>
          </a:xfrm>
          <a:prstGeom prst="rect">
            <a:avLst/>
          </a:prstGeom>
        </p:spPr>
      </p:pic>
    </p:spTree>
    <p:extLst>
      <p:ext uri="{BB962C8B-B14F-4D97-AF65-F5344CB8AC3E}">
        <p14:creationId xmlns:p14="http://schemas.microsoft.com/office/powerpoint/2010/main" val="168299896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Left + Title, Name, Position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27590" y="2053885"/>
            <a:ext cx="5826210" cy="1044179"/>
          </a:xfrm>
        </p:spPr>
        <p:txBody>
          <a:bodyPr/>
          <a:lstStyle>
            <a:lvl1pPr>
              <a:defRPr/>
            </a:lvl1pPr>
          </a:lstStyle>
          <a:p>
            <a:r>
              <a:rPr lang="en-US" dirty="0"/>
              <a:t>Presentation Title</a:t>
            </a:r>
          </a:p>
        </p:txBody>
      </p:sp>
      <p:sp>
        <p:nvSpPr>
          <p:cNvPr id="9" name="Subtitle 2">
            <a:extLst>
              <a:ext uri="{FF2B5EF4-FFF2-40B4-BE49-F238E27FC236}">
                <a16:creationId xmlns:a16="http://schemas.microsoft.com/office/drawing/2014/main" id="{9C8630BF-1321-934E-B610-A502B55861F5}"/>
              </a:ext>
            </a:extLst>
          </p:cNvPr>
          <p:cNvSpPr>
            <a:spLocks noGrp="1"/>
          </p:cNvSpPr>
          <p:nvPr>
            <p:ph type="subTitle" idx="1" hasCustomPrompt="1"/>
          </p:nvPr>
        </p:nvSpPr>
        <p:spPr>
          <a:xfrm>
            <a:off x="5527590" y="3782111"/>
            <a:ext cx="5826210" cy="438032"/>
          </a:xfrm>
        </p:spPr>
        <p:txBody>
          <a:bodyPr>
            <a:noAutofit/>
          </a:bodyPr>
          <a:lstStyle>
            <a:lvl1pPr marL="0" indent="0" algn="l">
              <a:buNone/>
              <a:defRPr sz="3000" spc="150" baseline="0">
                <a:solidFill>
                  <a:schemeClr val="tx1"/>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a:t>
            </a:r>
          </a:p>
        </p:txBody>
      </p:sp>
      <p:sp>
        <p:nvSpPr>
          <p:cNvPr id="15" name="Text Placeholder 14"/>
          <p:cNvSpPr>
            <a:spLocks noGrp="1"/>
          </p:cNvSpPr>
          <p:nvPr>
            <p:ph type="body" sz="quarter" idx="10" hasCustomPrompt="1"/>
          </p:nvPr>
        </p:nvSpPr>
        <p:spPr>
          <a:xfrm>
            <a:off x="5527674" y="4424363"/>
            <a:ext cx="5826125" cy="493626"/>
          </a:xfrm>
        </p:spPr>
        <p:txBody>
          <a:bodyPr/>
          <a:lstStyle>
            <a:lvl1pPr marL="0" indent="0">
              <a:buNone/>
              <a:defRPr>
                <a:solidFill>
                  <a:schemeClr val="accent1"/>
                </a:solidFill>
              </a:defRPr>
            </a:lvl1pPr>
          </a:lstStyle>
          <a:p>
            <a:pPr lvl="0"/>
            <a:r>
              <a:rPr lang="en-US" dirty="0"/>
              <a:t>Position</a:t>
            </a:r>
          </a:p>
        </p:txBody>
      </p:sp>
      <p:sp>
        <p:nvSpPr>
          <p:cNvPr id="17" name="Picture Placeholder 16"/>
          <p:cNvSpPr>
            <a:spLocks noGrp="1"/>
          </p:cNvSpPr>
          <p:nvPr>
            <p:ph type="pic" sz="quarter" idx="11"/>
          </p:nvPr>
        </p:nvSpPr>
        <p:spPr>
          <a:xfrm>
            <a:off x="1103313" y="1054443"/>
            <a:ext cx="4078287" cy="4752631"/>
          </a:xfrm>
        </p:spPr>
        <p:txBody>
          <a:bodyPr/>
          <a:lstStyle/>
          <a:p>
            <a:r>
              <a:rPr lang="en-US"/>
              <a:t>Click icon to add picture</a:t>
            </a:r>
          </a:p>
        </p:txBody>
      </p:sp>
      <p:pic>
        <p:nvPicPr>
          <p:cNvPr id="4" name="Picture 3">
            <a:extLst>
              <a:ext uri="{FF2B5EF4-FFF2-40B4-BE49-F238E27FC236}">
                <a16:creationId xmlns:a16="http://schemas.microsoft.com/office/drawing/2014/main" id="{50678F7A-9060-EC4D-915D-B08BDBF76FE7}"/>
              </a:ext>
            </a:extLst>
          </p:cNvPr>
          <p:cNvPicPr>
            <a:picLocks noChangeAspect="1"/>
          </p:cNvPicPr>
          <p:nvPr userDrawn="1"/>
        </p:nvPicPr>
        <p:blipFill>
          <a:blip r:embed="rId2"/>
          <a:stretch>
            <a:fillRect/>
          </a:stretch>
        </p:blipFill>
        <p:spPr>
          <a:xfrm>
            <a:off x="0" y="5907852"/>
            <a:ext cx="12192000" cy="950148"/>
          </a:xfrm>
          <a:prstGeom prst="rect">
            <a:avLst/>
          </a:prstGeom>
        </p:spPr>
      </p:pic>
    </p:spTree>
    <p:extLst>
      <p:ext uri="{BB962C8B-B14F-4D97-AF65-F5344CB8AC3E}">
        <p14:creationId xmlns:p14="http://schemas.microsoft.com/office/powerpoint/2010/main" val="1105214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016" y="782337"/>
            <a:ext cx="10348784" cy="867591"/>
          </a:xfrm>
        </p:spPr>
        <p:txBody>
          <a:bodyPr/>
          <a:lstStyle/>
          <a:p>
            <a:pPr lvl="0"/>
            <a:r>
              <a:rPr lang="en-US" dirty="0"/>
              <a:t>Title Helvetica bold 44 pt.</a:t>
            </a:r>
          </a:p>
        </p:txBody>
      </p:sp>
      <p:sp>
        <p:nvSpPr>
          <p:cNvPr id="6" name="Content Placeholder 5"/>
          <p:cNvSpPr>
            <a:spLocks noGrp="1"/>
          </p:cNvSpPr>
          <p:nvPr>
            <p:ph sz="quarter" idx="12" hasCustomPrompt="1"/>
          </p:nvPr>
        </p:nvSpPr>
        <p:spPr>
          <a:xfrm>
            <a:off x="1005016" y="1721708"/>
            <a:ext cx="10348784" cy="3917092"/>
          </a:xfrm>
        </p:spPr>
        <p:txBody>
          <a:bodyPr/>
          <a:lstStyle>
            <a:lvl1pPr marL="0" indent="0">
              <a:buNone/>
              <a:defRPr baseline="0"/>
            </a:lvl1pPr>
          </a:lstStyle>
          <a:p>
            <a:pPr lvl="0"/>
            <a:r>
              <a:rPr lang="en-US" dirty="0"/>
              <a:t>Body copy Helvetica 30 pt.</a:t>
            </a:r>
          </a:p>
        </p:txBody>
      </p:sp>
      <p:pic>
        <p:nvPicPr>
          <p:cNvPr id="5" name="Picture 4">
            <a:extLst>
              <a:ext uri="{FF2B5EF4-FFF2-40B4-BE49-F238E27FC236}">
                <a16:creationId xmlns:a16="http://schemas.microsoft.com/office/drawing/2014/main" id="{ADB8D62D-06F6-FB41-8D94-6E512907C64B}"/>
              </a:ext>
            </a:extLst>
          </p:cNvPr>
          <p:cNvPicPr>
            <a:picLocks noChangeAspect="1"/>
          </p:cNvPicPr>
          <p:nvPr userDrawn="1"/>
        </p:nvPicPr>
        <p:blipFill>
          <a:blip r:embed="rId2"/>
          <a:stretch>
            <a:fillRect/>
          </a:stretch>
        </p:blipFill>
        <p:spPr>
          <a:xfrm>
            <a:off x="0" y="5907852"/>
            <a:ext cx="12192000" cy="950148"/>
          </a:xfrm>
          <a:prstGeom prst="rect">
            <a:avLst/>
          </a:prstGeom>
        </p:spPr>
      </p:pic>
    </p:spTree>
    <p:extLst>
      <p:ext uri="{BB962C8B-B14F-4D97-AF65-F5344CB8AC3E}">
        <p14:creationId xmlns:p14="http://schemas.microsoft.com/office/powerpoint/2010/main" val="1030610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2 Side by Sid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724931"/>
            <a:ext cx="10515600" cy="766753"/>
          </a:xfrm>
        </p:spPr>
        <p:txBody>
          <a:bodyPr/>
          <a:lstStyle>
            <a:lvl1pPr>
              <a:defRPr/>
            </a:lvl1pPr>
          </a:lstStyle>
          <a:p>
            <a:r>
              <a:rPr lang="en-US" dirty="0"/>
              <a:t>Title Helvetica bold 44 pt.</a:t>
            </a:r>
          </a:p>
        </p:txBody>
      </p:sp>
      <p:sp>
        <p:nvSpPr>
          <p:cNvPr id="6" name="Content Placeholder 5"/>
          <p:cNvSpPr>
            <a:spLocks noGrp="1"/>
          </p:cNvSpPr>
          <p:nvPr>
            <p:ph sz="quarter" idx="12" hasCustomPrompt="1"/>
          </p:nvPr>
        </p:nvSpPr>
        <p:spPr>
          <a:xfrm>
            <a:off x="838200" y="1580980"/>
            <a:ext cx="4887097" cy="4127843"/>
          </a:xfrm>
        </p:spPr>
        <p:txBody>
          <a:bodyPr/>
          <a:lstStyle>
            <a:lvl1pPr marL="0" indent="0">
              <a:buNone/>
              <a:defRPr baseline="0"/>
            </a:lvl1pPr>
          </a:lstStyle>
          <a:p>
            <a:pPr lvl="0"/>
            <a:r>
              <a:rPr lang="en-US" dirty="0"/>
              <a:t>Body copy Helvetica 30 pt.</a:t>
            </a:r>
          </a:p>
        </p:txBody>
      </p:sp>
      <p:sp>
        <p:nvSpPr>
          <p:cNvPr id="8" name="Content Placeholder 7"/>
          <p:cNvSpPr>
            <a:spLocks noGrp="1"/>
          </p:cNvSpPr>
          <p:nvPr>
            <p:ph sz="quarter" idx="13" hasCustomPrompt="1"/>
          </p:nvPr>
        </p:nvSpPr>
        <p:spPr>
          <a:xfrm>
            <a:off x="6466703" y="1588532"/>
            <a:ext cx="4887097" cy="4120292"/>
          </a:xfrm>
        </p:spPr>
        <p:txBody>
          <a:bodyPr/>
          <a:lstStyle>
            <a:lvl1pPr marL="0" indent="0">
              <a:buNone/>
              <a:defRPr baseline="0"/>
            </a:lvl1pPr>
          </a:lstStyle>
          <a:p>
            <a:pPr lvl="0"/>
            <a:r>
              <a:rPr lang="en-US" dirty="0"/>
              <a:t>Body copy Helvetica 30 pt.</a:t>
            </a:r>
          </a:p>
        </p:txBody>
      </p:sp>
      <p:pic>
        <p:nvPicPr>
          <p:cNvPr id="9" name="Picture 8">
            <a:extLst>
              <a:ext uri="{FF2B5EF4-FFF2-40B4-BE49-F238E27FC236}">
                <a16:creationId xmlns:a16="http://schemas.microsoft.com/office/drawing/2014/main" id="{F834ACCC-617A-9742-9ADC-AF3A0FBE5352}"/>
              </a:ext>
            </a:extLst>
          </p:cNvPr>
          <p:cNvPicPr>
            <a:picLocks noChangeAspect="1"/>
          </p:cNvPicPr>
          <p:nvPr userDrawn="1"/>
        </p:nvPicPr>
        <p:blipFill>
          <a:blip r:embed="rId2"/>
          <a:stretch>
            <a:fillRect/>
          </a:stretch>
        </p:blipFill>
        <p:spPr>
          <a:xfrm>
            <a:off x="0" y="5907852"/>
            <a:ext cx="12192000" cy="950148"/>
          </a:xfrm>
          <a:prstGeom prst="rect">
            <a:avLst/>
          </a:prstGeom>
        </p:spPr>
      </p:pic>
    </p:spTree>
    <p:extLst>
      <p:ext uri="{BB962C8B-B14F-4D97-AF65-F5344CB8AC3E}">
        <p14:creationId xmlns:p14="http://schemas.microsoft.com/office/powerpoint/2010/main" val="3249400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743522"/>
            <a:ext cx="10515600" cy="768350"/>
          </a:xfrm>
        </p:spPr>
        <p:txBody>
          <a:bodyPr/>
          <a:lstStyle/>
          <a:p>
            <a:pPr lvl="0"/>
            <a:r>
              <a:rPr lang="en-US" dirty="0"/>
              <a:t>Title Helvetica bold 44 pt.</a:t>
            </a:r>
          </a:p>
        </p:txBody>
      </p:sp>
      <p:pic>
        <p:nvPicPr>
          <p:cNvPr id="5" name="Picture 4">
            <a:extLst>
              <a:ext uri="{FF2B5EF4-FFF2-40B4-BE49-F238E27FC236}">
                <a16:creationId xmlns:a16="http://schemas.microsoft.com/office/drawing/2014/main" id="{4F296F61-95CC-8641-8D75-58E42BCAA3FE}"/>
              </a:ext>
            </a:extLst>
          </p:cNvPr>
          <p:cNvPicPr>
            <a:picLocks noChangeAspect="1"/>
          </p:cNvPicPr>
          <p:nvPr userDrawn="1"/>
        </p:nvPicPr>
        <p:blipFill>
          <a:blip r:embed="rId2"/>
          <a:stretch>
            <a:fillRect/>
          </a:stretch>
        </p:blipFill>
        <p:spPr>
          <a:xfrm>
            <a:off x="0" y="5907852"/>
            <a:ext cx="12192000" cy="950148"/>
          </a:xfrm>
          <a:prstGeom prst="rect">
            <a:avLst/>
          </a:prstGeom>
        </p:spPr>
      </p:pic>
    </p:spTree>
    <p:extLst>
      <p:ext uri="{BB962C8B-B14F-4D97-AF65-F5344CB8AC3E}">
        <p14:creationId xmlns:p14="http://schemas.microsoft.com/office/powerpoint/2010/main" val="1650636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left + title and content right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41B92DE-FE71-1E45-8191-0E6D24DA030F}"/>
              </a:ext>
            </a:extLst>
          </p:cNvPr>
          <p:cNvSpPr>
            <a:spLocks noGrp="1"/>
          </p:cNvSpPr>
          <p:nvPr>
            <p:ph type="title" hasCustomPrompt="1"/>
          </p:nvPr>
        </p:nvSpPr>
        <p:spPr>
          <a:xfrm>
            <a:off x="4962144" y="741641"/>
            <a:ext cx="6391656" cy="573659"/>
          </a:xfrm>
        </p:spPr>
        <p:txBody>
          <a:bodyPr>
            <a:noAutofit/>
          </a:bodyPr>
          <a:lstStyle>
            <a:lvl1pPr>
              <a:defRPr sz="3800" b="1"/>
            </a:lvl1pPr>
          </a:lstStyle>
          <a:p>
            <a:r>
              <a:rPr lang="en-US" dirty="0"/>
              <a:t>Title Helvetica 38 pt.</a:t>
            </a:r>
          </a:p>
        </p:txBody>
      </p:sp>
      <p:sp>
        <p:nvSpPr>
          <p:cNvPr id="16" name="Content Placeholder 2">
            <a:extLst>
              <a:ext uri="{FF2B5EF4-FFF2-40B4-BE49-F238E27FC236}">
                <a16:creationId xmlns:a16="http://schemas.microsoft.com/office/drawing/2014/main" id="{68AD4155-B02F-E748-ABE5-7DC0D1C41352}"/>
              </a:ext>
            </a:extLst>
          </p:cNvPr>
          <p:cNvSpPr>
            <a:spLocks noGrp="1"/>
          </p:cNvSpPr>
          <p:nvPr>
            <p:ph idx="13"/>
          </p:nvPr>
        </p:nvSpPr>
        <p:spPr>
          <a:xfrm>
            <a:off x="4962144" y="1604733"/>
            <a:ext cx="6391656" cy="3612726"/>
          </a:xfrm>
        </p:spPr>
        <p:txBody>
          <a:bodyPr>
            <a:normAutofit/>
          </a:bodyPr>
          <a:lstStyle>
            <a:lvl1pPr>
              <a:defRPr sz="2600"/>
            </a:lvl1pPr>
            <a:lvl2pPr>
              <a:defRPr sz="2600"/>
            </a:lvl2pPr>
            <a:lvl3pPr>
              <a:defRPr sz="2600"/>
            </a:lvl3pPr>
            <a:lvl4pPr>
              <a:defRPr sz="3000"/>
            </a:lvl4pPr>
            <a:lvl5pPr>
              <a:defRPr sz="3000"/>
            </a:lvl5pPr>
          </a:lstStyle>
          <a:p>
            <a:pPr lvl="0"/>
            <a:r>
              <a:rPr lang="en-US"/>
              <a:t>Edit Master text styles</a:t>
            </a:r>
          </a:p>
          <a:p>
            <a:pPr lvl="1"/>
            <a:r>
              <a:rPr lang="en-US"/>
              <a:t>Second level</a:t>
            </a:r>
          </a:p>
          <a:p>
            <a:pPr lvl="2"/>
            <a:r>
              <a:rPr lang="en-US"/>
              <a:t>Third level</a:t>
            </a:r>
          </a:p>
        </p:txBody>
      </p:sp>
      <p:sp>
        <p:nvSpPr>
          <p:cNvPr id="17" name="Picture Placeholder 3">
            <a:extLst>
              <a:ext uri="{FF2B5EF4-FFF2-40B4-BE49-F238E27FC236}">
                <a16:creationId xmlns:a16="http://schemas.microsoft.com/office/drawing/2014/main" id="{69A72DE0-EB9D-7C48-B7B2-0B9701BC4850}"/>
              </a:ext>
            </a:extLst>
          </p:cNvPr>
          <p:cNvSpPr>
            <a:spLocks noGrp="1"/>
          </p:cNvSpPr>
          <p:nvPr>
            <p:ph type="pic" sz="quarter" idx="14"/>
          </p:nvPr>
        </p:nvSpPr>
        <p:spPr>
          <a:xfrm>
            <a:off x="0" y="0"/>
            <a:ext cx="4059936" cy="6074229"/>
          </a:xfrm>
        </p:spPr>
        <p:txBody>
          <a:bodyPr>
            <a:normAutofit/>
          </a:bodyPr>
          <a:lstStyle>
            <a:lvl1pPr marL="0" indent="0">
              <a:buNone/>
              <a:defRPr sz="2000">
                <a:solidFill>
                  <a:schemeClr val="accent1"/>
                </a:solidFill>
              </a:defRPr>
            </a:lvl1pPr>
          </a:lstStyle>
          <a:p>
            <a:r>
              <a:rPr lang="en-US"/>
              <a:t>Click icon to add picture</a:t>
            </a:r>
            <a:endParaRPr lang="en-US" dirty="0"/>
          </a:p>
        </p:txBody>
      </p:sp>
      <p:pic>
        <p:nvPicPr>
          <p:cNvPr id="7" name="Picture 6">
            <a:extLst>
              <a:ext uri="{FF2B5EF4-FFF2-40B4-BE49-F238E27FC236}">
                <a16:creationId xmlns:a16="http://schemas.microsoft.com/office/drawing/2014/main" id="{D88786FD-26A9-6749-AA0A-1981D2B362BE}"/>
              </a:ext>
            </a:extLst>
          </p:cNvPr>
          <p:cNvPicPr>
            <a:picLocks noChangeAspect="1"/>
          </p:cNvPicPr>
          <p:nvPr userDrawn="1"/>
        </p:nvPicPr>
        <p:blipFill>
          <a:blip r:embed="rId2"/>
          <a:stretch>
            <a:fillRect/>
          </a:stretch>
        </p:blipFill>
        <p:spPr>
          <a:xfrm>
            <a:off x="0" y="5907852"/>
            <a:ext cx="12192000" cy="950148"/>
          </a:xfrm>
          <a:prstGeom prst="rect">
            <a:avLst/>
          </a:prstGeom>
        </p:spPr>
      </p:pic>
    </p:spTree>
    <p:extLst>
      <p:ext uri="{BB962C8B-B14F-4D97-AF65-F5344CB8AC3E}">
        <p14:creationId xmlns:p14="http://schemas.microsoft.com/office/powerpoint/2010/main" val="1200167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content left + photo right">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59B8D995-7A3B-0649-AD48-4BDAD89993F1}"/>
              </a:ext>
            </a:extLst>
          </p:cNvPr>
          <p:cNvSpPr>
            <a:spLocks noGrp="1"/>
          </p:cNvSpPr>
          <p:nvPr>
            <p:ph type="title" hasCustomPrompt="1"/>
          </p:nvPr>
        </p:nvSpPr>
        <p:spPr>
          <a:xfrm>
            <a:off x="858011" y="739589"/>
            <a:ext cx="6391656" cy="573659"/>
          </a:xfrm>
        </p:spPr>
        <p:txBody>
          <a:bodyPr>
            <a:noAutofit/>
          </a:bodyPr>
          <a:lstStyle>
            <a:lvl1pPr>
              <a:defRPr sz="3800" b="1"/>
            </a:lvl1pPr>
          </a:lstStyle>
          <a:p>
            <a:r>
              <a:rPr lang="en-US" dirty="0"/>
              <a:t>Title Helvetica 38 pt.</a:t>
            </a:r>
          </a:p>
        </p:txBody>
      </p:sp>
      <p:sp>
        <p:nvSpPr>
          <p:cNvPr id="21" name="Content Placeholder 2">
            <a:extLst>
              <a:ext uri="{FF2B5EF4-FFF2-40B4-BE49-F238E27FC236}">
                <a16:creationId xmlns:a16="http://schemas.microsoft.com/office/drawing/2014/main" id="{0506DE51-C710-6643-8B18-33A489ED827A}"/>
              </a:ext>
            </a:extLst>
          </p:cNvPr>
          <p:cNvSpPr>
            <a:spLocks noGrp="1"/>
          </p:cNvSpPr>
          <p:nvPr>
            <p:ph idx="13"/>
          </p:nvPr>
        </p:nvSpPr>
        <p:spPr>
          <a:xfrm>
            <a:off x="858011" y="1602681"/>
            <a:ext cx="6391656" cy="3628225"/>
          </a:xfrm>
        </p:spPr>
        <p:txBody>
          <a:bodyPr>
            <a:normAutofit/>
          </a:bodyPr>
          <a:lstStyle>
            <a:lvl1pPr>
              <a:defRPr sz="2600"/>
            </a:lvl1pPr>
            <a:lvl2pPr>
              <a:defRPr sz="2600"/>
            </a:lvl2pPr>
            <a:lvl3pPr>
              <a:defRPr sz="2600"/>
            </a:lvl3pPr>
            <a:lvl4pPr>
              <a:defRPr sz="3000"/>
            </a:lvl4pPr>
            <a:lvl5pPr>
              <a:defRPr sz="3000"/>
            </a:lvl5pPr>
          </a:lstStyle>
          <a:p>
            <a:pPr lvl="0"/>
            <a:r>
              <a:rPr lang="en-US"/>
              <a:t>Edit Master text styles</a:t>
            </a:r>
          </a:p>
          <a:p>
            <a:pPr lvl="1"/>
            <a:r>
              <a:rPr lang="en-US"/>
              <a:t>Second level</a:t>
            </a:r>
          </a:p>
          <a:p>
            <a:pPr lvl="2"/>
            <a:r>
              <a:rPr lang="en-US"/>
              <a:t>Third level</a:t>
            </a:r>
          </a:p>
        </p:txBody>
      </p:sp>
      <p:sp>
        <p:nvSpPr>
          <p:cNvPr id="11" name="Picture Placeholder 9">
            <a:extLst>
              <a:ext uri="{FF2B5EF4-FFF2-40B4-BE49-F238E27FC236}">
                <a16:creationId xmlns:a16="http://schemas.microsoft.com/office/drawing/2014/main" id="{CE249F36-21B2-B244-8A05-BFA83D7FE7FE}"/>
              </a:ext>
            </a:extLst>
          </p:cNvPr>
          <p:cNvSpPr>
            <a:spLocks noGrp="1"/>
          </p:cNvSpPr>
          <p:nvPr>
            <p:ph type="pic" sz="quarter" idx="14"/>
          </p:nvPr>
        </p:nvSpPr>
        <p:spPr>
          <a:xfrm>
            <a:off x="8161599" y="8238"/>
            <a:ext cx="4030401" cy="6074228"/>
          </a:xfrm>
        </p:spPr>
        <p:txBody>
          <a:bodyPr>
            <a:normAutofit/>
          </a:bodyPr>
          <a:lstStyle>
            <a:lvl1pPr marL="0" indent="0">
              <a:buNone/>
              <a:defRPr sz="2000">
                <a:solidFill>
                  <a:schemeClr val="accent1"/>
                </a:solidFill>
              </a:defRPr>
            </a:lvl1pPr>
          </a:lstStyle>
          <a:p>
            <a:r>
              <a:rPr lang="en-US"/>
              <a:t>Click icon to add picture</a:t>
            </a:r>
            <a:endParaRPr lang="en-US" dirty="0"/>
          </a:p>
        </p:txBody>
      </p:sp>
      <p:pic>
        <p:nvPicPr>
          <p:cNvPr id="7" name="Picture 6">
            <a:extLst>
              <a:ext uri="{FF2B5EF4-FFF2-40B4-BE49-F238E27FC236}">
                <a16:creationId xmlns:a16="http://schemas.microsoft.com/office/drawing/2014/main" id="{B7F02DDA-BFA3-7B4C-96FE-B13AEA25F79E}"/>
              </a:ext>
            </a:extLst>
          </p:cNvPr>
          <p:cNvPicPr>
            <a:picLocks noChangeAspect="1"/>
          </p:cNvPicPr>
          <p:nvPr userDrawn="1"/>
        </p:nvPicPr>
        <p:blipFill>
          <a:blip r:embed="rId2"/>
          <a:stretch>
            <a:fillRect/>
          </a:stretch>
        </p:blipFill>
        <p:spPr>
          <a:xfrm>
            <a:off x="0" y="5907852"/>
            <a:ext cx="12192000" cy="950148"/>
          </a:xfrm>
          <a:prstGeom prst="rect">
            <a:avLst/>
          </a:prstGeom>
        </p:spPr>
      </p:pic>
    </p:spTree>
    <p:extLst>
      <p:ext uri="{BB962C8B-B14F-4D97-AF65-F5344CB8AC3E}">
        <p14:creationId xmlns:p14="http://schemas.microsoft.com/office/powerpoint/2010/main" val="2392337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_title and subtitle">
    <p:bg>
      <p:bgPr>
        <a:solidFill>
          <a:srgbClr val="793D7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C29674C-CEE8-454D-AA76-A021556D799F}"/>
              </a:ext>
            </a:extLst>
          </p:cNvPr>
          <p:cNvSpPr>
            <a:spLocks noGrp="1"/>
          </p:cNvSpPr>
          <p:nvPr>
            <p:ph type="ctrTitle" hasCustomPrompt="1"/>
          </p:nvPr>
        </p:nvSpPr>
        <p:spPr>
          <a:xfrm>
            <a:off x="1243139" y="1539937"/>
            <a:ext cx="10184228" cy="779589"/>
          </a:xfrm>
        </p:spPr>
        <p:txBody>
          <a:bodyPr anchor="t">
            <a:normAutofit/>
          </a:bodyPr>
          <a:lstStyle>
            <a:lvl1pPr algn="l">
              <a:defRPr sz="4800" b="1" cap="all" spc="250" baseline="0">
                <a:latin typeface="Helvetica" pitchFamily="2" charset="0"/>
              </a:defRPr>
            </a:lvl1pPr>
          </a:lstStyle>
          <a:p>
            <a:r>
              <a:rPr lang="en-US" dirty="0"/>
              <a:t>Closing title</a:t>
            </a:r>
          </a:p>
        </p:txBody>
      </p:sp>
      <p:sp>
        <p:nvSpPr>
          <p:cNvPr id="7" name="Subtitle 2">
            <a:extLst>
              <a:ext uri="{FF2B5EF4-FFF2-40B4-BE49-F238E27FC236}">
                <a16:creationId xmlns:a16="http://schemas.microsoft.com/office/drawing/2014/main" id="{07710289-AF8A-6246-AA02-170AB25CF262}"/>
              </a:ext>
            </a:extLst>
          </p:cNvPr>
          <p:cNvSpPr>
            <a:spLocks noGrp="1"/>
          </p:cNvSpPr>
          <p:nvPr>
            <p:ph type="subTitle" idx="1" hasCustomPrompt="1"/>
          </p:nvPr>
        </p:nvSpPr>
        <p:spPr>
          <a:xfrm>
            <a:off x="1243139" y="2319526"/>
            <a:ext cx="8034528" cy="518858"/>
          </a:xfrm>
        </p:spPr>
        <p:txBody>
          <a:bodyPr>
            <a:normAutofit/>
          </a:bodyPr>
          <a:lstStyle>
            <a:lvl1pPr marL="0" indent="0" algn="l">
              <a:buNone/>
              <a:defRPr sz="3000" spc="150" baseline="0">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Closing subtitle</a:t>
            </a:r>
          </a:p>
        </p:txBody>
      </p:sp>
      <p:pic>
        <p:nvPicPr>
          <p:cNvPr id="8" name="Picture 7">
            <a:extLst>
              <a:ext uri="{FF2B5EF4-FFF2-40B4-BE49-F238E27FC236}">
                <a16:creationId xmlns:a16="http://schemas.microsoft.com/office/drawing/2014/main" id="{0028320E-6D71-944C-9D19-59816DCCB4B5}"/>
              </a:ext>
            </a:extLst>
          </p:cNvPr>
          <p:cNvPicPr>
            <a:picLocks noChangeAspect="1"/>
          </p:cNvPicPr>
          <p:nvPr userDrawn="1"/>
        </p:nvPicPr>
        <p:blipFill>
          <a:blip r:embed="rId2"/>
          <a:stretch>
            <a:fillRect/>
          </a:stretch>
        </p:blipFill>
        <p:spPr>
          <a:xfrm>
            <a:off x="0" y="5559778"/>
            <a:ext cx="12192000" cy="1298222"/>
          </a:xfrm>
          <a:prstGeom prst="rect">
            <a:avLst/>
          </a:prstGeom>
        </p:spPr>
      </p:pic>
    </p:spTree>
    <p:extLst>
      <p:ext uri="{BB962C8B-B14F-4D97-AF65-F5344CB8AC3E}">
        <p14:creationId xmlns:p14="http://schemas.microsoft.com/office/powerpoint/2010/main" val="4201026568"/>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CC6617-D2E5-5B4D-9F87-40E8B531C39A}"/>
              </a:ext>
            </a:extLst>
          </p:cNvPr>
          <p:cNvSpPr>
            <a:spLocks noGrp="1"/>
          </p:cNvSpPr>
          <p:nvPr>
            <p:ph type="title"/>
          </p:nvPr>
        </p:nvSpPr>
        <p:spPr>
          <a:xfrm>
            <a:off x="838200" y="365125"/>
            <a:ext cx="10515600" cy="104417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43B6536-045E-DC4D-BC2D-AE7ADCF26B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0490ADEA-530E-7F42-B7F3-C65A56F363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Helvetica" pitchFamily="2" charset="0"/>
              </a:defRPr>
            </a:lvl1pPr>
          </a:lstStyle>
          <a:p>
            <a:fld id="{9AB133FE-E6F7-EC46-8519-564ACF30934E}" type="slidenum">
              <a:rPr lang="en-US" smtClean="0"/>
              <a:pPr/>
              <a:t>‹#›</a:t>
            </a:fld>
            <a:endParaRPr lang="en-US" dirty="0"/>
          </a:p>
        </p:txBody>
      </p:sp>
    </p:spTree>
    <p:extLst>
      <p:ext uri="{BB962C8B-B14F-4D97-AF65-F5344CB8AC3E}">
        <p14:creationId xmlns:p14="http://schemas.microsoft.com/office/powerpoint/2010/main" val="4289351064"/>
      </p:ext>
    </p:extLst>
  </p:cSld>
  <p:clrMap bg1="lt1" tx1="dk1" bg2="lt2" tx2="dk2" accent1="accent1" accent2="accent2" accent3="accent3" accent4="accent4" accent5="accent5" accent6="accent6" hlink="hlink" folHlink="folHlink"/>
  <p:sldLayoutIdLst>
    <p:sldLayoutId id="2147483660" r:id="rId1"/>
    <p:sldLayoutId id="2147483652" r:id="rId2"/>
    <p:sldLayoutId id="2147483665" r:id="rId3"/>
    <p:sldLayoutId id="2147483664" r:id="rId4"/>
    <p:sldLayoutId id="2147483666" r:id="rId5"/>
    <p:sldLayoutId id="2147483657" r:id="rId6"/>
    <p:sldLayoutId id="2147483658" r:id="rId7"/>
    <p:sldLayoutId id="2147483659" r:id="rId8"/>
    <p:sldLayoutId id="2147483651" r:id="rId9"/>
    <p:sldLayoutId id="2147483667" r:id="rId10"/>
  </p:sldLayoutIdLst>
  <p:hf sldNum="0" hdr="0" dt="0"/>
  <p:txStyles>
    <p:titleStyle>
      <a:lvl1pPr algn="l" defTabSz="914400" rtl="0" eaLnBrk="1" latinLnBrk="0" hangingPunct="1">
        <a:lnSpc>
          <a:spcPct val="90000"/>
        </a:lnSpc>
        <a:spcBef>
          <a:spcPct val="0"/>
        </a:spcBef>
        <a:buNone/>
        <a:defRPr sz="4400" b="1" kern="1200">
          <a:solidFill>
            <a:schemeClr val="tx1"/>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0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hyperlink" Target="https://freepngimg.com/png/47213-pillar-free-photo-png"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hyperlink" Target="https://www.talaera.com/business-english-for-meetings/"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47E95-E8C3-9161-CD1A-03981595E58F}"/>
              </a:ext>
            </a:extLst>
          </p:cNvPr>
          <p:cNvSpPr>
            <a:spLocks noGrp="1"/>
          </p:cNvSpPr>
          <p:nvPr>
            <p:ph type="ctrTitle"/>
          </p:nvPr>
        </p:nvSpPr>
        <p:spPr/>
        <p:txBody>
          <a:bodyPr>
            <a:normAutofit fontScale="90000"/>
          </a:bodyPr>
          <a:lstStyle/>
          <a:p>
            <a:r>
              <a:rPr lang="en-US" dirty="0"/>
              <a:t>From Diagnosis to Employment</a:t>
            </a:r>
          </a:p>
        </p:txBody>
      </p:sp>
      <p:sp>
        <p:nvSpPr>
          <p:cNvPr id="3" name="Subtitle 2">
            <a:extLst>
              <a:ext uri="{FF2B5EF4-FFF2-40B4-BE49-F238E27FC236}">
                <a16:creationId xmlns:a16="http://schemas.microsoft.com/office/drawing/2014/main" id="{E6B9C6DA-A567-97FC-971B-ACE0295597D1}"/>
              </a:ext>
            </a:extLst>
          </p:cNvPr>
          <p:cNvSpPr>
            <a:spLocks noGrp="1"/>
          </p:cNvSpPr>
          <p:nvPr>
            <p:ph type="subTitle" idx="1"/>
          </p:nvPr>
        </p:nvSpPr>
        <p:spPr>
          <a:xfrm>
            <a:off x="1243139" y="3169571"/>
            <a:ext cx="8034528" cy="518858"/>
          </a:xfrm>
        </p:spPr>
        <p:txBody>
          <a:bodyPr>
            <a:normAutofit fontScale="62500" lnSpcReduction="20000"/>
          </a:bodyPr>
          <a:lstStyle/>
          <a:p>
            <a:r>
              <a:rPr lang="en-US" dirty="0"/>
              <a:t>Supporting Learners Who Are Blind or Deafblind Across the Lifespan</a:t>
            </a:r>
          </a:p>
        </p:txBody>
      </p:sp>
    </p:spTree>
    <p:extLst>
      <p:ext uri="{BB962C8B-B14F-4D97-AF65-F5344CB8AC3E}">
        <p14:creationId xmlns:p14="http://schemas.microsoft.com/office/powerpoint/2010/main" val="912838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30484-37B2-2D5D-C6A4-676E57AF7355}"/>
              </a:ext>
            </a:extLst>
          </p:cNvPr>
          <p:cNvSpPr>
            <a:spLocks noGrp="1"/>
          </p:cNvSpPr>
          <p:nvPr>
            <p:ph type="title"/>
          </p:nvPr>
        </p:nvSpPr>
        <p:spPr/>
        <p:txBody>
          <a:bodyPr>
            <a:normAutofit/>
          </a:bodyPr>
          <a:lstStyle/>
          <a:p>
            <a:r>
              <a:rPr lang="en-US" dirty="0"/>
              <a:t>Three Pillars Across the Lifespan</a:t>
            </a:r>
          </a:p>
        </p:txBody>
      </p:sp>
      <p:sp>
        <p:nvSpPr>
          <p:cNvPr id="3" name="Content Placeholder 2">
            <a:extLst>
              <a:ext uri="{FF2B5EF4-FFF2-40B4-BE49-F238E27FC236}">
                <a16:creationId xmlns:a16="http://schemas.microsoft.com/office/drawing/2014/main" id="{3855910C-2668-A1B5-CF2E-41AF4583CF13}"/>
              </a:ext>
            </a:extLst>
          </p:cNvPr>
          <p:cNvSpPr>
            <a:spLocks noGrp="1"/>
          </p:cNvSpPr>
          <p:nvPr>
            <p:ph sz="quarter" idx="12"/>
          </p:nvPr>
        </p:nvSpPr>
        <p:spPr>
          <a:xfrm>
            <a:off x="838200" y="2232837"/>
            <a:ext cx="4887097" cy="3475986"/>
          </a:xfrm>
        </p:spPr>
        <p:txBody>
          <a:bodyPr/>
          <a:lstStyle/>
          <a:p>
            <a:pPr marL="457200" indent="-457200">
              <a:buFont typeface="Arial" panose="020B0604020202020204" pitchFamily="34" charset="0"/>
              <a:buChar char="•"/>
            </a:pPr>
            <a:r>
              <a:rPr lang="en-US" dirty="0"/>
              <a:t>Pillar 1: Families &amp; Early Support</a:t>
            </a:r>
          </a:p>
          <a:p>
            <a:pPr marL="457200" indent="-457200">
              <a:buFont typeface="Arial" panose="020B0604020202020204" pitchFamily="34" charset="0"/>
              <a:buChar char="•"/>
            </a:pPr>
            <a:r>
              <a:rPr lang="en-US" dirty="0"/>
              <a:t>Pillar 2: Adjustment &amp; Independence</a:t>
            </a:r>
          </a:p>
          <a:p>
            <a:pPr marL="457200" indent="-457200">
              <a:buFont typeface="Arial" panose="020B0604020202020204" pitchFamily="34" charset="0"/>
              <a:buChar char="•"/>
            </a:pPr>
            <a:r>
              <a:rPr lang="en-US" dirty="0"/>
              <a:t>Pillar 3: Transition &amp; Employment</a:t>
            </a:r>
          </a:p>
        </p:txBody>
      </p:sp>
      <p:pic>
        <p:nvPicPr>
          <p:cNvPr id="6" name="Content Placeholder 5" descr="A row of three white pillars&#10;&#10;">
            <a:extLst>
              <a:ext uri="{FF2B5EF4-FFF2-40B4-BE49-F238E27FC236}">
                <a16:creationId xmlns:a16="http://schemas.microsoft.com/office/drawing/2014/main" id="{002CB238-7FCC-CD68-9905-9206AA95BB8B}"/>
              </a:ext>
            </a:extLst>
          </p:cNvPr>
          <p:cNvPicPr>
            <a:picLocks noGrp="1" noChangeAspect="1"/>
          </p:cNvPicPr>
          <p:nvPr>
            <p:ph sz="quarter" idx="13"/>
          </p:nvPr>
        </p:nvPicPr>
        <p:blipFill>
          <a:blip r:embed="rId3">
            <a:extLst>
              <a:ext uri="{837473B0-CC2E-450A-ABE3-18F120FF3D39}">
                <a1611:picAttrSrcUrl xmlns:a1611="http://schemas.microsoft.com/office/drawing/2016/11/main" r:id="rId4"/>
              </a:ext>
            </a:extLst>
          </a:blip>
          <a:stretch>
            <a:fillRect/>
          </a:stretch>
        </p:blipFill>
        <p:spPr>
          <a:xfrm>
            <a:off x="6095999" y="1491685"/>
            <a:ext cx="5648357" cy="4299842"/>
          </a:xfrm>
        </p:spPr>
      </p:pic>
    </p:spTree>
    <p:extLst>
      <p:ext uri="{BB962C8B-B14F-4D97-AF65-F5344CB8AC3E}">
        <p14:creationId xmlns:p14="http://schemas.microsoft.com/office/powerpoint/2010/main" val="4049371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CD1680-A1A1-2B83-D39B-64D182C9F742}"/>
              </a:ext>
            </a:extLst>
          </p:cNvPr>
          <p:cNvSpPr>
            <a:spLocks noGrp="1"/>
          </p:cNvSpPr>
          <p:nvPr>
            <p:ph type="ctrTitle"/>
          </p:nvPr>
        </p:nvSpPr>
        <p:spPr/>
        <p:txBody>
          <a:bodyPr/>
          <a:lstStyle/>
          <a:p>
            <a:r>
              <a:rPr lang="en-US" dirty="0"/>
              <a:t>Families and Early Childhood</a:t>
            </a:r>
          </a:p>
        </p:txBody>
      </p:sp>
    </p:spTree>
    <p:extLst>
      <p:ext uri="{BB962C8B-B14F-4D97-AF65-F5344CB8AC3E}">
        <p14:creationId xmlns:p14="http://schemas.microsoft.com/office/powerpoint/2010/main" val="891889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4B0A6-D75C-0F1D-4FDF-8C8D89A53EE5}"/>
              </a:ext>
            </a:extLst>
          </p:cNvPr>
          <p:cNvSpPr>
            <a:spLocks noGrp="1"/>
          </p:cNvSpPr>
          <p:nvPr>
            <p:ph type="title"/>
          </p:nvPr>
        </p:nvSpPr>
        <p:spPr/>
        <p:txBody>
          <a:bodyPr>
            <a:normAutofit fontScale="90000"/>
          </a:bodyPr>
          <a:lstStyle/>
          <a:p>
            <a:r>
              <a:rPr lang="en-US" dirty="0"/>
              <a:t>Live Poll: When Do Families Feel Most Overwhelmed?</a:t>
            </a:r>
          </a:p>
        </p:txBody>
      </p:sp>
      <p:sp>
        <p:nvSpPr>
          <p:cNvPr id="3" name="Content Placeholder 2">
            <a:extLst>
              <a:ext uri="{FF2B5EF4-FFF2-40B4-BE49-F238E27FC236}">
                <a16:creationId xmlns:a16="http://schemas.microsoft.com/office/drawing/2014/main" id="{767188D9-C5DB-8A6D-3366-75B22A4EF25A}"/>
              </a:ext>
            </a:extLst>
          </p:cNvPr>
          <p:cNvSpPr>
            <a:spLocks noGrp="1"/>
          </p:cNvSpPr>
          <p:nvPr>
            <p:ph sz="quarter" idx="12"/>
          </p:nvPr>
        </p:nvSpPr>
        <p:spPr>
          <a:xfrm>
            <a:off x="1005016" y="2015836"/>
            <a:ext cx="10348784" cy="3622963"/>
          </a:xfrm>
        </p:spPr>
        <p:txBody>
          <a:bodyPr/>
          <a:lstStyle/>
          <a:p>
            <a:r>
              <a:rPr lang="en-US" dirty="0"/>
              <a:t>Poll options:</a:t>
            </a:r>
          </a:p>
          <a:p>
            <a:pPr marL="457200" indent="-457200">
              <a:buFont typeface="Arial" panose="020B0604020202020204" pitchFamily="34" charset="0"/>
              <a:buChar char="•"/>
            </a:pPr>
            <a:r>
              <a:rPr lang="en-US" dirty="0"/>
              <a:t>Immediately after diagnosis</a:t>
            </a:r>
          </a:p>
          <a:p>
            <a:pPr marL="457200" indent="-457200">
              <a:buFont typeface="Arial" panose="020B0604020202020204" pitchFamily="34" charset="0"/>
              <a:buChar char="•"/>
            </a:pPr>
            <a:r>
              <a:rPr lang="en-US" dirty="0"/>
              <a:t>During IFSP development</a:t>
            </a:r>
          </a:p>
          <a:p>
            <a:pPr marL="457200" indent="-457200">
              <a:buFont typeface="Arial" panose="020B0604020202020204" pitchFamily="34" charset="0"/>
              <a:buChar char="•"/>
            </a:pPr>
            <a:r>
              <a:rPr lang="en-US" dirty="0"/>
              <a:t>At first IEP</a:t>
            </a:r>
          </a:p>
          <a:p>
            <a:pPr marL="457200" indent="-457200">
              <a:buFont typeface="Arial" panose="020B0604020202020204" pitchFamily="34" charset="0"/>
              <a:buChar char="•"/>
            </a:pPr>
            <a:r>
              <a:rPr lang="en-US" dirty="0"/>
              <a:t>During school transitions</a:t>
            </a:r>
          </a:p>
          <a:p>
            <a:pPr marL="457200" indent="-457200">
              <a:buFont typeface="Arial" panose="020B0604020202020204" pitchFamily="34" charset="0"/>
              <a:buChar char="•"/>
            </a:pPr>
            <a:r>
              <a:rPr lang="en-US" dirty="0"/>
              <a:t>When thinking about long-term outcomes</a:t>
            </a:r>
          </a:p>
        </p:txBody>
      </p:sp>
    </p:spTree>
    <p:extLst>
      <p:ext uri="{BB962C8B-B14F-4D97-AF65-F5344CB8AC3E}">
        <p14:creationId xmlns:p14="http://schemas.microsoft.com/office/powerpoint/2010/main" val="2883043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54428-C614-4E25-3FED-8C3095FBB7AC}"/>
              </a:ext>
            </a:extLst>
          </p:cNvPr>
          <p:cNvSpPr>
            <a:spLocks noGrp="1"/>
          </p:cNvSpPr>
          <p:nvPr>
            <p:ph type="title"/>
          </p:nvPr>
        </p:nvSpPr>
        <p:spPr>
          <a:xfrm>
            <a:off x="838200" y="724931"/>
            <a:ext cx="5396345" cy="1394814"/>
          </a:xfrm>
        </p:spPr>
        <p:txBody>
          <a:bodyPr>
            <a:normAutofit/>
          </a:bodyPr>
          <a:lstStyle/>
          <a:p>
            <a:r>
              <a:rPr lang="en-US" dirty="0" err="1"/>
              <a:t>FamilyConnect</a:t>
            </a:r>
            <a:r>
              <a:rPr lang="en-US" dirty="0"/>
              <a:t> Reinforces:</a:t>
            </a:r>
          </a:p>
        </p:txBody>
      </p:sp>
      <p:sp>
        <p:nvSpPr>
          <p:cNvPr id="3" name="Content Placeholder 2">
            <a:extLst>
              <a:ext uri="{FF2B5EF4-FFF2-40B4-BE49-F238E27FC236}">
                <a16:creationId xmlns:a16="http://schemas.microsoft.com/office/drawing/2014/main" id="{2710C716-B5B0-B3F5-ACF5-7F3F09625D4A}"/>
              </a:ext>
            </a:extLst>
          </p:cNvPr>
          <p:cNvSpPr>
            <a:spLocks noGrp="1"/>
          </p:cNvSpPr>
          <p:nvPr>
            <p:ph sz="quarter" idx="12"/>
          </p:nvPr>
        </p:nvSpPr>
        <p:spPr>
          <a:xfrm>
            <a:off x="838200" y="2355273"/>
            <a:ext cx="5728855" cy="3353550"/>
          </a:xfrm>
        </p:spPr>
        <p:txBody>
          <a:bodyPr/>
          <a:lstStyle/>
          <a:p>
            <a:pPr marL="457200" indent="-457200">
              <a:buFont typeface="Arial" panose="020B0604020202020204" pitchFamily="34" charset="0"/>
              <a:buChar char="•"/>
            </a:pPr>
            <a:r>
              <a:rPr lang="en-US" dirty="0"/>
              <a:t>Understanding eye conditions</a:t>
            </a:r>
          </a:p>
          <a:p>
            <a:pPr marL="457200" indent="-457200">
              <a:buFont typeface="Arial" panose="020B0604020202020204" pitchFamily="34" charset="0"/>
              <a:buChar char="•"/>
            </a:pPr>
            <a:r>
              <a:rPr lang="en-US" dirty="0"/>
              <a:t>Navigating IFSPs and IEPs</a:t>
            </a:r>
          </a:p>
          <a:p>
            <a:pPr marL="457200" indent="-457200">
              <a:buFont typeface="Arial" panose="020B0604020202020204" pitchFamily="34" charset="0"/>
              <a:buChar char="•"/>
            </a:pPr>
            <a:r>
              <a:rPr lang="en-US" dirty="0"/>
              <a:t>Home-based adaptations</a:t>
            </a:r>
          </a:p>
          <a:p>
            <a:pPr marL="457200" indent="-457200">
              <a:buFont typeface="Arial" panose="020B0604020202020204" pitchFamily="34" charset="0"/>
              <a:buChar char="•"/>
            </a:pPr>
            <a:r>
              <a:rPr lang="en-US" dirty="0"/>
              <a:t>Early literacy foundations</a:t>
            </a:r>
          </a:p>
        </p:txBody>
      </p:sp>
      <p:pic>
        <p:nvPicPr>
          <p:cNvPr id="5" name="Content Placeholder 4" descr="Getting Started Guides — Adults interacting with infants and toddlers.&#10;After the Diagnosis — Doctor holding a stethoscope and red ribbon medal.&#10;Browse by Age — Adult helping a child with schoolwork.&#10;Ideas for Home/Community — Aerial view of a suburban neighborhood.&#10;Education — Empty school hallway lined with lockers.&#10;Complex Needs — Students concentrating while writing in class.">
            <a:extLst>
              <a:ext uri="{FF2B5EF4-FFF2-40B4-BE49-F238E27FC236}">
                <a16:creationId xmlns:a16="http://schemas.microsoft.com/office/drawing/2014/main" id="{70AE7170-0582-58FB-2798-540618F5A746}"/>
              </a:ext>
            </a:extLst>
          </p:cNvPr>
          <p:cNvPicPr>
            <a:picLocks noGrp="1" noChangeAspect="1"/>
          </p:cNvPicPr>
          <p:nvPr>
            <p:ph sz="quarter" idx="13"/>
          </p:nvPr>
        </p:nvPicPr>
        <p:blipFill>
          <a:blip r:embed="rId3"/>
          <a:stretch>
            <a:fillRect/>
          </a:stretch>
        </p:blipFill>
        <p:spPr>
          <a:xfrm>
            <a:off x="6531514" y="295492"/>
            <a:ext cx="5280652" cy="5551126"/>
          </a:xfrm>
          <a:prstGeom prst="rect">
            <a:avLst/>
          </a:prstGeom>
        </p:spPr>
      </p:pic>
    </p:spTree>
    <p:extLst>
      <p:ext uri="{BB962C8B-B14F-4D97-AF65-F5344CB8AC3E}">
        <p14:creationId xmlns:p14="http://schemas.microsoft.com/office/powerpoint/2010/main" val="865092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8156B-3A02-C621-58B8-AA9CA35C9B0D}"/>
              </a:ext>
            </a:extLst>
          </p:cNvPr>
          <p:cNvSpPr>
            <a:spLocks noGrp="1"/>
          </p:cNvSpPr>
          <p:nvPr>
            <p:ph type="title"/>
          </p:nvPr>
        </p:nvSpPr>
        <p:spPr/>
        <p:txBody>
          <a:bodyPr/>
          <a:lstStyle/>
          <a:p>
            <a:r>
              <a:rPr lang="en-US" dirty="0"/>
              <a:t>Starting Points: What to Share First</a:t>
            </a:r>
          </a:p>
        </p:txBody>
      </p:sp>
      <p:sp>
        <p:nvSpPr>
          <p:cNvPr id="3" name="Content Placeholder 2">
            <a:extLst>
              <a:ext uri="{FF2B5EF4-FFF2-40B4-BE49-F238E27FC236}">
                <a16:creationId xmlns:a16="http://schemas.microsoft.com/office/drawing/2014/main" id="{DF51F5E2-67C9-B03B-A0DD-6249F579C152}"/>
              </a:ext>
            </a:extLst>
          </p:cNvPr>
          <p:cNvSpPr>
            <a:spLocks noGrp="1"/>
          </p:cNvSpPr>
          <p:nvPr>
            <p:ph sz="quarter" idx="12"/>
          </p:nvPr>
        </p:nvSpPr>
        <p:spPr>
          <a:xfrm>
            <a:off x="1005016" y="2479964"/>
            <a:ext cx="10348784" cy="3158836"/>
          </a:xfrm>
        </p:spPr>
        <p:txBody>
          <a:bodyPr/>
          <a:lstStyle/>
          <a:p>
            <a:pPr marL="457200" indent="-457200">
              <a:buFont typeface="Arial" panose="020B0604020202020204" pitchFamily="34" charset="0"/>
              <a:buChar char="•"/>
            </a:pPr>
            <a:r>
              <a:rPr lang="en-US" dirty="0"/>
              <a:t>A Getting Started pathway</a:t>
            </a:r>
          </a:p>
          <a:p>
            <a:pPr marL="457200" indent="-457200">
              <a:buFont typeface="Arial" panose="020B0604020202020204" pitchFamily="34" charset="0"/>
              <a:buChar char="•"/>
            </a:pPr>
            <a:r>
              <a:rPr lang="en-US" dirty="0"/>
              <a:t>One resource aligned to your discussion</a:t>
            </a:r>
          </a:p>
          <a:p>
            <a:pPr marL="457200" indent="-457200">
              <a:buFont typeface="Arial" panose="020B0604020202020204" pitchFamily="34" charset="0"/>
              <a:buChar char="•"/>
            </a:pPr>
            <a:r>
              <a:rPr lang="en-US" dirty="0"/>
              <a:t>One follow-up that reinforces a skill</a:t>
            </a:r>
          </a:p>
        </p:txBody>
      </p:sp>
    </p:spTree>
    <p:extLst>
      <p:ext uri="{BB962C8B-B14F-4D97-AF65-F5344CB8AC3E}">
        <p14:creationId xmlns:p14="http://schemas.microsoft.com/office/powerpoint/2010/main" val="2000440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3A105-7CDE-0E88-47B7-ED3566E05D86}"/>
              </a:ext>
            </a:extLst>
          </p:cNvPr>
          <p:cNvSpPr>
            <a:spLocks noGrp="1"/>
          </p:cNvSpPr>
          <p:nvPr>
            <p:ph type="title"/>
          </p:nvPr>
        </p:nvSpPr>
        <p:spPr/>
        <p:txBody>
          <a:bodyPr>
            <a:normAutofit fontScale="90000"/>
          </a:bodyPr>
          <a:lstStyle/>
          <a:p>
            <a:r>
              <a:rPr lang="en-US" dirty="0"/>
              <a:t>Case Example: From Diagnosis to First IEP</a:t>
            </a:r>
          </a:p>
        </p:txBody>
      </p:sp>
      <p:sp>
        <p:nvSpPr>
          <p:cNvPr id="3" name="Content Placeholder 2">
            <a:extLst>
              <a:ext uri="{FF2B5EF4-FFF2-40B4-BE49-F238E27FC236}">
                <a16:creationId xmlns:a16="http://schemas.microsoft.com/office/drawing/2014/main" id="{CC55C475-88D6-A814-9D19-03AD94213B0F}"/>
              </a:ext>
            </a:extLst>
          </p:cNvPr>
          <p:cNvSpPr>
            <a:spLocks noGrp="1"/>
          </p:cNvSpPr>
          <p:nvPr>
            <p:ph sz="quarter" idx="12"/>
          </p:nvPr>
        </p:nvSpPr>
        <p:spPr>
          <a:xfrm>
            <a:off x="1005016" y="2382982"/>
            <a:ext cx="10348784" cy="3255818"/>
          </a:xfrm>
        </p:spPr>
        <p:txBody>
          <a:bodyPr/>
          <a:lstStyle/>
          <a:p>
            <a:pPr marL="457200" indent="-457200">
              <a:buFont typeface="Arial" panose="020B0604020202020204" pitchFamily="34" charset="0"/>
              <a:buChar char="•"/>
            </a:pPr>
            <a:r>
              <a:rPr lang="en-US" dirty="0"/>
              <a:t>Reinforce terminology</a:t>
            </a:r>
          </a:p>
          <a:p>
            <a:pPr marL="457200" indent="-457200">
              <a:buFont typeface="Arial" panose="020B0604020202020204" pitchFamily="34" charset="0"/>
              <a:buChar char="•"/>
            </a:pPr>
            <a:r>
              <a:rPr lang="en-US" dirty="0"/>
              <a:t>Reduce misinformation</a:t>
            </a:r>
          </a:p>
          <a:p>
            <a:pPr marL="457200" indent="-457200">
              <a:buFont typeface="Arial" panose="020B0604020202020204" pitchFamily="34" charset="0"/>
              <a:buChar char="•"/>
            </a:pPr>
            <a:r>
              <a:rPr lang="en-US" dirty="0"/>
              <a:t>Encourage informed questions</a:t>
            </a:r>
          </a:p>
          <a:p>
            <a:pPr marL="457200" indent="-457200">
              <a:buFont typeface="Arial" panose="020B0604020202020204" pitchFamily="34" charset="0"/>
              <a:buChar char="•"/>
            </a:pPr>
            <a:r>
              <a:rPr lang="en-US" dirty="0"/>
              <a:t>Build confidence during meetings</a:t>
            </a:r>
          </a:p>
        </p:txBody>
      </p:sp>
    </p:spTree>
    <p:extLst>
      <p:ext uri="{BB962C8B-B14F-4D97-AF65-F5344CB8AC3E}">
        <p14:creationId xmlns:p14="http://schemas.microsoft.com/office/powerpoint/2010/main" val="4025046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A30BD-E529-1BB2-F5AD-AEB75F9FFF44}"/>
              </a:ext>
            </a:extLst>
          </p:cNvPr>
          <p:cNvSpPr>
            <a:spLocks noGrp="1"/>
          </p:cNvSpPr>
          <p:nvPr>
            <p:ph type="title"/>
          </p:nvPr>
        </p:nvSpPr>
        <p:spPr/>
        <p:txBody>
          <a:bodyPr>
            <a:normAutofit fontScale="90000"/>
          </a:bodyPr>
          <a:lstStyle/>
          <a:p>
            <a:r>
              <a:rPr lang="en-US" dirty="0"/>
              <a:t>Early Literacy Engagement: Where </a:t>
            </a:r>
            <a:r>
              <a:rPr lang="en-US" dirty="0" err="1"/>
              <a:t>BrailleBug</a:t>
            </a:r>
            <a:r>
              <a:rPr lang="en-US" dirty="0"/>
              <a:t> Fits</a:t>
            </a:r>
          </a:p>
        </p:txBody>
      </p:sp>
      <p:sp>
        <p:nvSpPr>
          <p:cNvPr id="3" name="Content Placeholder 2">
            <a:extLst>
              <a:ext uri="{FF2B5EF4-FFF2-40B4-BE49-F238E27FC236}">
                <a16:creationId xmlns:a16="http://schemas.microsoft.com/office/drawing/2014/main" id="{CFF6C79F-EEAD-6DA6-6CF0-A2FEF2E7CB73}"/>
              </a:ext>
            </a:extLst>
          </p:cNvPr>
          <p:cNvSpPr>
            <a:spLocks noGrp="1"/>
          </p:cNvSpPr>
          <p:nvPr>
            <p:ph sz="quarter" idx="12"/>
          </p:nvPr>
        </p:nvSpPr>
        <p:spPr>
          <a:xfrm>
            <a:off x="838200" y="2078182"/>
            <a:ext cx="4887097" cy="3630641"/>
          </a:xfrm>
        </p:spPr>
        <p:txBody>
          <a:bodyPr/>
          <a:lstStyle/>
          <a:p>
            <a:pPr marL="457200" indent="-457200">
              <a:buFont typeface="Arial" panose="020B0604020202020204" pitchFamily="34" charset="0"/>
              <a:buChar char="•"/>
            </a:pPr>
            <a:r>
              <a:rPr lang="en-US" dirty="0"/>
              <a:t>Playful braille exposure</a:t>
            </a:r>
          </a:p>
          <a:p>
            <a:pPr marL="457200" indent="-457200">
              <a:buFont typeface="Arial" panose="020B0604020202020204" pitchFamily="34" charset="0"/>
              <a:buChar char="•"/>
            </a:pPr>
            <a:r>
              <a:rPr lang="en-US" dirty="0"/>
              <a:t>Early literacy engagement</a:t>
            </a:r>
          </a:p>
          <a:p>
            <a:pPr marL="457200" indent="-457200">
              <a:buFont typeface="Arial" panose="020B0604020202020204" pitchFamily="34" charset="0"/>
              <a:buChar char="•"/>
            </a:pPr>
            <a:r>
              <a:rPr lang="en-US" dirty="0"/>
              <a:t>Motivation and normalization</a:t>
            </a:r>
          </a:p>
          <a:p>
            <a:pPr marL="457200" indent="-457200">
              <a:buFont typeface="Arial" panose="020B0604020202020204" pitchFamily="34" charset="0"/>
              <a:buChar char="•"/>
            </a:pPr>
            <a:r>
              <a:rPr lang="en-US" dirty="0"/>
              <a:t>Family-friendly access</a:t>
            </a:r>
          </a:p>
        </p:txBody>
      </p:sp>
      <p:pic>
        <p:nvPicPr>
          <p:cNvPr id="3074" name="Picture 2" descr="ladybug with six dots on its back labeled 1 through 6 like a braille cell">
            <a:extLst>
              <a:ext uri="{FF2B5EF4-FFF2-40B4-BE49-F238E27FC236}">
                <a16:creationId xmlns:a16="http://schemas.microsoft.com/office/drawing/2014/main" id="{07918A9C-E488-8276-A25C-FBD03AE6519C}"/>
              </a:ext>
            </a:extLst>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6466705" y="1911927"/>
            <a:ext cx="5205475" cy="3274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229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EA875-A676-5B67-07E5-C00E020D7439}"/>
              </a:ext>
            </a:extLst>
          </p:cNvPr>
          <p:cNvSpPr>
            <a:spLocks noGrp="1"/>
          </p:cNvSpPr>
          <p:nvPr>
            <p:ph type="title"/>
          </p:nvPr>
        </p:nvSpPr>
        <p:spPr/>
        <p:txBody>
          <a:bodyPr>
            <a:normAutofit/>
          </a:bodyPr>
          <a:lstStyle/>
          <a:p>
            <a:r>
              <a:rPr lang="en-US" dirty="0"/>
              <a:t>Reinforcement — Not Replacement</a:t>
            </a:r>
          </a:p>
        </p:txBody>
      </p:sp>
      <p:sp>
        <p:nvSpPr>
          <p:cNvPr id="3" name="Content Placeholder 2">
            <a:extLst>
              <a:ext uri="{FF2B5EF4-FFF2-40B4-BE49-F238E27FC236}">
                <a16:creationId xmlns:a16="http://schemas.microsoft.com/office/drawing/2014/main" id="{C8CCF881-E0B7-F852-02BE-1020767C1D57}"/>
              </a:ext>
            </a:extLst>
          </p:cNvPr>
          <p:cNvSpPr>
            <a:spLocks noGrp="1"/>
          </p:cNvSpPr>
          <p:nvPr>
            <p:ph sz="quarter" idx="12"/>
          </p:nvPr>
        </p:nvSpPr>
        <p:spPr>
          <a:xfrm>
            <a:off x="838200" y="1786908"/>
            <a:ext cx="5628505" cy="3547514"/>
          </a:xfrm>
        </p:spPr>
        <p:txBody>
          <a:bodyPr/>
          <a:lstStyle/>
          <a:p>
            <a:pPr marL="457200" indent="-457200">
              <a:buFont typeface="Arial" panose="020B0604020202020204" pitchFamily="34" charset="0"/>
              <a:buChar char="•"/>
            </a:pPr>
            <a:r>
              <a:rPr lang="en-US" dirty="0"/>
              <a:t>Reinforces instruction</a:t>
            </a:r>
          </a:p>
          <a:p>
            <a:pPr marL="457200" indent="-457200">
              <a:buFont typeface="Arial" panose="020B0604020202020204" pitchFamily="34" charset="0"/>
              <a:buChar char="•"/>
            </a:pPr>
            <a:r>
              <a:rPr lang="en-US" dirty="0"/>
              <a:t>Extends conversations beyond meetings</a:t>
            </a:r>
          </a:p>
          <a:p>
            <a:pPr marL="457200" indent="-457200">
              <a:buFont typeface="Arial" panose="020B0604020202020204" pitchFamily="34" charset="0"/>
              <a:buChar char="•"/>
            </a:pPr>
            <a:r>
              <a:rPr lang="en-US" dirty="0"/>
              <a:t>Supports repetition and review</a:t>
            </a:r>
          </a:p>
          <a:p>
            <a:pPr marL="457200" indent="-457200">
              <a:buFont typeface="Arial" panose="020B0604020202020204" pitchFamily="34" charset="0"/>
              <a:buChar char="•"/>
            </a:pPr>
            <a:r>
              <a:rPr lang="en-US" dirty="0"/>
              <a:t>Provides reliable, revisit-able language</a:t>
            </a:r>
          </a:p>
        </p:txBody>
      </p:sp>
      <p:pic>
        <p:nvPicPr>
          <p:cNvPr id="6" name="Content Placeholder 5" descr="Educator and parent reviewing materials together.">
            <a:extLst>
              <a:ext uri="{FF2B5EF4-FFF2-40B4-BE49-F238E27FC236}">
                <a16:creationId xmlns:a16="http://schemas.microsoft.com/office/drawing/2014/main" id="{CF4F8B1D-3429-EFA4-9FB8-EDEB7BD7A99D}"/>
              </a:ext>
            </a:extLst>
          </p:cNvPr>
          <p:cNvPicPr>
            <a:picLocks noGrp="1" noChangeAspect="1"/>
          </p:cNvPicPr>
          <p:nvPr>
            <p:ph sz="quarter" idx="13"/>
          </p:nvPr>
        </p:nvPicPr>
        <p:blipFill>
          <a:blip r:embed="rId3"/>
          <a:srcRect r="24241"/>
          <a:stretch>
            <a:fillRect/>
          </a:stretch>
        </p:blipFill>
        <p:spPr>
          <a:xfrm>
            <a:off x="6466705" y="1677962"/>
            <a:ext cx="5111613" cy="3959370"/>
          </a:xfrm>
        </p:spPr>
      </p:pic>
    </p:spTree>
    <p:extLst>
      <p:ext uri="{BB962C8B-B14F-4D97-AF65-F5344CB8AC3E}">
        <p14:creationId xmlns:p14="http://schemas.microsoft.com/office/powerpoint/2010/main" val="1792485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23727-81DB-9BBE-F6B4-7F42FB7E6D3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A979D8-5E08-76B2-C679-64D5B0950CE1}"/>
              </a:ext>
            </a:extLst>
          </p:cNvPr>
          <p:cNvSpPr>
            <a:spLocks noGrp="1"/>
          </p:cNvSpPr>
          <p:nvPr>
            <p:ph type="ctrTitle"/>
          </p:nvPr>
        </p:nvSpPr>
        <p:spPr/>
        <p:txBody>
          <a:bodyPr/>
          <a:lstStyle/>
          <a:p>
            <a:r>
              <a:rPr lang="en-US" dirty="0"/>
              <a:t>Adjustment, Identity, and Independence</a:t>
            </a:r>
          </a:p>
        </p:txBody>
      </p:sp>
    </p:spTree>
    <p:extLst>
      <p:ext uri="{BB962C8B-B14F-4D97-AF65-F5344CB8AC3E}">
        <p14:creationId xmlns:p14="http://schemas.microsoft.com/office/powerpoint/2010/main" val="27628932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1AB22-5108-8FEE-F97D-9A9C968FFB0F}"/>
              </a:ext>
            </a:extLst>
          </p:cNvPr>
          <p:cNvSpPr>
            <a:spLocks noGrp="1"/>
          </p:cNvSpPr>
          <p:nvPr>
            <p:ph type="title"/>
          </p:nvPr>
        </p:nvSpPr>
        <p:spPr/>
        <p:txBody>
          <a:bodyPr>
            <a:normAutofit fontScale="90000"/>
          </a:bodyPr>
          <a:lstStyle/>
          <a:p>
            <a:r>
              <a:rPr lang="en-US" dirty="0"/>
              <a:t>Live Poll: What Prompts Adult Referrals Most Often?</a:t>
            </a:r>
          </a:p>
        </p:txBody>
      </p:sp>
      <p:sp>
        <p:nvSpPr>
          <p:cNvPr id="3" name="Content Placeholder 2">
            <a:extLst>
              <a:ext uri="{FF2B5EF4-FFF2-40B4-BE49-F238E27FC236}">
                <a16:creationId xmlns:a16="http://schemas.microsoft.com/office/drawing/2014/main" id="{863F42F2-8EFC-E848-4E55-5CB5E84D77C6}"/>
              </a:ext>
            </a:extLst>
          </p:cNvPr>
          <p:cNvSpPr>
            <a:spLocks noGrp="1"/>
          </p:cNvSpPr>
          <p:nvPr>
            <p:ph sz="quarter" idx="12"/>
          </p:nvPr>
        </p:nvSpPr>
        <p:spPr/>
        <p:txBody>
          <a:bodyPr/>
          <a:lstStyle/>
          <a:p>
            <a:r>
              <a:rPr lang="en-US" dirty="0"/>
              <a:t>Poll options:</a:t>
            </a:r>
          </a:p>
          <a:p>
            <a:pPr marL="457200" indent="-457200">
              <a:buFont typeface="Arial" panose="020B0604020202020204" pitchFamily="34" charset="0"/>
              <a:buChar char="•"/>
            </a:pPr>
            <a:r>
              <a:rPr lang="en-US" dirty="0"/>
              <a:t>Sudden vision loss</a:t>
            </a:r>
          </a:p>
          <a:p>
            <a:pPr marL="457200" indent="-457200">
              <a:buFont typeface="Arial" panose="020B0604020202020204" pitchFamily="34" charset="0"/>
              <a:buChar char="•"/>
            </a:pPr>
            <a:r>
              <a:rPr lang="en-US" dirty="0"/>
              <a:t>Progressive vision changes</a:t>
            </a:r>
          </a:p>
          <a:p>
            <a:pPr marL="457200" indent="-457200">
              <a:buFont typeface="Arial" panose="020B0604020202020204" pitchFamily="34" charset="0"/>
              <a:buChar char="•"/>
            </a:pPr>
            <a:r>
              <a:rPr lang="en-US" dirty="0"/>
              <a:t>Exit from school services</a:t>
            </a:r>
          </a:p>
          <a:p>
            <a:pPr marL="457200" indent="-457200">
              <a:buFont typeface="Arial" panose="020B0604020202020204" pitchFamily="34" charset="0"/>
              <a:buChar char="•"/>
            </a:pPr>
            <a:r>
              <a:rPr lang="en-US" dirty="0"/>
              <a:t>Family request for support</a:t>
            </a:r>
          </a:p>
          <a:p>
            <a:pPr marL="457200" indent="-457200">
              <a:buFont typeface="Arial" panose="020B0604020202020204" pitchFamily="34" charset="0"/>
              <a:buChar char="•"/>
            </a:pPr>
            <a:r>
              <a:rPr lang="en-US" dirty="0"/>
              <a:t>Social isolation</a:t>
            </a:r>
          </a:p>
          <a:p>
            <a:pPr marL="457200" indent="-457200">
              <a:buFont typeface="Arial" panose="020B0604020202020204" pitchFamily="34" charset="0"/>
              <a:buChar char="•"/>
            </a:pPr>
            <a:r>
              <a:rPr lang="en-US" dirty="0"/>
              <a:t>Independent living concerns</a:t>
            </a:r>
          </a:p>
          <a:p>
            <a:endParaRPr lang="en-US" dirty="0"/>
          </a:p>
        </p:txBody>
      </p:sp>
    </p:spTree>
    <p:extLst>
      <p:ext uri="{BB962C8B-B14F-4D97-AF65-F5344CB8AC3E}">
        <p14:creationId xmlns:p14="http://schemas.microsoft.com/office/powerpoint/2010/main" val="3453623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9E499-5F9C-6E95-0AA5-4E0ABD6D9123}"/>
              </a:ext>
            </a:extLst>
          </p:cNvPr>
          <p:cNvSpPr>
            <a:spLocks noGrp="1"/>
          </p:cNvSpPr>
          <p:nvPr>
            <p:ph type="title"/>
          </p:nvPr>
        </p:nvSpPr>
        <p:spPr/>
        <p:txBody>
          <a:bodyPr>
            <a:normAutofit fontScale="90000"/>
          </a:bodyPr>
          <a:lstStyle/>
          <a:p>
            <a:r>
              <a:rPr lang="en-US" dirty="0"/>
              <a:t>Today’s Focus: Practical Tools You Can Use Immediately</a:t>
            </a:r>
          </a:p>
        </p:txBody>
      </p:sp>
      <p:sp>
        <p:nvSpPr>
          <p:cNvPr id="5" name="Content Placeholder 4">
            <a:extLst>
              <a:ext uri="{FF2B5EF4-FFF2-40B4-BE49-F238E27FC236}">
                <a16:creationId xmlns:a16="http://schemas.microsoft.com/office/drawing/2014/main" id="{820A3306-7AA3-AB3F-CA1C-A44170D707D7}"/>
              </a:ext>
            </a:extLst>
          </p:cNvPr>
          <p:cNvSpPr>
            <a:spLocks noGrp="1"/>
          </p:cNvSpPr>
          <p:nvPr>
            <p:ph sz="quarter" idx="12"/>
          </p:nvPr>
        </p:nvSpPr>
        <p:spPr>
          <a:xfrm>
            <a:off x="1005016" y="2348344"/>
            <a:ext cx="10348784" cy="3290455"/>
          </a:xfrm>
        </p:spPr>
        <p:txBody>
          <a:bodyPr/>
          <a:lstStyle/>
          <a:p>
            <a:pPr marL="457200" indent="-457200">
              <a:buFont typeface="Arial" panose="020B0604020202020204" pitchFamily="34" charset="0"/>
              <a:buChar char="•"/>
            </a:pPr>
            <a:r>
              <a:rPr lang="en-US" dirty="0"/>
              <a:t>Identify where gaps commonly occur across the lifespan</a:t>
            </a:r>
          </a:p>
          <a:p>
            <a:pPr marL="457200" indent="-457200">
              <a:buFont typeface="Arial" panose="020B0604020202020204" pitchFamily="34" charset="0"/>
              <a:buChar char="•"/>
            </a:pPr>
            <a:r>
              <a:rPr lang="en-US" dirty="0"/>
              <a:t>Look at curated tools that can reinforce your instruction</a:t>
            </a:r>
          </a:p>
          <a:p>
            <a:pPr marL="457200" indent="-457200">
              <a:buFont typeface="Arial" panose="020B0604020202020204" pitchFamily="34" charset="0"/>
              <a:buChar char="•"/>
            </a:pPr>
            <a:r>
              <a:rPr lang="en-US" dirty="0"/>
              <a:t>Discuss where these resources align with IEP, IFSP, and transition goals</a:t>
            </a:r>
          </a:p>
          <a:p>
            <a:endParaRPr lang="en-US" dirty="0"/>
          </a:p>
        </p:txBody>
      </p:sp>
    </p:spTree>
    <p:extLst>
      <p:ext uri="{BB962C8B-B14F-4D97-AF65-F5344CB8AC3E}">
        <p14:creationId xmlns:p14="http://schemas.microsoft.com/office/powerpoint/2010/main" val="13376618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65B4E-397E-9C00-BD1C-4F8B26753BF7}"/>
              </a:ext>
            </a:extLst>
          </p:cNvPr>
          <p:cNvSpPr>
            <a:spLocks noGrp="1"/>
          </p:cNvSpPr>
          <p:nvPr>
            <p:ph type="title"/>
          </p:nvPr>
        </p:nvSpPr>
        <p:spPr/>
        <p:txBody>
          <a:bodyPr>
            <a:normAutofit fontScale="90000"/>
          </a:bodyPr>
          <a:lstStyle/>
          <a:p>
            <a:r>
              <a:rPr lang="en-US" dirty="0" err="1"/>
              <a:t>VisionAware</a:t>
            </a:r>
            <a:r>
              <a:rPr lang="en-US" dirty="0"/>
              <a:t> in Practice: Addressing Real-Life Adjustment</a:t>
            </a:r>
          </a:p>
        </p:txBody>
      </p:sp>
      <p:sp>
        <p:nvSpPr>
          <p:cNvPr id="3" name="Content Placeholder 2">
            <a:extLst>
              <a:ext uri="{FF2B5EF4-FFF2-40B4-BE49-F238E27FC236}">
                <a16:creationId xmlns:a16="http://schemas.microsoft.com/office/drawing/2014/main" id="{1A606334-5497-5029-6A42-8362BB2C9E57}"/>
              </a:ext>
            </a:extLst>
          </p:cNvPr>
          <p:cNvSpPr>
            <a:spLocks noGrp="1"/>
          </p:cNvSpPr>
          <p:nvPr>
            <p:ph sz="quarter" idx="12"/>
          </p:nvPr>
        </p:nvSpPr>
        <p:spPr>
          <a:xfrm>
            <a:off x="838200" y="1884218"/>
            <a:ext cx="4887097" cy="3824605"/>
          </a:xfrm>
        </p:spPr>
        <p:txBody>
          <a:bodyPr>
            <a:normAutofit lnSpcReduction="10000"/>
          </a:bodyPr>
          <a:lstStyle/>
          <a:p>
            <a:pPr marL="457200" indent="-457200">
              <a:buFont typeface="Arial" panose="020B0604020202020204" pitchFamily="34" charset="0"/>
              <a:buChar char="•"/>
            </a:pPr>
            <a:r>
              <a:rPr lang="en-US" dirty="0"/>
              <a:t>Understanding vision loss</a:t>
            </a:r>
          </a:p>
          <a:p>
            <a:pPr marL="457200" indent="-457200">
              <a:buFont typeface="Arial" panose="020B0604020202020204" pitchFamily="34" charset="0"/>
              <a:buChar char="•"/>
            </a:pPr>
            <a:r>
              <a:rPr lang="en-US" dirty="0"/>
              <a:t>Daily living strategies</a:t>
            </a:r>
          </a:p>
          <a:p>
            <a:pPr marL="457200" indent="-457200">
              <a:buFont typeface="Arial" panose="020B0604020202020204" pitchFamily="34" charset="0"/>
              <a:buChar char="•"/>
            </a:pPr>
            <a:r>
              <a:rPr lang="en-US" dirty="0"/>
              <a:t>Emotional adjustment</a:t>
            </a:r>
          </a:p>
          <a:p>
            <a:pPr marL="457200" indent="-457200">
              <a:buFont typeface="Arial" panose="020B0604020202020204" pitchFamily="34" charset="0"/>
              <a:buChar char="•"/>
            </a:pPr>
            <a:r>
              <a:rPr lang="en-US" dirty="0"/>
              <a:t>Community and support connections</a:t>
            </a:r>
          </a:p>
          <a:p>
            <a:pPr marL="457200" indent="-457200">
              <a:buFont typeface="Arial" panose="020B0604020202020204" pitchFamily="34" charset="0"/>
              <a:buChar char="•"/>
            </a:pPr>
            <a:r>
              <a:rPr lang="en-US" dirty="0"/>
              <a:t>Orientation to rehabilitation services</a:t>
            </a:r>
          </a:p>
        </p:txBody>
      </p:sp>
      <p:pic>
        <p:nvPicPr>
          <p:cNvPr id="9" name="Content Placeholder 8" descr="older adult using a magnifier to reach a small tube of acrylic paint">
            <a:extLst>
              <a:ext uri="{FF2B5EF4-FFF2-40B4-BE49-F238E27FC236}">
                <a16:creationId xmlns:a16="http://schemas.microsoft.com/office/drawing/2014/main" id="{B3CB1E16-0CF9-A512-1E61-A17CB4AD30A3}"/>
              </a:ext>
            </a:extLst>
          </p:cNvPr>
          <p:cNvPicPr>
            <a:picLocks noGrp="1" noChangeAspect="1"/>
          </p:cNvPicPr>
          <p:nvPr>
            <p:ph sz="quarter" idx="13"/>
          </p:nvPr>
        </p:nvPicPr>
        <p:blipFill rotWithShape="1">
          <a:blip r:embed="rId3"/>
          <a:srcRect l="19901" r="19990"/>
          <a:stretch>
            <a:fillRect/>
          </a:stretch>
        </p:blipFill>
        <p:spPr bwMode="auto">
          <a:xfrm>
            <a:off x="6876921" y="1508507"/>
            <a:ext cx="4490735" cy="4200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088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C47E2-C7B6-7803-1297-650DFF15F7B3}"/>
              </a:ext>
            </a:extLst>
          </p:cNvPr>
          <p:cNvSpPr>
            <a:spLocks noGrp="1"/>
          </p:cNvSpPr>
          <p:nvPr>
            <p:ph type="title"/>
          </p:nvPr>
        </p:nvSpPr>
        <p:spPr>
          <a:xfrm>
            <a:off x="838200" y="724931"/>
            <a:ext cx="5098113" cy="766753"/>
          </a:xfrm>
        </p:spPr>
        <p:txBody>
          <a:bodyPr>
            <a:normAutofit fontScale="90000"/>
          </a:bodyPr>
          <a:lstStyle/>
          <a:p>
            <a:r>
              <a:rPr lang="en-US" dirty="0"/>
              <a:t>Daily Living Skills Beyond the School Setting</a:t>
            </a:r>
          </a:p>
        </p:txBody>
      </p:sp>
      <p:sp>
        <p:nvSpPr>
          <p:cNvPr id="3" name="Content Placeholder 2">
            <a:extLst>
              <a:ext uri="{FF2B5EF4-FFF2-40B4-BE49-F238E27FC236}">
                <a16:creationId xmlns:a16="http://schemas.microsoft.com/office/drawing/2014/main" id="{B1A12CEB-81D9-2A49-E8C6-6A36CE2D4FEC}"/>
              </a:ext>
            </a:extLst>
          </p:cNvPr>
          <p:cNvSpPr>
            <a:spLocks noGrp="1"/>
          </p:cNvSpPr>
          <p:nvPr>
            <p:ph sz="quarter" idx="12"/>
          </p:nvPr>
        </p:nvSpPr>
        <p:spPr>
          <a:xfrm>
            <a:off x="838200" y="2008909"/>
            <a:ext cx="4887097" cy="3699914"/>
          </a:xfrm>
        </p:spPr>
        <p:txBody>
          <a:bodyPr>
            <a:normAutofit lnSpcReduction="10000"/>
          </a:bodyPr>
          <a:lstStyle/>
          <a:p>
            <a:pPr marL="457200" indent="-457200">
              <a:buFont typeface="Arial" panose="020B0604020202020204" pitchFamily="34" charset="0"/>
              <a:buChar char="•"/>
            </a:pPr>
            <a:r>
              <a:rPr lang="en-US" dirty="0"/>
              <a:t>Practical daily living strategies</a:t>
            </a:r>
          </a:p>
          <a:p>
            <a:pPr marL="457200" indent="-457200">
              <a:buFont typeface="Arial" panose="020B0604020202020204" pitchFamily="34" charset="0"/>
              <a:buChar char="•"/>
            </a:pPr>
            <a:r>
              <a:rPr lang="en-US" dirty="0"/>
              <a:t>Home environment modifications</a:t>
            </a:r>
          </a:p>
          <a:p>
            <a:pPr marL="457200" indent="-457200">
              <a:buFont typeface="Arial" panose="020B0604020202020204" pitchFamily="34" charset="0"/>
              <a:buChar char="•"/>
            </a:pPr>
            <a:r>
              <a:rPr lang="en-US" dirty="0"/>
              <a:t>Accessible reading options</a:t>
            </a:r>
          </a:p>
          <a:p>
            <a:pPr marL="457200" indent="-457200">
              <a:buFont typeface="Arial" panose="020B0604020202020204" pitchFamily="34" charset="0"/>
              <a:buChar char="•"/>
            </a:pPr>
            <a:r>
              <a:rPr lang="en-US" dirty="0"/>
              <a:t>Environmental adaptations</a:t>
            </a:r>
          </a:p>
        </p:txBody>
      </p:sp>
      <p:pic>
        <p:nvPicPr>
          <p:cNvPr id="5" name="Content Placeholder 4" descr="screen shot of website with a grid of six content blocks. Each block  includes a photo, heading, brief description, and “Read more” button. Topics include New to Vision Loss, Living with Blindness or Low Vision, Orientation and Mobility, Families Friends and Professionals, Products and Technology, and Recreation and Leisure if Blind or Low Vision.">
            <a:extLst>
              <a:ext uri="{FF2B5EF4-FFF2-40B4-BE49-F238E27FC236}">
                <a16:creationId xmlns:a16="http://schemas.microsoft.com/office/drawing/2014/main" id="{F94BDD70-5861-C5BB-485A-04A158F91990}"/>
              </a:ext>
            </a:extLst>
          </p:cNvPr>
          <p:cNvPicPr>
            <a:picLocks noGrp="1" noChangeAspect="1"/>
          </p:cNvPicPr>
          <p:nvPr>
            <p:ph sz="quarter" idx="13"/>
          </p:nvPr>
        </p:nvPicPr>
        <p:blipFill>
          <a:blip r:embed="rId3"/>
          <a:stretch>
            <a:fillRect/>
          </a:stretch>
        </p:blipFill>
        <p:spPr>
          <a:xfrm>
            <a:off x="6255688" y="106651"/>
            <a:ext cx="5767676" cy="5767676"/>
          </a:xfrm>
          <a:prstGeom prst="rect">
            <a:avLst/>
          </a:prstGeom>
        </p:spPr>
      </p:pic>
    </p:spTree>
    <p:extLst>
      <p:ext uri="{BB962C8B-B14F-4D97-AF65-F5344CB8AC3E}">
        <p14:creationId xmlns:p14="http://schemas.microsoft.com/office/powerpoint/2010/main" val="1637738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BB624-03A8-EEB2-EF78-497605C07493}"/>
              </a:ext>
            </a:extLst>
          </p:cNvPr>
          <p:cNvSpPr>
            <a:spLocks noGrp="1"/>
          </p:cNvSpPr>
          <p:nvPr>
            <p:ph type="title"/>
          </p:nvPr>
        </p:nvSpPr>
        <p:spPr/>
        <p:txBody>
          <a:bodyPr>
            <a:normAutofit fontScale="90000"/>
          </a:bodyPr>
          <a:lstStyle/>
          <a:p>
            <a:r>
              <a:rPr lang="en-US" dirty="0"/>
              <a:t>Isolation, Identity, and Community Connection</a:t>
            </a:r>
          </a:p>
        </p:txBody>
      </p:sp>
      <p:sp>
        <p:nvSpPr>
          <p:cNvPr id="3" name="Content Placeholder 2">
            <a:extLst>
              <a:ext uri="{FF2B5EF4-FFF2-40B4-BE49-F238E27FC236}">
                <a16:creationId xmlns:a16="http://schemas.microsoft.com/office/drawing/2014/main" id="{FC7931EB-7B18-AB04-2293-A69BBC0CF793}"/>
              </a:ext>
            </a:extLst>
          </p:cNvPr>
          <p:cNvSpPr>
            <a:spLocks noGrp="1"/>
          </p:cNvSpPr>
          <p:nvPr>
            <p:ph sz="quarter" idx="12"/>
          </p:nvPr>
        </p:nvSpPr>
        <p:spPr>
          <a:xfrm>
            <a:off x="838200" y="1988457"/>
            <a:ext cx="4887097" cy="3720366"/>
          </a:xfrm>
        </p:spPr>
        <p:txBody>
          <a:bodyPr/>
          <a:lstStyle/>
          <a:p>
            <a:pPr marL="457200" indent="-457200">
              <a:buFont typeface="Arial" panose="020B0604020202020204" pitchFamily="34" charset="0"/>
              <a:buChar char="•"/>
            </a:pPr>
            <a:r>
              <a:rPr lang="en-US" dirty="0"/>
              <a:t>Support group information</a:t>
            </a:r>
          </a:p>
          <a:p>
            <a:pPr marL="457200" indent="-457200">
              <a:buFont typeface="Arial" panose="020B0604020202020204" pitchFamily="34" charset="0"/>
              <a:buChar char="•"/>
            </a:pPr>
            <a:r>
              <a:rPr lang="en-US" dirty="0"/>
              <a:t>Lived experiences and perspectives</a:t>
            </a:r>
          </a:p>
          <a:p>
            <a:pPr marL="457200" indent="-457200">
              <a:buFont typeface="Arial" panose="020B0604020202020204" pitchFamily="34" charset="0"/>
              <a:buChar char="•"/>
            </a:pPr>
            <a:r>
              <a:rPr lang="en-US" dirty="0"/>
              <a:t>Adjustment guidance</a:t>
            </a:r>
          </a:p>
          <a:p>
            <a:pPr marL="457200" indent="-457200">
              <a:buFont typeface="Arial" panose="020B0604020202020204" pitchFamily="34" charset="0"/>
              <a:buChar char="•"/>
            </a:pPr>
            <a:r>
              <a:rPr lang="en-US" dirty="0"/>
              <a:t>Community connection pathways</a:t>
            </a:r>
          </a:p>
        </p:txBody>
      </p:sp>
      <p:pic>
        <p:nvPicPr>
          <p:cNvPr id="10" name="Content Placeholder 9" descr="Adults engaged in a peer discussion group.">
            <a:extLst>
              <a:ext uri="{FF2B5EF4-FFF2-40B4-BE49-F238E27FC236}">
                <a16:creationId xmlns:a16="http://schemas.microsoft.com/office/drawing/2014/main" id="{B2A4735A-2922-5C99-0CDA-76FB5F638F6E}"/>
              </a:ext>
            </a:extLst>
          </p:cNvPr>
          <p:cNvPicPr>
            <a:picLocks noGrp="1" noChangeAspect="1"/>
          </p:cNvPicPr>
          <p:nvPr>
            <p:ph sz="quarter" idx="13"/>
          </p:nvPr>
        </p:nvPicPr>
        <p:blipFill>
          <a:blip r:embed="rId3"/>
          <a:srcRect l="15838" t="24252" r="9068"/>
          <a:stretch>
            <a:fillRect/>
          </a:stretch>
        </p:blipFill>
        <p:spPr>
          <a:xfrm>
            <a:off x="5725297" y="1611085"/>
            <a:ext cx="6092932" cy="4097737"/>
          </a:xfrm>
        </p:spPr>
      </p:pic>
    </p:spTree>
    <p:extLst>
      <p:ext uri="{BB962C8B-B14F-4D97-AF65-F5344CB8AC3E}">
        <p14:creationId xmlns:p14="http://schemas.microsoft.com/office/powerpoint/2010/main" val="37547860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F295E-2391-C8DC-79FB-61C1DFE23B76}"/>
              </a:ext>
            </a:extLst>
          </p:cNvPr>
          <p:cNvSpPr>
            <a:spLocks noGrp="1"/>
          </p:cNvSpPr>
          <p:nvPr>
            <p:ph type="title"/>
          </p:nvPr>
        </p:nvSpPr>
        <p:spPr/>
        <p:txBody>
          <a:bodyPr>
            <a:normAutofit/>
          </a:bodyPr>
          <a:lstStyle/>
          <a:p>
            <a:r>
              <a:rPr lang="en-US" dirty="0"/>
              <a:t>Deafblind Considerations</a:t>
            </a:r>
          </a:p>
        </p:txBody>
      </p:sp>
      <p:sp>
        <p:nvSpPr>
          <p:cNvPr id="3" name="Content Placeholder 2">
            <a:extLst>
              <a:ext uri="{FF2B5EF4-FFF2-40B4-BE49-F238E27FC236}">
                <a16:creationId xmlns:a16="http://schemas.microsoft.com/office/drawing/2014/main" id="{ECA8344E-DB16-5278-177C-5920FEAB2210}"/>
              </a:ext>
            </a:extLst>
          </p:cNvPr>
          <p:cNvSpPr>
            <a:spLocks noGrp="1"/>
          </p:cNvSpPr>
          <p:nvPr>
            <p:ph sz="quarter" idx="12"/>
          </p:nvPr>
        </p:nvSpPr>
        <p:spPr/>
        <p:txBody>
          <a:bodyPr/>
          <a:lstStyle/>
          <a:p>
            <a:r>
              <a:rPr lang="en-US" b="1" dirty="0"/>
              <a:t>Transfers Well</a:t>
            </a:r>
          </a:p>
          <a:p>
            <a:pPr marL="457200" indent="-457200">
              <a:buFont typeface="Arial" panose="020B0604020202020204" pitchFamily="34" charset="0"/>
              <a:buChar char="•"/>
            </a:pPr>
            <a:r>
              <a:rPr lang="en-US" dirty="0"/>
              <a:t>Independent living strategies</a:t>
            </a:r>
          </a:p>
          <a:p>
            <a:pPr marL="457200" indent="-457200">
              <a:buFont typeface="Arial" panose="020B0604020202020204" pitchFamily="34" charset="0"/>
              <a:buChar char="•"/>
            </a:pPr>
            <a:r>
              <a:rPr lang="en-US" dirty="0"/>
              <a:t>Environmental adaptations</a:t>
            </a:r>
          </a:p>
          <a:p>
            <a:pPr marL="457200" indent="-457200">
              <a:buFont typeface="Arial" panose="020B0604020202020204" pitchFamily="34" charset="0"/>
              <a:buChar char="•"/>
            </a:pPr>
            <a:r>
              <a:rPr lang="en-US" dirty="0"/>
              <a:t>Emotional adjustment themes</a:t>
            </a:r>
          </a:p>
        </p:txBody>
      </p:sp>
      <p:sp>
        <p:nvSpPr>
          <p:cNvPr id="4" name="Content Placeholder 3">
            <a:extLst>
              <a:ext uri="{FF2B5EF4-FFF2-40B4-BE49-F238E27FC236}">
                <a16:creationId xmlns:a16="http://schemas.microsoft.com/office/drawing/2014/main" id="{66F4FDE5-9B74-989B-685A-D6ACE940F14E}"/>
              </a:ext>
            </a:extLst>
          </p:cNvPr>
          <p:cNvSpPr>
            <a:spLocks noGrp="1"/>
          </p:cNvSpPr>
          <p:nvPr>
            <p:ph sz="quarter" idx="13"/>
          </p:nvPr>
        </p:nvSpPr>
        <p:spPr/>
        <p:txBody>
          <a:bodyPr/>
          <a:lstStyle/>
          <a:p>
            <a:r>
              <a:rPr lang="en-US" b="1" dirty="0"/>
              <a:t>Requires Adaptation</a:t>
            </a:r>
          </a:p>
          <a:p>
            <a:pPr marL="457200" indent="-457200">
              <a:buFont typeface="Arial" panose="020B0604020202020204" pitchFamily="34" charset="0"/>
              <a:buChar char="•"/>
            </a:pPr>
            <a:r>
              <a:rPr lang="en-US" dirty="0"/>
              <a:t>Communication access</a:t>
            </a:r>
          </a:p>
          <a:p>
            <a:pPr marL="457200" indent="-457200">
              <a:buFont typeface="Arial" panose="020B0604020202020204" pitchFamily="34" charset="0"/>
              <a:buChar char="•"/>
            </a:pPr>
            <a:r>
              <a:rPr lang="en-US" dirty="0"/>
              <a:t>Technology navigation</a:t>
            </a:r>
          </a:p>
          <a:p>
            <a:pPr marL="457200" indent="-457200">
              <a:buFont typeface="Arial" panose="020B0604020202020204" pitchFamily="34" charset="0"/>
              <a:buChar char="•"/>
            </a:pPr>
            <a:r>
              <a:rPr lang="en-US" dirty="0"/>
              <a:t>Group participation</a:t>
            </a:r>
          </a:p>
          <a:p>
            <a:pPr marL="457200" indent="-457200">
              <a:buFont typeface="Arial" panose="020B0604020202020204" pitchFamily="34" charset="0"/>
              <a:buChar char="•"/>
            </a:pPr>
            <a:r>
              <a:rPr lang="en-US" dirty="0"/>
              <a:t>Peer connection models</a:t>
            </a:r>
          </a:p>
        </p:txBody>
      </p:sp>
    </p:spTree>
    <p:extLst>
      <p:ext uri="{BB962C8B-B14F-4D97-AF65-F5344CB8AC3E}">
        <p14:creationId xmlns:p14="http://schemas.microsoft.com/office/powerpoint/2010/main" val="3090956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283FE-E9B9-D702-EF0D-AB2673E6FCAE}"/>
              </a:ext>
            </a:extLst>
          </p:cNvPr>
          <p:cNvSpPr>
            <a:spLocks noGrp="1"/>
          </p:cNvSpPr>
          <p:nvPr>
            <p:ph type="title"/>
          </p:nvPr>
        </p:nvSpPr>
        <p:spPr/>
        <p:txBody>
          <a:bodyPr>
            <a:normAutofit fontScale="90000"/>
          </a:bodyPr>
          <a:lstStyle/>
          <a:p>
            <a:r>
              <a:rPr lang="en-US" dirty="0"/>
              <a:t>Supporting Families of Deafblind Learners</a:t>
            </a:r>
          </a:p>
        </p:txBody>
      </p:sp>
      <p:sp>
        <p:nvSpPr>
          <p:cNvPr id="3" name="Content Placeholder 2">
            <a:extLst>
              <a:ext uri="{FF2B5EF4-FFF2-40B4-BE49-F238E27FC236}">
                <a16:creationId xmlns:a16="http://schemas.microsoft.com/office/drawing/2014/main" id="{F2FE633F-1E80-F565-B9F4-69ECD58A0111}"/>
              </a:ext>
            </a:extLst>
          </p:cNvPr>
          <p:cNvSpPr>
            <a:spLocks noGrp="1"/>
          </p:cNvSpPr>
          <p:nvPr>
            <p:ph sz="quarter" idx="12"/>
          </p:nvPr>
        </p:nvSpPr>
        <p:spPr>
          <a:xfrm>
            <a:off x="838200" y="1796483"/>
            <a:ext cx="4887097" cy="3912340"/>
          </a:xfrm>
        </p:spPr>
        <p:txBody>
          <a:bodyPr/>
          <a:lstStyle/>
          <a:p>
            <a:pPr marL="457200" indent="-457200">
              <a:buFont typeface="Arial" panose="020B0604020202020204" pitchFamily="34" charset="0"/>
              <a:buChar char="•"/>
            </a:pPr>
            <a:r>
              <a:rPr lang="en-US" dirty="0"/>
              <a:t>Clarify service pathways</a:t>
            </a:r>
          </a:p>
          <a:p>
            <a:pPr marL="457200" indent="-457200">
              <a:buFont typeface="Arial" panose="020B0604020202020204" pitchFamily="34" charset="0"/>
              <a:buChar char="•"/>
            </a:pPr>
            <a:r>
              <a:rPr lang="en-US" dirty="0"/>
              <a:t>Reinforce consistent terminology</a:t>
            </a:r>
          </a:p>
          <a:p>
            <a:pPr marL="457200" indent="-457200">
              <a:buFont typeface="Arial" panose="020B0604020202020204" pitchFamily="34" charset="0"/>
              <a:buChar char="•"/>
            </a:pPr>
            <a:r>
              <a:rPr lang="en-US" dirty="0"/>
              <a:t>Support informed advocacy</a:t>
            </a:r>
          </a:p>
          <a:p>
            <a:pPr marL="457200" indent="-457200">
              <a:buFont typeface="Arial" panose="020B0604020202020204" pitchFamily="34" charset="0"/>
              <a:buChar char="•"/>
            </a:pPr>
            <a:r>
              <a:rPr lang="en-US" dirty="0"/>
              <a:t>Build confidence during transitions</a:t>
            </a:r>
          </a:p>
        </p:txBody>
      </p:sp>
      <p:pic>
        <p:nvPicPr>
          <p:cNvPr id="6" name="Content Placeholder 5" descr="A young child with a blue hearing aid using a computer&#10;&#10;">
            <a:extLst>
              <a:ext uri="{FF2B5EF4-FFF2-40B4-BE49-F238E27FC236}">
                <a16:creationId xmlns:a16="http://schemas.microsoft.com/office/drawing/2014/main" id="{620C140A-4AB8-274F-42F8-F042CF214C69}"/>
              </a:ext>
            </a:extLst>
          </p:cNvPr>
          <p:cNvPicPr>
            <a:picLocks noGrp="1" noChangeAspect="1"/>
          </p:cNvPicPr>
          <p:nvPr>
            <p:ph sz="quarter" idx="13"/>
          </p:nvPr>
        </p:nvPicPr>
        <p:blipFill>
          <a:blip r:embed="rId3"/>
          <a:srcRect l="10652" r="7193"/>
          <a:stretch>
            <a:fillRect/>
          </a:stretch>
        </p:blipFill>
        <p:spPr>
          <a:xfrm>
            <a:off x="6526048" y="1796483"/>
            <a:ext cx="4816585" cy="3912339"/>
          </a:xfrm>
        </p:spPr>
      </p:pic>
    </p:spTree>
    <p:extLst>
      <p:ext uri="{BB962C8B-B14F-4D97-AF65-F5344CB8AC3E}">
        <p14:creationId xmlns:p14="http://schemas.microsoft.com/office/powerpoint/2010/main" val="13796726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F0751-1CEF-80D5-D6AE-741EEC9D44A0}"/>
              </a:ext>
            </a:extLst>
          </p:cNvPr>
          <p:cNvSpPr>
            <a:spLocks noGrp="1"/>
          </p:cNvSpPr>
          <p:nvPr>
            <p:ph type="ctrTitle"/>
          </p:nvPr>
        </p:nvSpPr>
        <p:spPr/>
        <p:txBody>
          <a:bodyPr/>
          <a:lstStyle/>
          <a:p>
            <a:r>
              <a:rPr lang="en-US" dirty="0"/>
              <a:t>Transition and Employment</a:t>
            </a:r>
          </a:p>
        </p:txBody>
      </p:sp>
    </p:spTree>
    <p:extLst>
      <p:ext uri="{BB962C8B-B14F-4D97-AF65-F5344CB8AC3E}">
        <p14:creationId xmlns:p14="http://schemas.microsoft.com/office/powerpoint/2010/main" val="8765798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E06B4-3084-6CAE-03E1-B9026EF7C6FA}"/>
              </a:ext>
            </a:extLst>
          </p:cNvPr>
          <p:cNvSpPr>
            <a:spLocks noGrp="1"/>
          </p:cNvSpPr>
          <p:nvPr>
            <p:ph type="title"/>
          </p:nvPr>
        </p:nvSpPr>
        <p:spPr/>
        <p:txBody>
          <a:bodyPr>
            <a:normAutofit fontScale="90000"/>
          </a:bodyPr>
          <a:lstStyle/>
          <a:p>
            <a:r>
              <a:rPr lang="en-US" dirty="0"/>
              <a:t>Live Poll: Your Biggest Transition Challenge</a:t>
            </a:r>
          </a:p>
        </p:txBody>
      </p:sp>
      <p:sp>
        <p:nvSpPr>
          <p:cNvPr id="3" name="Content Placeholder 2">
            <a:extLst>
              <a:ext uri="{FF2B5EF4-FFF2-40B4-BE49-F238E27FC236}">
                <a16:creationId xmlns:a16="http://schemas.microsoft.com/office/drawing/2014/main" id="{39F3F47A-A9E9-8D3A-5102-4466E2186A49}"/>
              </a:ext>
            </a:extLst>
          </p:cNvPr>
          <p:cNvSpPr>
            <a:spLocks noGrp="1"/>
          </p:cNvSpPr>
          <p:nvPr>
            <p:ph sz="quarter" idx="12"/>
          </p:nvPr>
        </p:nvSpPr>
        <p:spPr/>
        <p:txBody>
          <a:bodyPr/>
          <a:lstStyle/>
          <a:p>
            <a:r>
              <a:rPr lang="en-US" dirty="0"/>
              <a:t>Poll options:</a:t>
            </a:r>
          </a:p>
          <a:p>
            <a:pPr marL="457200" indent="-457200">
              <a:buFont typeface="Arial" panose="020B0604020202020204" pitchFamily="34" charset="0"/>
              <a:buChar char="•"/>
            </a:pPr>
            <a:r>
              <a:rPr lang="en-US" dirty="0"/>
              <a:t>Student motivation</a:t>
            </a:r>
          </a:p>
          <a:p>
            <a:pPr marL="457200" indent="-457200">
              <a:buFont typeface="Arial" panose="020B0604020202020204" pitchFamily="34" charset="0"/>
              <a:buChar char="•"/>
            </a:pPr>
            <a:r>
              <a:rPr lang="en-US" dirty="0"/>
              <a:t>Family expectations</a:t>
            </a:r>
          </a:p>
          <a:p>
            <a:pPr marL="457200" indent="-457200">
              <a:buFont typeface="Arial" panose="020B0604020202020204" pitchFamily="34" charset="0"/>
              <a:buChar char="•"/>
            </a:pPr>
            <a:r>
              <a:rPr lang="en-US" dirty="0"/>
              <a:t>Employer engagement</a:t>
            </a:r>
          </a:p>
          <a:p>
            <a:pPr marL="457200" indent="-457200">
              <a:buFont typeface="Arial" panose="020B0604020202020204" pitchFamily="34" charset="0"/>
              <a:buChar char="•"/>
            </a:pPr>
            <a:r>
              <a:rPr lang="en-US" dirty="0"/>
              <a:t>Instructional time</a:t>
            </a:r>
          </a:p>
          <a:p>
            <a:pPr marL="457200" indent="-457200">
              <a:buFont typeface="Arial" panose="020B0604020202020204" pitchFamily="34" charset="0"/>
              <a:buChar char="•"/>
            </a:pPr>
            <a:r>
              <a:rPr lang="en-US" dirty="0"/>
              <a:t>Self-advocacy development</a:t>
            </a:r>
          </a:p>
          <a:p>
            <a:pPr marL="457200" indent="-457200">
              <a:buFont typeface="Arial" panose="020B0604020202020204" pitchFamily="34" charset="0"/>
              <a:buChar char="•"/>
            </a:pPr>
            <a:r>
              <a:rPr lang="en-US" dirty="0"/>
              <a:t>VR Coordination</a:t>
            </a:r>
          </a:p>
        </p:txBody>
      </p:sp>
    </p:spTree>
    <p:extLst>
      <p:ext uri="{BB962C8B-B14F-4D97-AF65-F5344CB8AC3E}">
        <p14:creationId xmlns:p14="http://schemas.microsoft.com/office/powerpoint/2010/main" val="31514091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A6638-BF1A-DE99-E6FC-23A453B29C39}"/>
              </a:ext>
            </a:extLst>
          </p:cNvPr>
          <p:cNvSpPr>
            <a:spLocks noGrp="1"/>
          </p:cNvSpPr>
          <p:nvPr>
            <p:ph type="title"/>
          </p:nvPr>
        </p:nvSpPr>
        <p:spPr/>
        <p:txBody>
          <a:bodyPr>
            <a:normAutofit/>
          </a:bodyPr>
          <a:lstStyle/>
          <a:p>
            <a:r>
              <a:rPr lang="en-US" dirty="0"/>
              <a:t>The Transition Gap</a:t>
            </a:r>
          </a:p>
        </p:txBody>
      </p:sp>
      <p:pic>
        <p:nvPicPr>
          <p:cNvPr id="6" name="Content Placeholder 5" descr="A person with long hair and glasses reading a paper&#10;">
            <a:extLst>
              <a:ext uri="{FF2B5EF4-FFF2-40B4-BE49-F238E27FC236}">
                <a16:creationId xmlns:a16="http://schemas.microsoft.com/office/drawing/2014/main" id="{FE0A3609-D62A-E14E-9C31-A139C08848AE}"/>
              </a:ext>
            </a:extLst>
          </p:cNvPr>
          <p:cNvPicPr>
            <a:picLocks noGrp="1" noChangeAspect="1"/>
          </p:cNvPicPr>
          <p:nvPr>
            <p:ph sz="quarter" idx="12"/>
          </p:nvPr>
        </p:nvPicPr>
        <p:blipFill>
          <a:blip r:embed="rId3"/>
          <a:srcRect l="25987" r="12356"/>
          <a:stretch>
            <a:fillRect/>
          </a:stretch>
        </p:blipFill>
        <p:spPr>
          <a:xfrm>
            <a:off x="1046017" y="1588532"/>
            <a:ext cx="4887097" cy="4144373"/>
          </a:xfrm>
        </p:spPr>
      </p:pic>
      <p:sp>
        <p:nvSpPr>
          <p:cNvPr id="4" name="Content Placeholder 3">
            <a:extLst>
              <a:ext uri="{FF2B5EF4-FFF2-40B4-BE49-F238E27FC236}">
                <a16:creationId xmlns:a16="http://schemas.microsoft.com/office/drawing/2014/main" id="{0B73D6A8-2CBB-AD09-2F8B-541F1EA62054}"/>
              </a:ext>
            </a:extLst>
          </p:cNvPr>
          <p:cNvSpPr>
            <a:spLocks noGrp="1"/>
          </p:cNvSpPr>
          <p:nvPr>
            <p:ph sz="quarter" idx="13"/>
          </p:nvPr>
        </p:nvSpPr>
        <p:spPr/>
        <p:txBody>
          <a:bodyPr/>
          <a:lstStyle/>
          <a:p>
            <a:r>
              <a:rPr lang="en-US" dirty="0"/>
              <a:t>Goals are written.</a:t>
            </a:r>
          </a:p>
          <a:p>
            <a:pPr>
              <a:spcAft>
                <a:spcPts val="2400"/>
              </a:spcAft>
            </a:pPr>
            <a:r>
              <a:rPr lang="en-US" dirty="0"/>
              <a:t>Implementation is uneven.</a:t>
            </a:r>
          </a:p>
          <a:p>
            <a:pPr marL="457200" indent="-457200">
              <a:buFont typeface="Arial" panose="020B0604020202020204" pitchFamily="34" charset="0"/>
              <a:buChar char="•"/>
            </a:pPr>
            <a:r>
              <a:rPr lang="en-US" dirty="0"/>
              <a:t>Explore career interests.</a:t>
            </a:r>
          </a:p>
          <a:p>
            <a:pPr marL="457200" indent="-457200">
              <a:buFont typeface="Arial" panose="020B0604020202020204" pitchFamily="34" charset="0"/>
              <a:buChar char="•"/>
            </a:pPr>
            <a:r>
              <a:rPr lang="en-US" dirty="0"/>
              <a:t>Develop self-advocacy.</a:t>
            </a:r>
          </a:p>
          <a:p>
            <a:pPr marL="457200" indent="-457200">
              <a:buFont typeface="Arial" panose="020B0604020202020204" pitchFamily="34" charset="0"/>
              <a:buChar char="•"/>
            </a:pPr>
            <a:r>
              <a:rPr lang="en-US" dirty="0"/>
              <a:t>Prepare for competitive employment.</a:t>
            </a:r>
          </a:p>
          <a:p>
            <a:endParaRPr lang="en-US" dirty="0"/>
          </a:p>
        </p:txBody>
      </p:sp>
    </p:spTree>
    <p:extLst>
      <p:ext uri="{BB962C8B-B14F-4D97-AF65-F5344CB8AC3E}">
        <p14:creationId xmlns:p14="http://schemas.microsoft.com/office/powerpoint/2010/main" val="23534912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1EFC8-0DA3-7556-5F87-12A037D7DC11}"/>
              </a:ext>
            </a:extLst>
          </p:cNvPr>
          <p:cNvSpPr>
            <a:spLocks noGrp="1"/>
          </p:cNvSpPr>
          <p:nvPr>
            <p:ph type="title"/>
          </p:nvPr>
        </p:nvSpPr>
        <p:spPr/>
        <p:txBody>
          <a:bodyPr>
            <a:normAutofit fontScale="90000"/>
          </a:bodyPr>
          <a:lstStyle/>
          <a:p>
            <a:r>
              <a:rPr lang="en-US" dirty="0" err="1"/>
              <a:t>CareerConnect</a:t>
            </a:r>
            <a:r>
              <a:rPr lang="en-US" dirty="0"/>
              <a:t> as Instructional Infrastructure</a:t>
            </a:r>
          </a:p>
        </p:txBody>
      </p:sp>
      <p:sp>
        <p:nvSpPr>
          <p:cNvPr id="3" name="Content Placeholder 2">
            <a:extLst>
              <a:ext uri="{FF2B5EF4-FFF2-40B4-BE49-F238E27FC236}">
                <a16:creationId xmlns:a16="http://schemas.microsoft.com/office/drawing/2014/main" id="{BF98520E-B5B3-E623-C2E2-8FFC97108BE6}"/>
              </a:ext>
            </a:extLst>
          </p:cNvPr>
          <p:cNvSpPr>
            <a:spLocks noGrp="1"/>
          </p:cNvSpPr>
          <p:nvPr>
            <p:ph sz="quarter" idx="12"/>
          </p:nvPr>
        </p:nvSpPr>
        <p:spPr>
          <a:xfrm>
            <a:off x="1005016" y="2202872"/>
            <a:ext cx="10348784" cy="3435927"/>
          </a:xfrm>
        </p:spPr>
        <p:txBody>
          <a:bodyPr/>
          <a:lstStyle/>
          <a:p>
            <a:pPr marL="457200" indent="-457200">
              <a:buFont typeface="Arial" panose="020B0604020202020204" pitchFamily="34" charset="0"/>
              <a:buChar char="•"/>
            </a:pPr>
            <a:r>
              <a:rPr lang="en-US" dirty="0"/>
              <a:t>Supports structured instruction</a:t>
            </a:r>
          </a:p>
          <a:p>
            <a:pPr marL="457200" indent="-457200">
              <a:buFont typeface="Arial" panose="020B0604020202020204" pitchFamily="34" charset="0"/>
              <a:buChar char="•"/>
            </a:pPr>
            <a:r>
              <a:rPr lang="en-US" dirty="0"/>
              <a:t>Facilitates small-group discussion</a:t>
            </a:r>
          </a:p>
          <a:p>
            <a:pPr marL="457200" indent="-457200">
              <a:buFont typeface="Arial" panose="020B0604020202020204" pitchFamily="34" charset="0"/>
              <a:buChar char="•"/>
            </a:pPr>
            <a:r>
              <a:rPr lang="en-US" dirty="0"/>
              <a:t>Provides between-session reinforcement</a:t>
            </a:r>
          </a:p>
          <a:p>
            <a:pPr marL="457200" indent="-457200">
              <a:buFont typeface="Arial" panose="020B0604020202020204" pitchFamily="34" charset="0"/>
              <a:buChar char="•"/>
            </a:pPr>
            <a:r>
              <a:rPr lang="en-US" dirty="0"/>
              <a:t>Aligns with Pre-ETS focus areas</a:t>
            </a:r>
          </a:p>
        </p:txBody>
      </p:sp>
    </p:spTree>
    <p:extLst>
      <p:ext uri="{BB962C8B-B14F-4D97-AF65-F5344CB8AC3E}">
        <p14:creationId xmlns:p14="http://schemas.microsoft.com/office/powerpoint/2010/main" val="13053889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2E60-71C3-4734-8606-95850ECDD7E4}"/>
              </a:ext>
            </a:extLst>
          </p:cNvPr>
          <p:cNvSpPr>
            <a:spLocks noGrp="1"/>
          </p:cNvSpPr>
          <p:nvPr>
            <p:ph type="title"/>
          </p:nvPr>
        </p:nvSpPr>
        <p:spPr/>
        <p:txBody>
          <a:bodyPr>
            <a:normAutofit/>
          </a:bodyPr>
          <a:lstStyle/>
          <a:p>
            <a:r>
              <a:rPr lang="en-US" dirty="0"/>
              <a:t>Five Developmental Areas:</a:t>
            </a:r>
          </a:p>
        </p:txBody>
      </p:sp>
      <p:pic>
        <p:nvPicPr>
          <p:cNvPr id="5" name="Content Placeholder 4" descr="Five icons representing stages of employment readiness development. &#10;Brain (self-awareness)&#10;Compass (exploration)&#10;Clipboard (process)&#10;Speech bubble (interview)&#10;Briefcase (employment">
            <a:extLst>
              <a:ext uri="{FF2B5EF4-FFF2-40B4-BE49-F238E27FC236}">
                <a16:creationId xmlns:a16="http://schemas.microsoft.com/office/drawing/2014/main" id="{2F7131BA-67BE-500B-81F3-AA2EDAC5E4D4}"/>
              </a:ext>
            </a:extLst>
          </p:cNvPr>
          <p:cNvPicPr>
            <a:picLocks noGrp="1" noChangeAspect="1"/>
          </p:cNvPicPr>
          <p:nvPr>
            <p:ph sz="quarter" idx="12"/>
          </p:nvPr>
        </p:nvPicPr>
        <p:blipFill>
          <a:blip r:embed="rId3"/>
          <a:stretch>
            <a:fillRect/>
          </a:stretch>
        </p:blipFill>
        <p:spPr>
          <a:xfrm>
            <a:off x="668561" y="2259900"/>
            <a:ext cx="11021693" cy="2561482"/>
          </a:xfrm>
          <a:prstGeom prst="rect">
            <a:avLst/>
          </a:prstGeom>
        </p:spPr>
      </p:pic>
    </p:spTree>
    <p:extLst>
      <p:ext uri="{BB962C8B-B14F-4D97-AF65-F5344CB8AC3E}">
        <p14:creationId xmlns:p14="http://schemas.microsoft.com/office/powerpoint/2010/main" val="580870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C2918EF0-23C0-3951-F950-1258E8053E15}"/>
              </a:ext>
            </a:extLst>
          </p:cNvPr>
          <p:cNvSpPr>
            <a:spLocks noGrp="1" noChangeArrowheads="1"/>
          </p:cNvSpPr>
          <p:nvPr>
            <p:ph type="title"/>
          </p:nvPr>
        </p:nvSpPr>
        <p:spPr bwMode="auto">
          <a:xfrm>
            <a:off x="1005016" y="754468"/>
            <a:ext cx="979697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fontAlgn="base">
              <a:spcAft>
                <a:spcPct val="0"/>
              </a:spcAft>
              <a:buClrTx/>
              <a:buSzTx/>
              <a:tabLst/>
            </a:pPr>
            <a:r>
              <a:rPr lang="en-US" altLang="en-US" sz="4000" dirty="0"/>
              <a:t>Live Poll: Who Do You Primarily Serve?</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 name="Content Placeholder 1">
            <a:extLst>
              <a:ext uri="{FF2B5EF4-FFF2-40B4-BE49-F238E27FC236}">
                <a16:creationId xmlns:a16="http://schemas.microsoft.com/office/drawing/2014/main" id="{2BED589F-0224-6BF8-0461-725A66EC9801}"/>
              </a:ext>
            </a:extLst>
          </p:cNvPr>
          <p:cNvSpPr>
            <a:spLocks noGrp="1"/>
          </p:cNvSpPr>
          <p:nvPr>
            <p:ph sz="quarter" idx="12"/>
          </p:nvPr>
        </p:nvSpPr>
        <p:spPr/>
        <p:txBody>
          <a:bodyPr/>
          <a:lstStyle/>
          <a:p>
            <a:r>
              <a:rPr lang="en-US" dirty="0"/>
              <a:t>Options:</a:t>
            </a:r>
          </a:p>
          <a:p>
            <a:pPr marL="457200" indent="-457200">
              <a:buFont typeface="Arial" panose="020B0604020202020204" pitchFamily="34" charset="0"/>
              <a:buChar char="•"/>
            </a:pPr>
            <a:r>
              <a:rPr lang="en-US" dirty="0"/>
              <a:t>Early childhood</a:t>
            </a:r>
          </a:p>
          <a:p>
            <a:pPr marL="457200" indent="-457200">
              <a:buFont typeface="Arial" panose="020B0604020202020204" pitchFamily="34" charset="0"/>
              <a:buChar char="•"/>
            </a:pPr>
            <a:r>
              <a:rPr lang="en-US" dirty="0"/>
              <a:t>K–8</a:t>
            </a:r>
          </a:p>
          <a:p>
            <a:pPr marL="457200" indent="-457200">
              <a:buFont typeface="Arial" panose="020B0604020202020204" pitchFamily="34" charset="0"/>
              <a:buChar char="•"/>
            </a:pPr>
            <a:r>
              <a:rPr lang="en-US" dirty="0"/>
              <a:t>Transition-age</a:t>
            </a:r>
          </a:p>
          <a:p>
            <a:pPr marL="457200" indent="-457200">
              <a:buFont typeface="Arial" panose="020B0604020202020204" pitchFamily="34" charset="0"/>
              <a:buChar char="•"/>
            </a:pPr>
            <a:r>
              <a:rPr lang="en-US" dirty="0"/>
              <a:t>Adults</a:t>
            </a:r>
          </a:p>
          <a:p>
            <a:pPr marL="457200" indent="-457200">
              <a:buFont typeface="Arial" panose="020B0604020202020204" pitchFamily="34" charset="0"/>
              <a:buChar char="•"/>
            </a:pPr>
            <a:r>
              <a:rPr lang="en-US" dirty="0"/>
              <a:t>Deafblind across ages</a:t>
            </a:r>
          </a:p>
          <a:p>
            <a:pPr marL="457200" indent="-457200">
              <a:buFont typeface="Arial" panose="020B0604020202020204" pitchFamily="34" charset="0"/>
              <a:buChar char="•"/>
            </a:pPr>
            <a:r>
              <a:rPr lang="en-US" dirty="0"/>
              <a:t>University/teacher prep</a:t>
            </a:r>
          </a:p>
          <a:p>
            <a:endParaRPr lang="en-US" dirty="0"/>
          </a:p>
        </p:txBody>
      </p:sp>
    </p:spTree>
    <p:extLst>
      <p:ext uri="{BB962C8B-B14F-4D97-AF65-F5344CB8AC3E}">
        <p14:creationId xmlns:p14="http://schemas.microsoft.com/office/powerpoint/2010/main" val="3763503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FEE05-321D-4808-FEC9-E0C3A6B74FB6}"/>
              </a:ext>
            </a:extLst>
          </p:cNvPr>
          <p:cNvSpPr>
            <a:spLocks noGrp="1"/>
          </p:cNvSpPr>
          <p:nvPr>
            <p:ph type="title"/>
          </p:nvPr>
        </p:nvSpPr>
        <p:spPr/>
        <p:txBody>
          <a:bodyPr>
            <a:normAutofit fontScale="90000"/>
          </a:bodyPr>
          <a:lstStyle/>
          <a:p>
            <a:r>
              <a:rPr lang="en-US" dirty="0"/>
              <a:t>Alignment With Pre-ETS and IEP Transition Planning</a:t>
            </a:r>
          </a:p>
        </p:txBody>
      </p:sp>
      <p:sp>
        <p:nvSpPr>
          <p:cNvPr id="3" name="Content Placeholder 2">
            <a:extLst>
              <a:ext uri="{FF2B5EF4-FFF2-40B4-BE49-F238E27FC236}">
                <a16:creationId xmlns:a16="http://schemas.microsoft.com/office/drawing/2014/main" id="{ECE57B5C-E900-004A-209B-EFBC521170AC}"/>
              </a:ext>
            </a:extLst>
          </p:cNvPr>
          <p:cNvSpPr>
            <a:spLocks noGrp="1"/>
          </p:cNvSpPr>
          <p:nvPr>
            <p:ph sz="quarter" idx="12"/>
          </p:nvPr>
        </p:nvSpPr>
        <p:spPr>
          <a:xfrm>
            <a:off x="1005016" y="2431472"/>
            <a:ext cx="10348784" cy="3207327"/>
          </a:xfrm>
        </p:spPr>
        <p:txBody>
          <a:bodyPr/>
          <a:lstStyle/>
          <a:p>
            <a:pPr marL="457200" indent="-457200">
              <a:buFont typeface="Arial" panose="020B0604020202020204" pitchFamily="34" charset="0"/>
              <a:buChar char="•"/>
            </a:pPr>
            <a:r>
              <a:rPr lang="en-US" dirty="0"/>
              <a:t>Measurable postsecondary employment goals</a:t>
            </a:r>
          </a:p>
          <a:p>
            <a:pPr marL="457200" indent="-457200">
              <a:buFont typeface="Arial" panose="020B0604020202020204" pitchFamily="34" charset="0"/>
              <a:buChar char="•"/>
            </a:pPr>
            <a:r>
              <a:rPr lang="en-US" dirty="0"/>
              <a:t>Self-determination instruction</a:t>
            </a:r>
          </a:p>
          <a:p>
            <a:pPr marL="457200" indent="-457200">
              <a:buFont typeface="Arial" panose="020B0604020202020204" pitchFamily="34" charset="0"/>
              <a:buChar char="•"/>
            </a:pPr>
            <a:r>
              <a:rPr lang="en-US" dirty="0"/>
              <a:t>Workplace readiness training</a:t>
            </a:r>
          </a:p>
          <a:p>
            <a:pPr marL="457200" indent="-457200">
              <a:buFont typeface="Arial" panose="020B0604020202020204" pitchFamily="34" charset="0"/>
              <a:buChar char="•"/>
            </a:pPr>
            <a:r>
              <a:rPr lang="en-US" dirty="0"/>
              <a:t>Independent living preparation</a:t>
            </a:r>
          </a:p>
        </p:txBody>
      </p:sp>
    </p:spTree>
    <p:extLst>
      <p:ext uri="{BB962C8B-B14F-4D97-AF65-F5344CB8AC3E}">
        <p14:creationId xmlns:p14="http://schemas.microsoft.com/office/powerpoint/2010/main" val="16502074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A9118-BA15-7B5F-1080-7A7FD905542F}"/>
              </a:ext>
            </a:extLst>
          </p:cNvPr>
          <p:cNvSpPr>
            <a:spLocks noGrp="1"/>
          </p:cNvSpPr>
          <p:nvPr>
            <p:ph type="title"/>
          </p:nvPr>
        </p:nvSpPr>
        <p:spPr/>
        <p:txBody>
          <a:bodyPr>
            <a:normAutofit fontScale="90000"/>
          </a:bodyPr>
          <a:lstStyle/>
          <a:p>
            <a:r>
              <a:rPr lang="en-US" dirty="0"/>
              <a:t>Building Self-Determination and Self-Advocacy</a:t>
            </a:r>
          </a:p>
        </p:txBody>
      </p:sp>
      <p:sp>
        <p:nvSpPr>
          <p:cNvPr id="3" name="Content Placeholder 2">
            <a:extLst>
              <a:ext uri="{FF2B5EF4-FFF2-40B4-BE49-F238E27FC236}">
                <a16:creationId xmlns:a16="http://schemas.microsoft.com/office/drawing/2014/main" id="{56A40DB5-2AA6-F08B-E3DB-AE25EF32245B}"/>
              </a:ext>
            </a:extLst>
          </p:cNvPr>
          <p:cNvSpPr>
            <a:spLocks noGrp="1"/>
          </p:cNvSpPr>
          <p:nvPr>
            <p:ph sz="quarter" idx="12"/>
          </p:nvPr>
        </p:nvSpPr>
        <p:spPr>
          <a:xfrm>
            <a:off x="838200" y="1915886"/>
            <a:ext cx="4887097" cy="3792937"/>
          </a:xfrm>
        </p:spPr>
        <p:txBody>
          <a:bodyPr/>
          <a:lstStyle/>
          <a:p>
            <a:pPr marL="457200" indent="-457200">
              <a:buFont typeface="Arial" panose="020B0604020202020204" pitchFamily="34" charset="0"/>
              <a:buChar char="•"/>
            </a:pPr>
            <a:r>
              <a:rPr lang="en-US" dirty="0"/>
              <a:t>Practice disability disclosure</a:t>
            </a:r>
          </a:p>
          <a:p>
            <a:pPr marL="457200" indent="-457200">
              <a:buFont typeface="Arial" panose="020B0604020202020204" pitchFamily="34" charset="0"/>
              <a:buChar char="•"/>
            </a:pPr>
            <a:r>
              <a:rPr lang="en-US" dirty="0"/>
              <a:t>Request appropriate accommodations</a:t>
            </a:r>
          </a:p>
          <a:p>
            <a:pPr marL="457200" indent="-457200">
              <a:buFont typeface="Arial" panose="020B0604020202020204" pitchFamily="34" charset="0"/>
              <a:buChar char="•"/>
            </a:pPr>
            <a:r>
              <a:rPr lang="en-US" dirty="0"/>
              <a:t>Articulate strengths</a:t>
            </a:r>
          </a:p>
          <a:p>
            <a:pPr marL="457200" indent="-457200">
              <a:buFont typeface="Arial" panose="020B0604020202020204" pitchFamily="34" charset="0"/>
              <a:buChar char="•"/>
            </a:pPr>
            <a:r>
              <a:rPr lang="en-US" dirty="0"/>
              <a:t>Navigate workplace communication</a:t>
            </a:r>
          </a:p>
        </p:txBody>
      </p:sp>
      <p:pic>
        <p:nvPicPr>
          <p:cNvPr id="6" name="Content Placeholder 5" descr="A person using a computer and refreshable braille display and another person watching them">
            <a:extLst>
              <a:ext uri="{FF2B5EF4-FFF2-40B4-BE49-F238E27FC236}">
                <a16:creationId xmlns:a16="http://schemas.microsoft.com/office/drawing/2014/main" id="{3196C67B-619E-9226-FD37-F5CCCA148109}"/>
              </a:ext>
            </a:extLst>
          </p:cNvPr>
          <p:cNvPicPr>
            <a:picLocks noGrp="1" noChangeAspect="1"/>
          </p:cNvPicPr>
          <p:nvPr>
            <p:ph sz="quarter" idx="13"/>
          </p:nvPr>
        </p:nvPicPr>
        <p:blipFill>
          <a:blip r:embed="rId3"/>
          <a:srcRect l="29603"/>
          <a:stretch>
            <a:fillRect/>
          </a:stretch>
        </p:blipFill>
        <p:spPr>
          <a:xfrm>
            <a:off x="6241143" y="1491684"/>
            <a:ext cx="5677780" cy="4217139"/>
          </a:xfrm>
        </p:spPr>
      </p:pic>
    </p:spTree>
    <p:extLst>
      <p:ext uri="{BB962C8B-B14F-4D97-AF65-F5344CB8AC3E}">
        <p14:creationId xmlns:p14="http://schemas.microsoft.com/office/powerpoint/2010/main" val="39139000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DAA6B-9B48-3291-B70C-FFF4A8DF60EF}"/>
              </a:ext>
            </a:extLst>
          </p:cNvPr>
          <p:cNvSpPr>
            <a:spLocks noGrp="1"/>
          </p:cNvSpPr>
          <p:nvPr>
            <p:ph type="title"/>
          </p:nvPr>
        </p:nvSpPr>
        <p:spPr/>
        <p:txBody>
          <a:bodyPr>
            <a:normAutofit fontScale="90000"/>
          </a:bodyPr>
          <a:lstStyle/>
          <a:p>
            <a:r>
              <a:rPr lang="en-US" dirty="0"/>
              <a:t>Career Exploration Without Geographic Limits</a:t>
            </a:r>
          </a:p>
        </p:txBody>
      </p:sp>
      <p:sp>
        <p:nvSpPr>
          <p:cNvPr id="3" name="Content Placeholder 2">
            <a:extLst>
              <a:ext uri="{FF2B5EF4-FFF2-40B4-BE49-F238E27FC236}">
                <a16:creationId xmlns:a16="http://schemas.microsoft.com/office/drawing/2014/main" id="{73B61BB4-5835-3D1F-2605-ACEF8957CE4B}"/>
              </a:ext>
            </a:extLst>
          </p:cNvPr>
          <p:cNvSpPr>
            <a:spLocks noGrp="1"/>
          </p:cNvSpPr>
          <p:nvPr>
            <p:ph sz="quarter" idx="12"/>
          </p:nvPr>
        </p:nvSpPr>
        <p:spPr>
          <a:xfrm>
            <a:off x="838200" y="2064327"/>
            <a:ext cx="4887097" cy="3644496"/>
          </a:xfrm>
        </p:spPr>
        <p:txBody>
          <a:bodyPr/>
          <a:lstStyle/>
          <a:p>
            <a:pPr marL="457200" indent="-457200">
              <a:buFont typeface="Arial" panose="020B0604020202020204" pitchFamily="34" charset="0"/>
              <a:buChar char="•"/>
            </a:pPr>
            <a:r>
              <a:rPr lang="en-US" dirty="0"/>
              <a:t>Expands exposure to varied career paths</a:t>
            </a:r>
          </a:p>
          <a:p>
            <a:pPr marL="457200" indent="-457200">
              <a:buFont typeface="Arial" panose="020B0604020202020204" pitchFamily="34" charset="0"/>
              <a:buChar char="•"/>
            </a:pPr>
            <a:r>
              <a:rPr lang="en-US" dirty="0"/>
              <a:t>Features professionals who are blind</a:t>
            </a:r>
          </a:p>
          <a:p>
            <a:pPr marL="457200" indent="-457200">
              <a:buFont typeface="Arial" panose="020B0604020202020204" pitchFamily="34" charset="0"/>
              <a:buChar char="•"/>
            </a:pPr>
            <a:r>
              <a:rPr lang="en-US" dirty="0"/>
              <a:t>Introduces nontraditional roles</a:t>
            </a:r>
          </a:p>
        </p:txBody>
      </p:sp>
      <p:pic>
        <p:nvPicPr>
          <p:cNvPr id="6" name="Content Placeholder 5" descr="A person with dark glasses holding a cane and a cell phone while outside&#10;&#10;">
            <a:extLst>
              <a:ext uri="{FF2B5EF4-FFF2-40B4-BE49-F238E27FC236}">
                <a16:creationId xmlns:a16="http://schemas.microsoft.com/office/drawing/2014/main" id="{7E13814D-E633-2FC7-7C26-0E306230D9BD}"/>
              </a:ext>
            </a:extLst>
          </p:cNvPr>
          <p:cNvPicPr>
            <a:picLocks noGrp="1" noChangeAspect="1"/>
          </p:cNvPicPr>
          <p:nvPr>
            <p:ph sz="quarter" idx="13"/>
          </p:nvPr>
        </p:nvPicPr>
        <p:blipFill>
          <a:blip r:embed="rId3"/>
          <a:srcRect l="30597"/>
          <a:stretch>
            <a:fillRect/>
          </a:stretch>
        </p:blipFill>
        <p:spPr>
          <a:xfrm>
            <a:off x="6516260" y="1814945"/>
            <a:ext cx="4837540" cy="3644496"/>
          </a:xfrm>
        </p:spPr>
      </p:pic>
    </p:spTree>
    <p:extLst>
      <p:ext uri="{BB962C8B-B14F-4D97-AF65-F5344CB8AC3E}">
        <p14:creationId xmlns:p14="http://schemas.microsoft.com/office/powerpoint/2010/main" val="36523145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B9C2A-2899-04F7-C2F0-1C819932D498}"/>
              </a:ext>
            </a:extLst>
          </p:cNvPr>
          <p:cNvSpPr>
            <a:spLocks noGrp="1"/>
          </p:cNvSpPr>
          <p:nvPr>
            <p:ph type="title"/>
          </p:nvPr>
        </p:nvSpPr>
        <p:spPr/>
        <p:txBody>
          <a:bodyPr>
            <a:normAutofit fontScale="90000"/>
          </a:bodyPr>
          <a:lstStyle/>
          <a:p>
            <a:r>
              <a:rPr lang="en-US" dirty="0"/>
              <a:t>Interviewing and Workplace Readiness</a:t>
            </a:r>
          </a:p>
        </p:txBody>
      </p:sp>
      <p:sp>
        <p:nvSpPr>
          <p:cNvPr id="3" name="Content Placeholder 2">
            <a:extLst>
              <a:ext uri="{FF2B5EF4-FFF2-40B4-BE49-F238E27FC236}">
                <a16:creationId xmlns:a16="http://schemas.microsoft.com/office/drawing/2014/main" id="{5BBC0422-EF65-FD5E-AEFD-884F3BD16017}"/>
              </a:ext>
            </a:extLst>
          </p:cNvPr>
          <p:cNvSpPr>
            <a:spLocks noGrp="1"/>
          </p:cNvSpPr>
          <p:nvPr>
            <p:ph sz="quarter" idx="12"/>
          </p:nvPr>
        </p:nvSpPr>
        <p:spPr/>
        <p:txBody>
          <a:bodyPr/>
          <a:lstStyle/>
          <a:p>
            <a:pPr marL="457200" indent="-457200">
              <a:buFont typeface="Arial" panose="020B0604020202020204" pitchFamily="34" charset="0"/>
              <a:buChar char="•"/>
            </a:pPr>
            <a:r>
              <a:rPr lang="en-US" dirty="0"/>
              <a:t>Clear communication</a:t>
            </a:r>
          </a:p>
          <a:p>
            <a:pPr marL="457200" indent="-457200">
              <a:buFont typeface="Arial" panose="020B0604020202020204" pitchFamily="34" charset="0"/>
              <a:buChar char="•"/>
            </a:pPr>
            <a:r>
              <a:rPr lang="en-US" dirty="0"/>
              <a:t>Professional etiquette</a:t>
            </a:r>
          </a:p>
          <a:p>
            <a:pPr marL="457200" indent="-457200">
              <a:buFont typeface="Arial" panose="020B0604020202020204" pitchFamily="34" charset="0"/>
              <a:buChar char="•"/>
            </a:pPr>
            <a:r>
              <a:rPr lang="en-US" dirty="0"/>
              <a:t>Workplace problem-solving</a:t>
            </a:r>
          </a:p>
          <a:p>
            <a:pPr marL="457200" indent="-457200">
              <a:buFont typeface="Arial" panose="020B0604020202020204" pitchFamily="34" charset="0"/>
              <a:buChar char="•"/>
            </a:pPr>
            <a:r>
              <a:rPr lang="en-US" dirty="0"/>
              <a:t>Understanding employer expectations</a:t>
            </a:r>
          </a:p>
          <a:p>
            <a:pPr marL="457200" indent="-457200">
              <a:buFont typeface="Arial" panose="020B0604020202020204" pitchFamily="34" charset="0"/>
              <a:buChar char="•"/>
            </a:pPr>
            <a:r>
              <a:rPr lang="en-US" dirty="0"/>
              <a:t>Responding to feedback</a:t>
            </a:r>
          </a:p>
        </p:txBody>
      </p:sp>
    </p:spTree>
    <p:extLst>
      <p:ext uri="{BB962C8B-B14F-4D97-AF65-F5344CB8AC3E}">
        <p14:creationId xmlns:p14="http://schemas.microsoft.com/office/powerpoint/2010/main" val="16161386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84FDB-3DA8-1549-5FDA-E940E1602D57}"/>
              </a:ext>
            </a:extLst>
          </p:cNvPr>
          <p:cNvSpPr>
            <a:spLocks noGrp="1"/>
          </p:cNvSpPr>
          <p:nvPr>
            <p:ph type="title"/>
          </p:nvPr>
        </p:nvSpPr>
        <p:spPr/>
        <p:txBody>
          <a:bodyPr>
            <a:normAutofit/>
          </a:bodyPr>
          <a:lstStyle/>
          <a:p>
            <a:r>
              <a:rPr lang="en-US" dirty="0"/>
              <a:t>Sustaining Employment Requires:</a:t>
            </a:r>
          </a:p>
        </p:txBody>
      </p:sp>
      <p:sp>
        <p:nvSpPr>
          <p:cNvPr id="3" name="Content Placeholder 2">
            <a:extLst>
              <a:ext uri="{FF2B5EF4-FFF2-40B4-BE49-F238E27FC236}">
                <a16:creationId xmlns:a16="http://schemas.microsoft.com/office/drawing/2014/main" id="{400245B8-D365-F8EA-1C9D-19AE238049F7}"/>
              </a:ext>
            </a:extLst>
          </p:cNvPr>
          <p:cNvSpPr>
            <a:spLocks noGrp="1"/>
          </p:cNvSpPr>
          <p:nvPr>
            <p:ph sz="quarter" idx="12"/>
          </p:nvPr>
        </p:nvSpPr>
        <p:spPr>
          <a:xfrm>
            <a:off x="838200" y="1981201"/>
            <a:ext cx="4887097" cy="3727622"/>
          </a:xfrm>
        </p:spPr>
        <p:txBody>
          <a:bodyPr/>
          <a:lstStyle/>
          <a:p>
            <a:pPr marL="457200" indent="-457200">
              <a:buFont typeface="Arial" panose="020B0604020202020204" pitchFamily="34" charset="0"/>
              <a:buChar char="•"/>
            </a:pPr>
            <a:r>
              <a:rPr lang="en-US" dirty="0"/>
              <a:t>Executive functioning</a:t>
            </a:r>
          </a:p>
          <a:p>
            <a:pPr marL="457200" indent="-457200">
              <a:buFont typeface="Arial" panose="020B0604020202020204" pitchFamily="34" charset="0"/>
              <a:buChar char="•"/>
            </a:pPr>
            <a:r>
              <a:rPr lang="en-US" dirty="0"/>
              <a:t>Adaptability</a:t>
            </a:r>
          </a:p>
          <a:p>
            <a:pPr marL="457200" indent="-457200">
              <a:buFont typeface="Arial" panose="020B0604020202020204" pitchFamily="34" charset="0"/>
              <a:buChar char="•"/>
            </a:pPr>
            <a:r>
              <a:rPr lang="en-US" dirty="0"/>
              <a:t>Communication skills</a:t>
            </a:r>
          </a:p>
          <a:p>
            <a:pPr marL="457200" indent="-457200">
              <a:buFont typeface="Arial" panose="020B0604020202020204" pitchFamily="34" charset="0"/>
              <a:buChar char="•"/>
            </a:pPr>
            <a:r>
              <a:rPr lang="en-US" dirty="0"/>
              <a:t>Self-regulation</a:t>
            </a:r>
          </a:p>
          <a:p>
            <a:pPr marL="457200" indent="-457200">
              <a:buFont typeface="Arial" panose="020B0604020202020204" pitchFamily="34" charset="0"/>
              <a:buChar char="•"/>
            </a:pPr>
            <a:r>
              <a:rPr lang="en-US" dirty="0"/>
              <a:t>Workplace problem-solving</a:t>
            </a:r>
          </a:p>
          <a:p>
            <a:endParaRPr lang="en-US" dirty="0"/>
          </a:p>
          <a:p>
            <a:endParaRPr lang="en-US" dirty="0"/>
          </a:p>
        </p:txBody>
      </p:sp>
      <p:pic>
        <p:nvPicPr>
          <p:cNvPr id="6" name="Content Placeholder 5" descr="A person wearing headphones and typing on a keyboard">
            <a:extLst>
              <a:ext uri="{FF2B5EF4-FFF2-40B4-BE49-F238E27FC236}">
                <a16:creationId xmlns:a16="http://schemas.microsoft.com/office/drawing/2014/main" id="{B514664B-E3D8-468B-5117-62E0BECC1779}"/>
              </a:ext>
            </a:extLst>
          </p:cNvPr>
          <p:cNvPicPr>
            <a:picLocks noGrp="1" noChangeAspect="1"/>
          </p:cNvPicPr>
          <p:nvPr>
            <p:ph sz="quarter" idx="13"/>
          </p:nvPr>
        </p:nvPicPr>
        <p:blipFill>
          <a:blip r:embed="rId3"/>
          <a:srcRect l="22516" r="3709"/>
          <a:stretch>
            <a:fillRect/>
          </a:stretch>
        </p:blipFill>
        <p:spPr>
          <a:xfrm>
            <a:off x="6373091" y="1981200"/>
            <a:ext cx="5094915" cy="3610923"/>
          </a:xfrm>
        </p:spPr>
      </p:pic>
    </p:spTree>
    <p:extLst>
      <p:ext uri="{BB962C8B-B14F-4D97-AF65-F5344CB8AC3E}">
        <p14:creationId xmlns:p14="http://schemas.microsoft.com/office/powerpoint/2010/main" val="34415383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CDAF2-142A-884A-50A8-3B7D7320B8E8}"/>
              </a:ext>
            </a:extLst>
          </p:cNvPr>
          <p:cNvSpPr>
            <a:spLocks noGrp="1"/>
          </p:cNvSpPr>
          <p:nvPr>
            <p:ph type="title"/>
          </p:nvPr>
        </p:nvSpPr>
        <p:spPr/>
        <p:txBody>
          <a:bodyPr>
            <a:normAutofit fontScale="90000"/>
          </a:bodyPr>
          <a:lstStyle/>
          <a:p>
            <a:r>
              <a:rPr lang="en-US" dirty="0"/>
              <a:t>Career Conversations: Video as a Teaching Tool</a:t>
            </a:r>
          </a:p>
        </p:txBody>
      </p:sp>
      <p:pic>
        <p:nvPicPr>
          <p:cNvPr id="6" name="Content Placeholder 5" descr="A group of people's shadows in multiple colors">
            <a:extLst>
              <a:ext uri="{FF2B5EF4-FFF2-40B4-BE49-F238E27FC236}">
                <a16:creationId xmlns:a16="http://schemas.microsoft.com/office/drawing/2014/main" id="{E3B52553-C306-B4A2-BA81-70B1E9F02165}"/>
              </a:ext>
            </a:extLst>
          </p:cNvPr>
          <p:cNvPicPr>
            <a:picLocks noGrp="1" noChangeAspect="1"/>
          </p:cNvPicPr>
          <p:nvPr>
            <p:ph sz="quarter" idx="12"/>
          </p:nvPr>
        </p:nvPicPr>
        <p:blipFill>
          <a:blip r:embed="rId3"/>
          <a:srcRect l="37746"/>
          <a:stretch>
            <a:fillRect/>
          </a:stretch>
        </p:blipFill>
        <p:spPr>
          <a:xfrm>
            <a:off x="942109" y="1699502"/>
            <a:ext cx="4558610" cy="4120292"/>
          </a:xfrm>
        </p:spPr>
      </p:pic>
      <p:sp>
        <p:nvSpPr>
          <p:cNvPr id="4" name="Content Placeholder 3">
            <a:extLst>
              <a:ext uri="{FF2B5EF4-FFF2-40B4-BE49-F238E27FC236}">
                <a16:creationId xmlns:a16="http://schemas.microsoft.com/office/drawing/2014/main" id="{168E05B7-43F6-7A96-17B6-841FBF453017}"/>
              </a:ext>
            </a:extLst>
          </p:cNvPr>
          <p:cNvSpPr>
            <a:spLocks noGrp="1"/>
          </p:cNvSpPr>
          <p:nvPr>
            <p:ph sz="quarter" idx="13"/>
          </p:nvPr>
        </p:nvSpPr>
        <p:spPr>
          <a:xfrm>
            <a:off x="5583381" y="2951018"/>
            <a:ext cx="6608619" cy="2757804"/>
          </a:xfrm>
        </p:spPr>
        <p:txBody>
          <a:bodyPr/>
          <a:lstStyle/>
          <a:p>
            <a:pPr marL="514350" indent="-514350">
              <a:buFont typeface="Arial" panose="020B0604020202020204" pitchFamily="34" charset="0"/>
              <a:buChar char="•"/>
            </a:pPr>
            <a:r>
              <a:rPr lang="en-US" dirty="0"/>
              <a:t>Set purpose (what to listen/notice)</a:t>
            </a:r>
          </a:p>
          <a:p>
            <a:pPr marL="514350" indent="-514350">
              <a:buFont typeface="Arial" panose="020B0604020202020204" pitchFamily="34" charset="0"/>
              <a:buChar char="•"/>
            </a:pPr>
            <a:r>
              <a:rPr lang="en-US" dirty="0"/>
              <a:t>Play a short segment</a:t>
            </a:r>
          </a:p>
          <a:p>
            <a:pPr marL="514350" indent="-514350">
              <a:buFont typeface="Arial" panose="020B0604020202020204" pitchFamily="34" charset="0"/>
              <a:buChar char="•"/>
            </a:pPr>
            <a:r>
              <a:rPr lang="en-US" dirty="0"/>
              <a:t>Ask 2 or 3 focused questions</a:t>
            </a:r>
          </a:p>
          <a:p>
            <a:pPr marL="514350" indent="-514350">
              <a:buFont typeface="Arial" panose="020B0604020202020204" pitchFamily="34" charset="0"/>
              <a:buChar char="•"/>
            </a:pPr>
            <a:r>
              <a:rPr lang="en-US" dirty="0"/>
              <a:t>End with 1 application step</a:t>
            </a:r>
          </a:p>
          <a:p>
            <a:endParaRPr lang="en-US" dirty="0"/>
          </a:p>
        </p:txBody>
      </p:sp>
    </p:spTree>
    <p:extLst>
      <p:ext uri="{BB962C8B-B14F-4D97-AF65-F5344CB8AC3E}">
        <p14:creationId xmlns:p14="http://schemas.microsoft.com/office/powerpoint/2010/main" val="18638347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B73AE-1D5D-3662-91BA-52FEFD564141}"/>
              </a:ext>
            </a:extLst>
          </p:cNvPr>
          <p:cNvSpPr>
            <a:spLocks noGrp="1"/>
          </p:cNvSpPr>
          <p:nvPr>
            <p:ph type="ctrTitle"/>
          </p:nvPr>
        </p:nvSpPr>
        <p:spPr/>
        <p:txBody>
          <a:bodyPr/>
          <a:lstStyle/>
          <a:p>
            <a:r>
              <a:rPr lang="en-US" dirty="0"/>
              <a:t>Integration Without Added </a:t>
            </a:r>
            <a:r>
              <a:rPr lang="en-US" dirty="0" err="1"/>
              <a:t>workLoad</a:t>
            </a:r>
            <a:endParaRPr lang="en-US" dirty="0"/>
          </a:p>
        </p:txBody>
      </p:sp>
    </p:spTree>
    <p:extLst>
      <p:ext uri="{BB962C8B-B14F-4D97-AF65-F5344CB8AC3E}">
        <p14:creationId xmlns:p14="http://schemas.microsoft.com/office/powerpoint/2010/main" val="16418109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57010-BF46-9F61-149D-DD4C30233F41}"/>
              </a:ext>
            </a:extLst>
          </p:cNvPr>
          <p:cNvSpPr>
            <a:spLocks noGrp="1"/>
          </p:cNvSpPr>
          <p:nvPr>
            <p:ph type="title"/>
          </p:nvPr>
        </p:nvSpPr>
        <p:spPr>
          <a:xfrm>
            <a:off x="838200" y="480107"/>
            <a:ext cx="10515600" cy="766753"/>
          </a:xfrm>
        </p:spPr>
        <p:txBody>
          <a:bodyPr>
            <a:normAutofit/>
          </a:bodyPr>
          <a:lstStyle/>
          <a:p>
            <a:r>
              <a:rPr lang="en-US" dirty="0"/>
              <a:t>When to Use What</a:t>
            </a:r>
          </a:p>
        </p:txBody>
      </p:sp>
      <p:graphicFrame>
        <p:nvGraphicFramePr>
          <p:cNvPr id="8" name="Content Placeholder 7">
            <a:extLst>
              <a:ext uri="{FF2B5EF4-FFF2-40B4-BE49-F238E27FC236}">
                <a16:creationId xmlns:a16="http://schemas.microsoft.com/office/drawing/2014/main" id="{C14C620E-347A-9ADC-1E3B-6CCB2C5FADD7}"/>
              </a:ext>
            </a:extLst>
          </p:cNvPr>
          <p:cNvGraphicFramePr>
            <a:graphicFrameLocks noGrp="1"/>
          </p:cNvGraphicFramePr>
          <p:nvPr>
            <p:ph sz="quarter" idx="12"/>
            <p:extLst>
              <p:ext uri="{D42A27DB-BD31-4B8C-83A1-F6EECF244321}">
                <p14:modId xmlns:p14="http://schemas.microsoft.com/office/powerpoint/2010/main" val="4127383055"/>
              </p:ext>
            </p:extLst>
          </p:nvPr>
        </p:nvGraphicFramePr>
        <p:xfrm>
          <a:off x="540327" y="1434248"/>
          <a:ext cx="6567055" cy="4413366"/>
        </p:xfrm>
        <a:graphic>
          <a:graphicData uri="http://schemas.openxmlformats.org/drawingml/2006/table">
            <a:tbl>
              <a:tblPr firstRow="1" bandRow="1">
                <a:tableStyleId>{5C22544A-7EE6-4342-B048-85BDC9FD1C3A}</a:tableStyleId>
              </a:tblPr>
              <a:tblGrid>
                <a:gridCol w="3432463">
                  <a:extLst>
                    <a:ext uri="{9D8B030D-6E8A-4147-A177-3AD203B41FA5}">
                      <a16:colId xmlns:a16="http://schemas.microsoft.com/office/drawing/2014/main" val="539877324"/>
                    </a:ext>
                  </a:extLst>
                </a:gridCol>
                <a:gridCol w="3134592">
                  <a:extLst>
                    <a:ext uri="{9D8B030D-6E8A-4147-A177-3AD203B41FA5}">
                      <a16:colId xmlns:a16="http://schemas.microsoft.com/office/drawing/2014/main" val="1005438733"/>
                    </a:ext>
                  </a:extLst>
                </a:gridCol>
              </a:tblGrid>
              <a:tr h="789363">
                <a:tc>
                  <a:txBody>
                    <a:bodyPr/>
                    <a:lstStyle/>
                    <a:p>
                      <a:pPr algn="ctr"/>
                      <a:r>
                        <a:rPr lang="en-US" sz="2800" dirty="0"/>
                        <a:t>Need</a:t>
                      </a:r>
                    </a:p>
                  </a:txBody>
                  <a:tcPr anchor="ctr"/>
                </a:tc>
                <a:tc>
                  <a:txBody>
                    <a:bodyPr/>
                    <a:lstStyle/>
                    <a:p>
                      <a:pPr algn="ctr"/>
                      <a:r>
                        <a:rPr lang="en-US" sz="2800" dirty="0"/>
                        <a:t>Resource</a:t>
                      </a:r>
                    </a:p>
                  </a:txBody>
                  <a:tcPr anchor="ctr"/>
                </a:tc>
                <a:extLst>
                  <a:ext uri="{0D108BD9-81ED-4DB2-BD59-A6C34878D82A}">
                    <a16:rowId xmlns:a16="http://schemas.microsoft.com/office/drawing/2014/main" val="3593160973"/>
                  </a:ext>
                </a:extLst>
              </a:tr>
              <a:tr h="789363">
                <a:tc>
                  <a:txBody>
                    <a:bodyPr/>
                    <a:lstStyle/>
                    <a:p>
                      <a:pPr algn="ctr"/>
                      <a:r>
                        <a:rPr lang="en-US" sz="2800" dirty="0"/>
                        <a:t>Family understanding</a:t>
                      </a:r>
                    </a:p>
                  </a:txBody>
                  <a:tcPr anchor="ctr"/>
                </a:tc>
                <a:tc>
                  <a:txBody>
                    <a:bodyPr/>
                    <a:lstStyle/>
                    <a:p>
                      <a:pPr algn="ctr"/>
                      <a:r>
                        <a:rPr lang="en-US" sz="2800" dirty="0" err="1"/>
                        <a:t>FamilyConnect</a:t>
                      </a:r>
                      <a:endParaRPr lang="en-US" sz="2800" dirty="0"/>
                    </a:p>
                  </a:txBody>
                  <a:tcPr anchor="ctr"/>
                </a:tc>
                <a:extLst>
                  <a:ext uri="{0D108BD9-81ED-4DB2-BD59-A6C34878D82A}">
                    <a16:rowId xmlns:a16="http://schemas.microsoft.com/office/drawing/2014/main" val="1774773042"/>
                  </a:ext>
                </a:extLst>
              </a:tr>
              <a:tr h="789363">
                <a:tc>
                  <a:txBody>
                    <a:bodyPr/>
                    <a:lstStyle/>
                    <a:p>
                      <a:pPr algn="ctr"/>
                      <a:r>
                        <a:rPr lang="en-US" sz="2800" dirty="0"/>
                        <a:t>Adult adjustment</a:t>
                      </a:r>
                    </a:p>
                  </a:txBody>
                  <a:tcPr anchor="ctr"/>
                </a:tc>
                <a:tc>
                  <a:txBody>
                    <a:bodyPr/>
                    <a:lstStyle/>
                    <a:p>
                      <a:pPr algn="ctr"/>
                      <a:r>
                        <a:rPr lang="en-US" sz="2800" dirty="0" err="1"/>
                        <a:t>VisionAware</a:t>
                      </a:r>
                      <a:endParaRPr lang="en-US" sz="2800" dirty="0"/>
                    </a:p>
                  </a:txBody>
                  <a:tcPr anchor="ctr"/>
                </a:tc>
                <a:extLst>
                  <a:ext uri="{0D108BD9-81ED-4DB2-BD59-A6C34878D82A}">
                    <a16:rowId xmlns:a16="http://schemas.microsoft.com/office/drawing/2014/main" val="1909704039"/>
                  </a:ext>
                </a:extLst>
              </a:tr>
              <a:tr h="789363">
                <a:tc>
                  <a:txBody>
                    <a:bodyPr/>
                    <a:lstStyle/>
                    <a:p>
                      <a:pPr algn="ctr"/>
                      <a:r>
                        <a:rPr lang="en-US" sz="2800" dirty="0"/>
                        <a:t>Transition skill development</a:t>
                      </a:r>
                    </a:p>
                  </a:txBody>
                  <a:tcPr anchor="ctr"/>
                </a:tc>
                <a:tc>
                  <a:txBody>
                    <a:bodyPr/>
                    <a:lstStyle/>
                    <a:p>
                      <a:pPr algn="ctr"/>
                      <a:r>
                        <a:rPr lang="en-US" sz="2800" dirty="0" err="1"/>
                        <a:t>CareerConnect</a:t>
                      </a:r>
                      <a:endParaRPr lang="en-US" sz="2800" dirty="0"/>
                    </a:p>
                  </a:txBody>
                  <a:tcPr anchor="ctr"/>
                </a:tc>
                <a:extLst>
                  <a:ext uri="{0D108BD9-81ED-4DB2-BD59-A6C34878D82A}">
                    <a16:rowId xmlns:a16="http://schemas.microsoft.com/office/drawing/2014/main" val="2119433884"/>
                  </a:ext>
                </a:extLst>
              </a:tr>
              <a:tr h="789363">
                <a:tc>
                  <a:txBody>
                    <a:bodyPr/>
                    <a:lstStyle/>
                    <a:p>
                      <a:pPr algn="ctr"/>
                      <a:r>
                        <a:rPr lang="en-US" sz="2800" dirty="0"/>
                        <a:t>Early literacy engagement</a:t>
                      </a:r>
                    </a:p>
                  </a:txBody>
                  <a:tcPr anchor="ctr"/>
                </a:tc>
                <a:tc>
                  <a:txBody>
                    <a:bodyPr/>
                    <a:lstStyle/>
                    <a:p>
                      <a:pPr algn="ctr"/>
                      <a:r>
                        <a:rPr lang="en-US" sz="2800" dirty="0" err="1"/>
                        <a:t>BrailleBug</a:t>
                      </a:r>
                      <a:endParaRPr lang="en-US" sz="2800" dirty="0"/>
                    </a:p>
                  </a:txBody>
                  <a:tcPr anchor="ctr"/>
                </a:tc>
                <a:extLst>
                  <a:ext uri="{0D108BD9-81ED-4DB2-BD59-A6C34878D82A}">
                    <a16:rowId xmlns:a16="http://schemas.microsoft.com/office/drawing/2014/main" val="582832841"/>
                  </a:ext>
                </a:extLst>
              </a:tr>
            </a:tbl>
          </a:graphicData>
        </a:graphic>
      </p:graphicFrame>
      <p:pic>
        <p:nvPicPr>
          <p:cNvPr id="7" name="Content Placeholder 6" descr="A qr code with the APH logo">
            <a:extLst>
              <a:ext uri="{FF2B5EF4-FFF2-40B4-BE49-F238E27FC236}">
                <a16:creationId xmlns:a16="http://schemas.microsoft.com/office/drawing/2014/main" id="{112205F5-5C69-EE4C-CE63-1138F8B88379}"/>
              </a:ext>
            </a:extLst>
          </p:cNvPr>
          <p:cNvPicPr>
            <a:picLocks noGrp="1" noChangeAspect="1"/>
          </p:cNvPicPr>
          <p:nvPr>
            <p:ph sz="quarter" idx="13"/>
          </p:nvPr>
        </p:nvPicPr>
        <p:blipFill>
          <a:blip r:embed="rId3"/>
          <a:stretch>
            <a:fillRect/>
          </a:stretch>
        </p:blipFill>
        <p:spPr>
          <a:xfrm>
            <a:off x="7407658" y="1434249"/>
            <a:ext cx="4413365" cy="4413365"/>
          </a:xfrm>
        </p:spPr>
      </p:pic>
    </p:spTree>
    <p:extLst>
      <p:ext uri="{BB962C8B-B14F-4D97-AF65-F5344CB8AC3E}">
        <p14:creationId xmlns:p14="http://schemas.microsoft.com/office/powerpoint/2010/main" val="24302072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17658-CEBC-714F-D4FB-AF3386F18BC1}"/>
              </a:ext>
            </a:extLst>
          </p:cNvPr>
          <p:cNvSpPr>
            <a:spLocks noGrp="1"/>
          </p:cNvSpPr>
          <p:nvPr>
            <p:ph type="title"/>
          </p:nvPr>
        </p:nvSpPr>
        <p:spPr/>
        <p:txBody>
          <a:bodyPr/>
          <a:lstStyle/>
          <a:p>
            <a:r>
              <a:rPr lang="en-US" dirty="0"/>
              <a:t>Field-Informed Development</a:t>
            </a:r>
          </a:p>
        </p:txBody>
      </p:sp>
      <p:sp>
        <p:nvSpPr>
          <p:cNvPr id="3" name="Content Placeholder 2">
            <a:extLst>
              <a:ext uri="{FF2B5EF4-FFF2-40B4-BE49-F238E27FC236}">
                <a16:creationId xmlns:a16="http://schemas.microsoft.com/office/drawing/2014/main" id="{C0295BA4-169A-B6FC-7D18-6524490DF19D}"/>
              </a:ext>
            </a:extLst>
          </p:cNvPr>
          <p:cNvSpPr>
            <a:spLocks noGrp="1"/>
          </p:cNvSpPr>
          <p:nvPr>
            <p:ph sz="quarter" idx="12"/>
          </p:nvPr>
        </p:nvSpPr>
        <p:spPr>
          <a:xfrm>
            <a:off x="838200" y="2105891"/>
            <a:ext cx="4887097" cy="3602932"/>
          </a:xfrm>
        </p:spPr>
        <p:txBody>
          <a:bodyPr/>
          <a:lstStyle/>
          <a:p>
            <a:pPr marL="457200" indent="-457200">
              <a:buFont typeface="Arial" panose="020B0604020202020204" pitchFamily="34" charset="0"/>
              <a:buChar char="•"/>
            </a:pPr>
            <a:r>
              <a:rPr lang="en-US" dirty="0"/>
              <a:t>Advisory input</a:t>
            </a:r>
          </a:p>
          <a:p>
            <a:pPr marL="457200" indent="-457200">
              <a:buFont typeface="Arial" panose="020B0604020202020204" pitchFamily="34" charset="0"/>
              <a:buChar char="•"/>
            </a:pPr>
            <a:r>
              <a:rPr lang="en-US" dirty="0"/>
              <a:t>Professional feedback</a:t>
            </a:r>
          </a:p>
          <a:p>
            <a:pPr marL="457200" indent="-457200">
              <a:buFont typeface="Arial" panose="020B0604020202020204" pitchFamily="34" charset="0"/>
              <a:buChar char="•"/>
            </a:pPr>
            <a:r>
              <a:rPr lang="en-US" dirty="0"/>
              <a:t>Field partnerships</a:t>
            </a:r>
          </a:p>
          <a:p>
            <a:pPr marL="457200" indent="-457200">
              <a:buFont typeface="Arial" panose="020B0604020202020204" pitchFamily="34" charset="0"/>
              <a:buChar char="•"/>
            </a:pPr>
            <a:r>
              <a:rPr lang="en-US" dirty="0"/>
              <a:t>Ongoing evaluation </a:t>
            </a:r>
          </a:p>
        </p:txBody>
      </p:sp>
      <p:pic>
        <p:nvPicPr>
          <p:cNvPr id="3074" name="Picture 2" descr="2025 American Printing House Annual Meeting Solutions Hall where adults are examining a tactile book with others walk around at booths in the background">
            <a:extLst>
              <a:ext uri="{FF2B5EF4-FFF2-40B4-BE49-F238E27FC236}">
                <a16:creationId xmlns:a16="http://schemas.microsoft.com/office/drawing/2014/main" id="{739F7AC6-C2EB-0593-30E8-53D9718AE24B}"/>
              </a:ext>
            </a:extLst>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6467475" y="2016913"/>
            <a:ext cx="4886325" cy="3263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3554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4309F-C04A-EDB3-91DB-96912E1C8172}"/>
              </a:ext>
            </a:extLst>
          </p:cNvPr>
          <p:cNvSpPr>
            <a:spLocks noGrp="1"/>
          </p:cNvSpPr>
          <p:nvPr>
            <p:ph type="title"/>
          </p:nvPr>
        </p:nvSpPr>
        <p:spPr/>
        <p:txBody>
          <a:bodyPr/>
          <a:lstStyle/>
          <a:p>
            <a:r>
              <a:rPr lang="en-US" dirty="0"/>
              <a:t>Focusing on Usefulness Over Volume</a:t>
            </a:r>
          </a:p>
        </p:txBody>
      </p:sp>
      <p:pic>
        <p:nvPicPr>
          <p:cNvPr id="5" name="Content Placeholder 4" descr="An open book and on top are eyeglasses and pen">
            <a:extLst>
              <a:ext uri="{FF2B5EF4-FFF2-40B4-BE49-F238E27FC236}">
                <a16:creationId xmlns:a16="http://schemas.microsoft.com/office/drawing/2014/main" id="{3549D413-2926-BD7F-EF32-CE8F305D2A3F}"/>
              </a:ext>
            </a:extLst>
          </p:cNvPr>
          <p:cNvPicPr>
            <a:picLocks noGrp="1" noChangeAspect="1"/>
          </p:cNvPicPr>
          <p:nvPr>
            <p:ph sz="quarter" idx="12"/>
          </p:nvPr>
        </p:nvPicPr>
        <p:blipFill>
          <a:blip r:embed="rId3"/>
          <a:stretch>
            <a:fillRect/>
          </a:stretch>
        </p:blipFill>
        <p:spPr>
          <a:xfrm>
            <a:off x="2811066" y="1727199"/>
            <a:ext cx="6200854" cy="4133903"/>
          </a:xfrm>
        </p:spPr>
      </p:pic>
    </p:spTree>
    <p:extLst>
      <p:ext uri="{BB962C8B-B14F-4D97-AF65-F5344CB8AC3E}">
        <p14:creationId xmlns:p14="http://schemas.microsoft.com/office/powerpoint/2010/main" val="4037526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48D12-221B-8775-895B-ED9128BAFC19}"/>
              </a:ext>
            </a:extLst>
          </p:cNvPr>
          <p:cNvSpPr>
            <a:spLocks noGrp="1"/>
          </p:cNvSpPr>
          <p:nvPr>
            <p:ph type="title"/>
          </p:nvPr>
        </p:nvSpPr>
        <p:spPr/>
        <p:txBody>
          <a:bodyPr>
            <a:normAutofit fontScale="90000"/>
          </a:bodyPr>
          <a:lstStyle/>
          <a:p>
            <a:r>
              <a:rPr lang="en-US" dirty="0"/>
              <a:t>The Shared Challenge Across Our Field</a:t>
            </a:r>
          </a:p>
        </p:txBody>
      </p:sp>
      <p:pic>
        <p:nvPicPr>
          <p:cNvPr id="7" name="Content Placeholder 6" descr="A person sitting at a desk with a computer&#10;with a Zoom screen showing. The person has his hand raised as if waving.">
            <a:extLst>
              <a:ext uri="{FF2B5EF4-FFF2-40B4-BE49-F238E27FC236}">
                <a16:creationId xmlns:a16="http://schemas.microsoft.com/office/drawing/2014/main" id="{12520BC4-8E3D-E267-B464-52C1E7AB36CE}"/>
              </a:ext>
            </a:extLst>
          </p:cNvPr>
          <p:cNvPicPr>
            <a:picLocks noGrp="1" noChangeAspect="1"/>
          </p:cNvPicPr>
          <p:nvPr>
            <p:ph sz="quarter" idx="12"/>
          </p:nvPr>
        </p:nvPicPr>
        <p:blipFill>
          <a:blip r:embed="rId3">
            <a:extLst>
              <a:ext uri="{837473B0-CC2E-450A-ABE3-18F120FF3D39}">
                <a1611:picAttrSrcUrl xmlns:a1611="http://schemas.microsoft.com/office/drawing/2016/11/main" r:id="rId4"/>
              </a:ext>
            </a:extLst>
          </a:blip>
          <a:stretch>
            <a:fillRect/>
          </a:stretch>
        </p:blipFill>
        <p:spPr>
          <a:xfrm>
            <a:off x="3241338" y="1722438"/>
            <a:ext cx="5876012" cy="3916362"/>
          </a:xfrm>
        </p:spPr>
      </p:pic>
    </p:spTree>
    <p:extLst>
      <p:ext uri="{BB962C8B-B14F-4D97-AF65-F5344CB8AC3E}">
        <p14:creationId xmlns:p14="http://schemas.microsoft.com/office/powerpoint/2010/main" val="12007072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4DF88-D7AA-F80B-9343-F8B240C283F1}"/>
              </a:ext>
            </a:extLst>
          </p:cNvPr>
          <p:cNvSpPr>
            <a:spLocks noGrp="1"/>
          </p:cNvSpPr>
          <p:nvPr>
            <p:ph type="title"/>
          </p:nvPr>
        </p:nvSpPr>
        <p:spPr/>
        <p:txBody>
          <a:bodyPr>
            <a:normAutofit/>
          </a:bodyPr>
          <a:lstStyle/>
          <a:p>
            <a:r>
              <a:rPr lang="en-US"/>
              <a:t>Where APH Hive Fits</a:t>
            </a:r>
            <a:endParaRPr lang="en-US" dirty="0"/>
          </a:p>
        </p:txBody>
      </p:sp>
      <p:sp>
        <p:nvSpPr>
          <p:cNvPr id="3" name="Content Placeholder 2">
            <a:extLst>
              <a:ext uri="{FF2B5EF4-FFF2-40B4-BE49-F238E27FC236}">
                <a16:creationId xmlns:a16="http://schemas.microsoft.com/office/drawing/2014/main" id="{6C1D0A73-7860-D8B5-C11D-DEA6AD74B0FE}"/>
              </a:ext>
            </a:extLst>
          </p:cNvPr>
          <p:cNvSpPr>
            <a:spLocks noGrp="1"/>
          </p:cNvSpPr>
          <p:nvPr>
            <p:ph sz="quarter" idx="12"/>
          </p:nvPr>
        </p:nvSpPr>
        <p:spPr/>
        <p:txBody>
          <a:bodyPr/>
          <a:lstStyle/>
          <a:p>
            <a:pPr marL="457200" indent="-457200">
              <a:buFont typeface="Arial" panose="020B0604020202020204" pitchFamily="34" charset="0"/>
              <a:buChar char="•"/>
            </a:pPr>
            <a:r>
              <a:rPr lang="en-US" dirty="0"/>
              <a:t>Professional learning</a:t>
            </a:r>
          </a:p>
          <a:p>
            <a:pPr marL="457200" indent="-457200">
              <a:buFont typeface="Arial" panose="020B0604020202020204" pitchFamily="34" charset="0"/>
              <a:buChar char="•"/>
            </a:pPr>
            <a:r>
              <a:rPr lang="en-US" dirty="0"/>
              <a:t>Structured instructional modules</a:t>
            </a:r>
          </a:p>
          <a:p>
            <a:pPr marL="457200" indent="-457200">
              <a:buFont typeface="Arial" panose="020B0604020202020204" pitchFamily="34" charset="0"/>
              <a:buChar char="•"/>
            </a:pPr>
            <a:r>
              <a:rPr lang="en-US" dirty="0"/>
              <a:t>Facilitator-guided pathways</a:t>
            </a:r>
          </a:p>
          <a:p>
            <a:pPr marL="457200" indent="-457200">
              <a:buFont typeface="Arial" panose="020B0604020202020204" pitchFamily="34" charset="0"/>
              <a:buChar char="•"/>
            </a:pPr>
            <a:r>
              <a:rPr lang="en-US" dirty="0"/>
              <a:t>Skill development support</a:t>
            </a:r>
          </a:p>
        </p:txBody>
      </p:sp>
      <p:pic>
        <p:nvPicPr>
          <p:cNvPr id="5" name="Picture 2" descr="a QR code with the APH logo">
            <a:extLst>
              <a:ext uri="{FF2B5EF4-FFF2-40B4-BE49-F238E27FC236}">
                <a16:creationId xmlns:a16="http://schemas.microsoft.com/office/drawing/2014/main" id="{D94EB379-53ED-C9E4-ABD9-69594BB56B49}"/>
              </a:ext>
            </a:extLst>
          </p:cNvPr>
          <p:cNvPicPr>
            <a:picLocks noGrp="1" noChangeAspect="1" noChangeArrowheads="1"/>
          </p:cNvPicPr>
          <p:nvPr>
            <p:ph sz="quarter" idx="13"/>
          </p:nvPr>
        </p:nvPicPr>
        <p:blipFill>
          <a:blip r:embed="rId3">
            <a:extLst>
              <a:ext uri="{28A0092B-C50C-407E-A947-70E740481C1C}">
                <a14:useLocalDpi xmlns:a14="http://schemas.microsoft.com/office/drawing/2010/main"/>
              </a:ext>
            </a:extLst>
          </a:blip>
          <a:stretch>
            <a:fillRect/>
          </a:stretch>
        </p:blipFill>
        <p:spPr bwMode="auto">
          <a:xfrm>
            <a:off x="6998217" y="1491684"/>
            <a:ext cx="4050960" cy="3969214"/>
          </a:xfrm>
          <a:prstGeom prst="rect">
            <a:avLst/>
          </a:prstGeom>
          <a:solidFill>
            <a:srgbClr val="FFFFFF"/>
          </a:solidFill>
        </p:spPr>
      </p:pic>
    </p:spTree>
    <p:extLst>
      <p:ext uri="{BB962C8B-B14F-4D97-AF65-F5344CB8AC3E}">
        <p14:creationId xmlns:p14="http://schemas.microsoft.com/office/powerpoint/2010/main" val="41910166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F5C8E-7E49-F96F-0DD6-022113998ADC}"/>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73ADEDC6-A21B-A3F1-1CA7-D739180A2518}"/>
              </a:ext>
            </a:extLst>
          </p:cNvPr>
          <p:cNvSpPr>
            <a:spLocks noGrp="1"/>
          </p:cNvSpPr>
          <p:nvPr>
            <p:ph sz="quarter" idx="12"/>
          </p:nvPr>
        </p:nvSpPr>
        <p:spPr/>
        <p:txBody>
          <a:bodyPr/>
          <a:lstStyle/>
          <a:p>
            <a:pPr marL="457200" indent="-457200">
              <a:buFont typeface="Arial" panose="020B0604020202020204" pitchFamily="34" charset="0"/>
              <a:buChar char="•"/>
            </a:pPr>
            <a:r>
              <a:rPr lang="en-US" dirty="0"/>
              <a:t>Refinement based on real-world use</a:t>
            </a:r>
          </a:p>
          <a:p>
            <a:pPr marL="457200" indent="-457200">
              <a:buFont typeface="Arial" panose="020B0604020202020204" pitchFamily="34" charset="0"/>
              <a:buChar char="•"/>
            </a:pPr>
            <a:r>
              <a:rPr lang="en-US" dirty="0"/>
              <a:t>Strengthening transition alignment</a:t>
            </a:r>
          </a:p>
          <a:p>
            <a:pPr marL="457200" indent="-457200">
              <a:buFont typeface="Arial" panose="020B0604020202020204" pitchFamily="34" charset="0"/>
              <a:buChar char="•"/>
            </a:pPr>
            <a:r>
              <a:rPr lang="en-US" dirty="0"/>
              <a:t>Clarity over volume</a:t>
            </a:r>
          </a:p>
          <a:p>
            <a:pPr marL="457200" indent="-457200">
              <a:buFont typeface="Arial" panose="020B0604020202020204" pitchFamily="34" charset="0"/>
              <a:buChar char="•"/>
            </a:pPr>
            <a:r>
              <a:rPr lang="en-US" dirty="0"/>
              <a:t>Continued professional input</a:t>
            </a:r>
          </a:p>
        </p:txBody>
      </p:sp>
    </p:spTree>
    <p:extLst>
      <p:ext uri="{BB962C8B-B14F-4D97-AF65-F5344CB8AC3E}">
        <p14:creationId xmlns:p14="http://schemas.microsoft.com/office/powerpoint/2010/main" val="41868681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1A72B-58FB-8211-A229-6B3DDA7A12A1}"/>
              </a:ext>
            </a:extLst>
          </p:cNvPr>
          <p:cNvSpPr>
            <a:spLocks noGrp="1"/>
          </p:cNvSpPr>
          <p:nvPr>
            <p:ph type="title"/>
          </p:nvPr>
        </p:nvSpPr>
        <p:spPr>
          <a:xfrm>
            <a:off x="353853" y="2549925"/>
            <a:ext cx="3788657" cy="867591"/>
          </a:xfrm>
        </p:spPr>
        <p:txBody>
          <a:bodyPr>
            <a:normAutofit fontScale="90000"/>
          </a:bodyPr>
          <a:lstStyle/>
          <a:p>
            <a:r>
              <a:rPr lang="en-US" sz="4900" b="1" i="0" dirty="0">
                <a:solidFill>
                  <a:srgbClr val="000000"/>
                </a:solidFill>
                <a:effectLst/>
                <a:latin typeface="Helvetica" panose="020B0604020202020204"/>
                <a:cs typeface="Helvetica" panose="020B0604020202020204"/>
              </a:rPr>
              <a:t>Careers &amp; Canine Connections</a:t>
            </a:r>
            <a:br>
              <a:rPr lang="en-US" b="1" i="0" dirty="0">
                <a:solidFill>
                  <a:srgbClr val="000000"/>
                </a:solidFill>
                <a:effectLst/>
                <a:latin typeface="proxima-nova"/>
              </a:rPr>
            </a:br>
            <a:endParaRPr lang="en-US" dirty="0"/>
          </a:p>
        </p:txBody>
      </p:sp>
      <p:pic>
        <p:nvPicPr>
          <p:cNvPr id="5" name="Content Placeholder 4" descr="A person walking a dog&#10;WHEN: August 3-8, 2026&#10;WHERE: Hull Foundation &amp; Learning Center in Sandy, Oregon&#10;OPEN TO: Transition-age young adults ages 18-26 who are blind or have low vision&#10;COST: FREE&#10;&#10;">
            <a:extLst>
              <a:ext uri="{FF2B5EF4-FFF2-40B4-BE49-F238E27FC236}">
                <a16:creationId xmlns:a16="http://schemas.microsoft.com/office/drawing/2014/main" id="{4F79BFF8-9085-3C0F-3A7C-06DB248E1C0C}"/>
              </a:ext>
            </a:extLst>
          </p:cNvPr>
          <p:cNvPicPr>
            <a:picLocks noGrp="1" noChangeAspect="1"/>
          </p:cNvPicPr>
          <p:nvPr>
            <p:ph sz="quarter" idx="12"/>
          </p:nvPr>
        </p:nvPicPr>
        <p:blipFill>
          <a:blip r:embed="rId3"/>
          <a:stretch>
            <a:fillRect/>
          </a:stretch>
        </p:blipFill>
        <p:spPr bwMode="auto">
          <a:xfrm>
            <a:off x="4233119" y="0"/>
            <a:ext cx="7848044" cy="5902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05397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49DE7-F244-D8A0-27DA-C582DF27FF49}"/>
              </a:ext>
            </a:extLst>
          </p:cNvPr>
          <p:cNvSpPr>
            <a:spLocks noGrp="1"/>
          </p:cNvSpPr>
          <p:nvPr>
            <p:ph type="title"/>
          </p:nvPr>
        </p:nvSpPr>
        <p:spPr/>
        <p:txBody>
          <a:bodyPr/>
          <a:lstStyle/>
          <a:p>
            <a:r>
              <a:rPr lang="en-US" dirty="0"/>
              <a:t>Q&amp;A + Collaboration</a:t>
            </a:r>
          </a:p>
        </p:txBody>
      </p:sp>
      <p:sp>
        <p:nvSpPr>
          <p:cNvPr id="3" name="Content Placeholder 2">
            <a:extLst>
              <a:ext uri="{FF2B5EF4-FFF2-40B4-BE49-F238E27FC236}">
                <a16:creationId xmlns:a16="http://schemas.microsoft.com/office/drawing/2014/main" id="{D8AC7987-3DFE-17CF-A0DD-0CC49FBA7DFB}"/>
              </a:ext>
            </a:extLst>
          </p:cNvPr>
          <p:cNvSpPr>
            <a:spLocks noGrp="1"/>
          </p:cNvSpPr>
          <p:nvPr>
            <p:ph sz="quarter" idx="12"/>
          </p:nvPr>
        </p:nvSpPr>
        <p:spPr/>
        <p:txBody>
          <a:bodyPr/>
          <a:lstStyle/>
          <a:p>
            <a:pPr marL="457200" indent="-457200">
              <a:buFont typeface="Arial" panose="020B0604020202020204" pitchFamily="34" charset="0"/>
              <a:buChar char="•"/>
            </a:pPr>
            <a:r>
              <a:rPr lang="en-US" dirty="0"/>
              <a:t>Where does this align with your work?</a:t>
            </a:r>
          </a:p>
          <a:p>
            <a:pPr marL="457200" indent="-457200">
              <a:buFont typeface="Arial" panose="020B0604020202020204" pitchFamily="34" charset="0"/>
              <a:buChar char="•"/>
            </a:pPr>
            <a:r>
              <a:rPr lang="en-US" dirty="0"/>
              <a:t>Where are there gaps?</a:t>
            </a:r>
          </a:p>
          <a:p>
            <a:pPr marL="457200" indent="-457200">
              <a:buFont typeface="Arial" panose="020B0604020202020204" pitchFamily="34" charset="0"/>
              <a:buChar char="•"/>
            </a:pPr>
            <a:r>
              <a:rPr lang="en-US" dirty="0"/>
              <a:t>What would increase usefulness in your setting?</a:t>
            </a:r>
          </a:p>
          <a:p>
            <a:endParaRPr lang="en-US" dirty="0"/>
          </a:p>
        </p:txBody>
      </p:sp>
      <p:pic>
        <p:nvPicPr>
          <p:cNvPr id="12" name="Content Placeholder 11" descr="A qr code with the APH logo">
            <a:extLst>
              <a:ext uri="{FF2B5EF4-FFF2-40B4-BE49-F238E27FC236}">
                <a16:creationId xmlns:a16="http://schemas.microsoft.com/office/drawing/2014/main" id="{3E493CF8-3A3A-688C-1321-46964B1F2178}"/>
              </a:ext>
            </a:extLst>
          </p:cNvPr>
          <p:cNvPicPr>
            <a:picLocks noGrp="1" noChangeAspect="1"/>
          </p:cNvPicPr>
          <p:nvPr>
            <p:ph sz="quarter" idx="13"/>
          </p:nvPr>
        </p:nvPicPr>
        <p:blipFill>
          <a:blip r:embed="rId3"/>
          <a:stretch>
            <a:fillRect/>
          </a:stretch>
        </p:blipFill>
        <p:spPr>
          <a:xfrm>
            <a:off x="6626539" y="1065369"/>
            <a:ext cx="4727261" cy="4727261"/>
          </a:xfrm>
        </p:spPr>
      </p:pic>
    </p:spTree>
    <p:extLst>
      <p:ext uri="{BB962C8B-B14F-4D97-AF65-F5344CB8AC3E}">
        <p14:creationId xmlns:p14="http://schemas.microsoft.com/office/powerpoint/2010/main" val="26876465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50A8-61A3-B1F8-A0DD-AC956948AE01}"/>
              </a:ext>
            </a:extLst>
          </p:cNvPr>
          <p:cNvSpPr>
            <a:spLocks noGrp="1"/>
          </p:cNvSpPr>
          <p:nvPr>
            <p:ph type="ctrTitle"/>
          </p:nvPr>
        </p:nvSpPr>
        <p:spPr/>
        <p:txBody>
          <a:bodyPr>
            <a:normAutofit fontScale="90000"/>
          </a:bodyPr>
          <a:lstStyle/>
          <a:p>
            <a:r>
              <a:rPr lang="en-US"/>
              <a:t>From Diagnosis to Employment</a:t>
            </a:r>
            <a:endParaRPr lang="en-US" dirty="0"/>
          </a:p>
        </p:txBody>
      </p:sp>
      <p:sp>
        <p:nvSpPr>
          <p:cNvPr id="3" name="Subtitle 2">
            <a:extLst>
              <a:ext uri="{FF2B5EF4-FFF2-40B4-BE49-F238E27FC236}">
                <a16:creationId xmlns:a16="http://schemas.microsoft.com/office/drawing/2014/main" id="{F84FF03F-E567-AA89-4BAC-D3635CE464E1}"/>
              </a:ext>
            </a:extLst>
          </p:cNvPr>
          <p:cNvSpPr>
            <a:spLocks noGrp="1"/>
          </p:cNvSpPr>
          <p:nvPr>
            <p:ph type="subTitle" idx="1"/>
          </p:nvPr>
        </p:nvSpPr>
        <p:spPr>
          <a:xfrm>
            <a:off x="1243138" y="3429000"/>
            <a:ext cx="9064643" cy="518858"/>
          </a:xfrm>
        </p:spPr>
        <p:txBody>
          <a:bodyPr>
            <a:normAutofit fontScale="25000" lnSpcReduction="20000"/>
          </a:bodyPr>
          <a:lstStyle/>
          <a:p>
            <a:pPr>
              <a:spcAft>
                <a:spcPts val="4800"/>
              </a:spcAft>
            </a:pPr>
            <a:r>
              <a:rPr lang="en-US" sz="7200"/>
              <a:t>Supporting Learners Who Are Blind or Deafblind Across the Lifespan</a:t>
            </a:r>
          </a:p>
          <a:p>
            <a:r>
              <a:rPr lang="en-US" sz="7200"/>
              <a:t>connectcenter@aph.org</a:t>
            </a:r>
          </a:p>
          <a:p>
            <a:endParaRPr lang="en-US" dirty="0"/>
          </a:p>
        </p:txBody>
      </p:sp>
    </p:spTree>
    <p:extLst>
      <p:ext uri="{BB962C8B-B14F-4D97-AF65-F5344CB8AC3E}">
        <p14:creationId xmlns:p14="http://schemas.microsoft.com/office/powerpoint/2010/main" val="3502564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519B6-831E-7C77-20CA-F517E7708CF8}"/>
              </a:ext>
            </a:extLst>
          </p:cNvPr>
          <p:cNvSpPr>
            <a:spLocks noGrp="1"/>
          </p:cNvSpPr>
          <p:nvPr>
            <p:ph type="title"/>
          </p:nvPr>
        </p:nvSpPr>
        <p:spPr/>
        <p:txBody>
          <a:bodyPr>
            <a:normAutofit fontScale="90000"/>
          </a:bodyPr>
          <a:lstStyle/>
          <a:p>
            <a:r>
              <a:rPr lang="en-US" dirty="0"/>
              <a:t>The Moment After the Meeting: “Where Do They Go Next?”</a:t>
            </a:r>
          </a:p>
        </p:txBody>
      </p:sp>
      <p:sp>
        <p:nvSpPr>
          <p:cNvPr id="3" name="Content Placeholder 2">
            <a:extLst>
              <a:ext uri="{FF2B5EF4-FFF2-40B4-BE49-F238E27FC236}">
                <a16:creationId xmlns:a16="http://schemas.microsoft.com/office/drawing/2014/main" id="{E272D53D-91E9-739F-FBE0-619172663C50}"/>
              </a:ext>
            </a:extLst>
          </p:cNvPr>
          <p:cNvSpPr>
            <a:spLocks noGrp="1"/>
          </p:cNvSpPr>
          <p:nvPr>
            <p:ph sz="quarter" idx="12"/>
          </p:nvPr>
        </p:nvSpPr>
        <p:spPr>
          <a:xfrm>
            <a:off x="838200" y="2019284"/>
            <a:ext cx="4887097" cy="3689539"/>
          </a:xfrm>
        </p:spPr>
        <p:txBody>
          <a:bodyPr/>
          <a:lstStyle/>
          <a:p>
            <a:pPr marL="457200" indent="-457200">
              <a:buFont typeface="Arial" panose="020B0604020202020204" pitchFamily="34" charset="0"/>
              <a:buChar char="•"/>
            </a:pPr>
            <a:r>
              <a:rPr lang="en-US" dirty="0"/>
              <a:t>What reinforces conversation?</a:t>
            </a:r>
          </a:p>
          <a:p>
            <a:pPr marL="457200" indent="-457200">
              <a:buFont typeface="Arial" panose="020B0604020202020204" pitchFamily="34" charset="0"/>
              <a:buChar char="•"/>
            </a:pPr>
            <a:r>
              <a:rPr lang="en-US" dirty="0"/>
              <a:t>Who supports the parent at 10 p.m.?</a:t>
            </a:r>
          </a:p>
          <a:p>
            <a:pPr marL="457200" indent="-457200">
              <a:buFont typeface="Arial" panose="020B0604020202020204" pitchFamily="34" charset="0"/>
              <a:buChar char="•"/>
            </a:pPr>
            <a:r>
              <a:rPr lang="en-US" dirty="0"/>
              <a:t>What supports the student who needs repetition?</a:t>
            </a:r>
          </a:p>
        </p:txBody>
      </p:sp>
      <p:pic>
        <p:nvPicPr>
          <p:cNvPr id="6" name="Content Placeholder 5" descr="Person writing on a notebook">
            <a:extLst>
              <a:ext uri="{FF2B5EF4-FFF2-40B4-BE49-F238E27FC236}">
                <a16:creationId xmlns:a16="http://schemas.microsoft.com/office/drawing/2014/main" id="{31AE4EB6-13F6-CA6F-EA64-5B7C1787EDCA}"/>
              </a:ext>
            </a:extLst>
          </p:cNvPr>
          <p:cNvPicPr>
            <a:picLocks noGrp="1" noChangeAspect="1"/>
          </p:cNvPicPr>
          <p:nvPr>
            <p:ph sz="quarter" idx="13"/>
          </p:nvPr>
        </p:nvPicPr>
        <p:blipFill>
          <a:blip r:embed="rId3"/>
          <a:stretch>
            <a:fillRect/>
          </a:stretch>
        </p:blipFill>
        <p:spPr>
          <a:xfrm>
            <a:off x="6467475" y="2019284"/>
            <a:ext cx="4886325" cy="3259170"/>
          </a:xfrm>
        </p:spPr>
      </p:pic>
    </p:spTree>
    <p:extLst>
      <p:ext uri="{BB962C8B-B14F-4D97-AF65-F5344CB8AC3E}">
        <p14:creationId xmlns:p14="http://schemas.microsoft.com/office/powerpoint/2010/main" val="3924332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D7679-D3F9-FD03-3578-13D0BBBCFF4F}"/>
              </a:ext>
            </a:extLst>
          </p:cNvPr>
          <p:cNvSpPr>
            <a:spLocks noGrp="1"/>
          </p:cNvSpPr>
          <p:nvPr>
            <p:ph type="title"/>
          </p:nvPr>
        </p:nvSpPr>
        <p:spPr/>
        <p:txBody>
          <a:bodyPr>
            <a:normAutofit fontScale="90000"/>
          </a:bodyPr>
          <a:lstStyle/>
          <a:p>
            <a:r>
              <a:rPr lang="en-US" dirty="0"/>
              <a:t>A Lifespan Continuum We All Recognize</a:t>
            </a:r>
          </a:p>
        </p:txBody>
      </p:sp>
      <p:pic>
        <p:nvPicPr>
          <p:cNvPr id="5" name="Content Placeholder 4" descr="Five images representing stages of life from early childhood through adulthood.">
            <a:extLst>
              <a:ext uri="{FF2B5EF4-FFF2-40B4-BE49-F238E27FC236}">
                <a16:creationId xmlns:a16="http://schemas.microsoft.com/office/drawing/2014/main" id="{5C800E54-180D-1EB9-ADE4-4ABEE02BFAF9}"/>
              </a:ext>
            </a:extLst>
          </p:cNvPr>
          <p:cNvPicPr>
            <a:picLocks noGrp="1" noChangeAspect="1"/>
          </p:cNvPicPr>
          <p:nvPr>
            <p:ph sz="quarter" idx="12"/>
          </p:nvPr>
        </p:nvPicPr>
        <p:blipFill>
          <a:blip r:embed="rId3"/>
          <a:stretch>
            <a:fillRect/>
          </a:stretch>
        </p:blipFill>
        <p:spPr>
          <a:xfrm>
            <a:off x="0" y="2347415"/>
            <a:ext cx="12186174" cy="2694362"/>
          </a:xfrm>
        </p:spPr>
      </p:pic>
    </p:spTree>
    <p:extLst>
      <p:ext uri="{BB962C8B-B14F-4D97-AF65-F5344CB8AC3E}">
        <p14:creationId xmlns:p14="http://schemas.microsoft.com/office/powerpoint/2010/main" val="556277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5A142-759C-E914-F7D8-BEEEDBE32EB6}"/>
              </a:ext>
            </a:extLst>
          </p:cNvPr>
          <p:cNvSpPr>
            <a:spLocks noGrp="1"/>
          </p:cNvSpPr>
          <p:nvPr>
            <p:ph type="title"/>
          </p:nvPr>
        </p:nvSpPr>
        <p:spPr>
          <a:xfrm>
            <a:off x="858011" y="739589"/>
            <a:ext cx="6391656" cy="573659"/>
          </a:xfrm>
        </p:spPr>
        <p:txBody>
          <a:bodyPr anchor="ctr">
            <a:normAutofit/>
          </a:bodyPr>
          <a:lstStyle/>
          <a:p>
            <a:r>
              <a:rPr lang="en-US" sz="3500" dirty="0"/>
              <a:t>Where Systems Break Down</a:t>
            </a:r>
          </a:p>
        </p:txBody>
      </p:sp>
      <p:sp>
        <p:nvSpPr>
          <p:cNvPr id="3" name="Content Placeholder 2">
            <a:extLst>
              <a:ext uri="{FF2B5EF4-FFF2-40B4-BE49-F238E27FC236}">
                <a16:creationId xmlns:a16="http://schemas.microsoft.com/office/drawing/2014/main" id="{CEAB1262-573B-1BF5-6F8E-563AE8264312}"/>
              </a:ext>
            </a:extLst>
          </p:cNvPr>
          <p:cNvSpPr>
            <a:spLocks noGrp="1"/>
          </p:cNvSpPr>
          <p:nvPr>
            <p:ph idx="13"/>
          </p:nvPr>
        </p:nvSpPr>
        <p:spPr>
          <a:xfrm>
            <a:off x="858011" y="1602681"/>
            <a:ext cx="6391656" cy="3628225"/>
          </a:xfrm>
        </p:spPr>
        <p:txBody>
          <a:bodyPr>
            <a:normAutofit/>
          </a:bodyPr>
          <a:lstStyle/>
          <a:p>
            <a:pPr marL="457200" indent="-457200">
              <a:buFont typeface="Arial" panose="020B0604020202020204" pitchFamily="34" charset="0"/>
              <a:buChar char="•"/>
            </a:pPr>
            <a:r>
              <a:rPr lang="en-US" dirty="0"/>
              <a:t>Diagnosis to early intervention</a:t>
            </a:r>
          </a:p>
          <a:p>
            <a:pPr marL="457200" indent="-457200">
              <a:buFont typeface="Arial" panose="020B0604020202020204" pitchFamily="34" charset="0"/>
              <a:buChar char="•"/>
            </a:pPr>
            <a:r>
              <a:rPr lang="en-US" dirty="0"/>
              <a:t>Elementary to middle school</a:t>
            </a:r>
          </a:p>
          <a:p>
            <a:pPr marL="457200" indent="-457200">
              <a:buFont typeface="Arial" panose="020B0604020202020204" pitchFamily="34" charset="0"/>
              <a:buChar char="•"/>
            </a:pPr>
            <a:r>
              <a:rPr lang="en-US" dirty="0"/>
              <a:t>High school to adult services</a:t>
            </a:r>
          </a:p>
          <a:p>
            <a:pPr marL="457200" indent="-457200">
              <a:buFont typeface="Arial" panose="020B0604020202020204" pitchFamily="34" charset="0"/>
              <a:buChar char="•"/>
            </a:pPr>
            <a:r>
              <a:rPr lang="en-US" dirty="0"/>
              <a:t>School to workforce systems</a:t>
            </a:r>
          </a:p>
          <a:p>
            <a:pPr marL="457200" indent="-457200">
              <a:buFont typeface="Arial" panose="020B0604020202020204" pitchFamily="34" charset="0"/>
              <a:buChar char="•"/>
            </a:pPr>
            <a:r>
              <a:rPr lang="en-US" dirty="0"/>
              <a:t>Late-Onset vision loss with no clear referral path</a:t>
            </a:r>
          </a:p>
          <a:p>
            <a:endParaRPr lang="en-US" dirty="0"/>
          </a:p>
        </p:txBody>
      </p:sp>
      <p:pic>
        <p:nvPicPr>
          <p:cNvPr id="6" name="Content Placeholder 5" descr="A chain with paper clips on the ground but one of the clips is broken into pieces&#10;&#10;">
            <a:extLst>
              <a:ext uri="{FF2B5EF4-FFF2-40B4-BE49-F238E27FC236}">
                <a16:creationId xmlns:a16="http://schemas.microsoft.com/office/drawing/2014/main" id="{4885F4FE-ACB4-1C50-EC48-5EFE89E16E43}"/>
              </a:ext>
            </a:extLst>
          </p:cNvPr>
          <p:cNvPicPr>
            <a:picLocks noGrp="1" noChangeAspect="1"/>
          </p:cNvPicPr>
          <p:nvPr>
            <p:ph type="pic" sz="quarter" idx="14"/>
          </p:nvPr>
        </p:nvPicPr>
        <p:blipFill>
          <a:blip r:embed="rId3"/>
          <a:srcRect l="29395" r="17523"/>
          <a:stretch>
            <a:fillRect/>
          </a:stretch>
        </p:blipFill>
        <p:spPr>
          <a:xfrm>
            <a:off x="8161599" y="8238"/>
            <a:ext cx="4030401" cy="5907653"/>
          </a:xfrm>
          <a:noFill/>
        </p:spPr>
      </p:pic>
    </p:spTree>
    <p:extLst>
      <p:ext uri="{BB962C8B-B14F-4D97-AF65-F5344CB8AC3E}">
        <p14:creationId xmlns:p14="http://schemas.microsoft.com/office/powerpoint/2010/main" val="3432046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0E61A-61B9-3547-DF70-23B84F7FFFA1}"/>
              </a:ext>
            </a:extLst>
          </p:cNvPr>
          <p:cNvSpPr>
            <a:spLocks noGrp="1"/>
          </p:cNvSpPr>
          <p:nvPr>
            <p:ph type="title"/>
          </p:nvPr>
        </p:nvSpPr>
        <p:spPr>
          <a:xfrm>
            <a:off x="858011" y="739589"/>
            <a:ext cx="6391656" cy="573659"/>
          </a:xfrm>
        </p:spPr>
        <p:txBody>
          <a:bodyPr anchor="ctr">
            <a:noAutofit/>
          </a:bodyPr>
          <a:lstStyle/>
          <a:p>
            <a:r>
              <a:rPr lang="en-US" sz="3500" dirty="0"/>
              <a:t>The Professional Reality: Limited Time, Expanding Needs</a:t>
            </a:r>
          </a:p>
        </p:txBody>
      </p:sp>
      <p:sp>
        <p:nvSpPr>
          <p:cNvPr id="3" name="Content Placeholder 2">
            <a:extLst>
              <a:ext uri="{FF2B5EF4-FFF2-40B4-BE49-F238E27FC236}">
                <a16:creationId xmlns:a16="http://schemas.microsoft.com/office/drawing/2014/main" id="{CCCD19CF-4CAE-E829-6B02-EC8E405456AF}"/>
              </a:ext>
            </a:extLst>
          </p:cNvPr>
          <p:cNvSpPr>
            <a:spLocks noGrp="1"/>
          </p:cNvSpPr>
          <p:nvPr>
            <p:ph idx="13"/>
          </p:nvPr>
        </p:nvSpPr>
        <p:spPr>
          <a:xfrm>
            <a:off x="858011" y="2272145"/>
            <a:ext cx="6391656" cy="2958761"/>
          </a:xfrm>
        </p:spPr>
        <p:txBody>
          <a:bodyPr>
            <a:normAutofit/>
          </a:bodyPr>
          <a:lstStyle/>
          <a:p>
            <a:pPr marL="457200" indent="-457200">
              <a:buFont typeface="Arial" panose="020B0604020202020204" pitchFamily="34" charset="0"/>
              <a:buChar char="•"/>
            </a:pPr>
            <a:r>
              <a:rPr lang="en-US" dirty="0"/>
              <a:t>Teach specialized skills</a:t>
            </a:r>
          </a:p>
          <a:p>
            <a:pPr marL="457200" indent="-457200">
              <a:buFont typeface="Arial" panose="020B0604020202020204" pitchFamily="34" charset="0"/>
              <a:buChar char="•"/>
            </a:pPr>
            <a:r>
              <a:rPr lang="en-US" dirty="0"/>
              <a:t>Support families</a:t>
            </a:r>
          </a:p>
          <a:p>
            <a:pPr marL="457200" indent="-457200">
              <a:buFont typeface="Arial" panose="020B0604020202020204" pitchFamily="34" charset="0"/>
              <a:buChar char="•"/>
            </a:pPr>
            <a:r>
              <a:rPr lang="en-US" dirty="0"/>
              <a:t>Coordinate services</a:t>
            </a:r>
          </a:p>
          <a:p>
            <a:pPr marL="457200" indent="-457200">
              <a:buFont typeface="Arial" panose="020B0604020202020204" pitchFamily="34" charset="0"/>
              <a:buChar char="•"/>
            </a:pPr>
            <a:r>
              <a:rPr lang="en-US" dirty="0"/>
              <a:t>Address social-emotional needs</a:t>
            </a:r>
          </a:p>
          <a:p>
            <a:pPr marL="457200" indent="-457200">
              <a:buFont typeface="Arial" panose="020B0604020202020204" pitchFamily="34" charset="0"/>
              <a:buChar char="•"/>
            </a:pPr>
            <a:r>
              <a:rPr lang="en-US" dirty="0"/>
              <a:t>Prepare for employment</a:t>
            </a:r>
          </a:p>
          <a:p>
            <a:pPr marL="457200" indent="-457200">
              <a:buFont typeface="Arial" panose="020B0604020202020204" pitchFamily="34" charset="0"/>
              <a:buChar char="•"/>
            </a:pPr>
            <a:r>
              <a:rPr lang="en-US" dirty="0"/>
              <a:t>Document it all</a:t>
            </a:r>
          </a:p>
        </p:txBody>
      </p:sp>
      <p:pic>
        <p:nvPicPr>
          <p:cNvPr id="6" name="Content Placeholder 5" descr="Close-up of a stack of papers&#10;&#10;">
            <a:extLst>
              <a:ext uri="{FF2B5EF4-FFF2-40B4-BE49-F238E27FC236}">
                <a16:creationId xmlns:a16="http://schemas.microsoft.com/office/drawing/2014/main" id="{1A122EFD-928A-F0E7-C98B-0A3350CFE3BE}"/>
              </a:ext>
            </a:extLst>
          </p:cNvPr>
          <p:cNvPicPr>
            <a:picLocks noGrp="1" noChangeAspect="1"/>
          </p:cNvPicPr>
          <p:nvPr>
            <p:ph type="pic" sz="quarter" idx="14"/>
          </p:nvPr>
        </p:nvPicPr>
        <p:blipFill>
          <a:blip r:embed="rId3"/>
          <a:srcRect r="598" b="3"/>
          <a:stretch>
            <a:fillRect/>
          </a:stretch>
        </p:blipFill>
        <p:spPr>
          <a:xfrm>
            <a:off x="8161599" y="8238"/>
            <a:ext cx="4030401" cy="5879944"/>
          </a:xfrm>
          <a:noFill/>
        </p:spPr>
      </p:pic>
    </p:spTree>
    <p:extLst>
      <p:ext uri="{BB962C8B-B14F-4D97-AF65-F5344CB8AC3E}">
        <p14:creationId xmlns:p14="http://schemas.microsoft.com/office/powerpoint/2010/main" val="426514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C1FED-6008-1CE9-6ECB-88EE569D68D6}"/>
              </a:ext>
            </a:extLst>
          </p:cNvPr>
          <p:cNvSpPr>
            <a:spLocks noGrp="1"/>
          </p:cNvSpPr>
          <p:nvPr>
            <p:ph type="title"/>
          </p:nvPr>
        </p:nvSpPr>
        <p:spPr/>
        <p:txBody>
          <a:bodyPr/>
          <a:lstStyle/>
          <a:p>
            <a:r>
              <a:rPr lang="en-US" dirty="0"/>
              <a:t>Where ConnectCenter Fits</a:t>
            </a:r>
          </a:p>
        </p:txBody>
      </p:sp>
      <p:sp>
        <p:nvSpPr>
          <p:cNvPr id="3" name="Content Placeholder 2">
            <a:extLst>
              <a:ext uri="{FF2B5EF4-FFF2-40B4-BE49-F238E27FC236}">
                <a16:creationId xmlns:a16="http://schemas.microsoft.com/office/drawing/2014/main" id="{CF5DD11B-61EE-1C66-4BDD-133B22748000}"/>
              </a:ext>
            </a:extLst>
          </p:cNvPr>
          <p:cNvSpPr>
            <a:spLocks noGrp="1"/>
          </p:cNvSpPr>
          <p:nvPr>
            <p:ph sz="quarter" idx="12"/>
          </p:nvPr>
        </p:nvSpPr>
        <p:spPr/>
        <p:txBody>
          <a:bodyPr/>
          <a:lstStyle/>
          <a:p>
            <a:pPr marL="457200" indent="-457200">
              <a:buFont typeface="Arial" panose="020B0604020202020204" pitchFamily="34" charset="0"/>
              <a:buChar char="•"/>
            </a:pPr>
            <a:r>
              <a:rPr lang="en-US" dirty="0"/>
              <a:t>Reinforce instruction</a:t>
            </a:r>
          </a:p>
          <a:p>
            <a:pPr marL="457200" indent="-457200">
              <a:buFont typeface="Arial" panose="020B0604020202020204" pitchFamily="34" charset="0"/>
              <a:buChar char="•"/>
            </a:pPr>
            <a:r>
              <a:rPr lang="en-US" dirty="0"/>
              <a:t>Provide reliable next steps</a:t>
            </a:r>
          </a:p>
          <a:p>
            <a:pPr marL="457200" indent="-457200">
              <a:buFont typeface="Arial" panose="020B0604020202020204" pitchFamily="34" charset="0"/>
              <a:buChar char="•"/>
            </a:pPr>
            <a:r>
              <a:rPr lang="en-US" dirty="0"/>
              <a:t>Support structured transition</a:t>
            </a:r>
          </a:p>
          <a:p>
            <a:pPr marL="457200" indent="-457200">
              <a:buFont typeface="Arial" panose="020B0604020202020204" pitchFamily="34" charset="0"/>
              <a:buChar char="•"/>
            </a:pPr>
            <a:r>
              <a:rPr lang="en-US" dirty="0"/>
              <a:t>Address adult adjustment</a:t>
            </a:r>
          </a:p>
        </p:txBody>
      </p:sp>
    </p:spTree>
    <p:extLst>
      <p:ext uri="{BB962C8B-B14F-4D97-AF65-F5344CB8AC3E}">
        <p14:creationId xmlns:p14="http://schemas.microsoft.com/office/powerpoint/2010/main" val="33997226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4" id="{EFC11B9A-505D-9044-A78E-E79FBFDD4883}" vid="{38ECA540-86C7-FF49-BD9C-91A57B876D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84CB5B005916A469C68B1F32A71972C" ma:contentTypeVersion="27" ma:contentTypeDescription="Create a new document." ma:contentTypeScope="" ma:versionID="fea88c41a746b8bb66f818611596917c">
  <xsd:schema xmlns:xsd="http://www.w3.org/2001/XMLSchema" xmlns:xs="http://www.w3.org/2001/XMLSchema" xmlns:p="http://schemas.microsoft.com/office/2006/metadata/properties" xmlns:ns2="cd26f99b-5fa5-4944-bb1a-9ecd46c6c38d" xmlns:ns3="fce825ed-7c14-4f10-9173-4eee87276b5e" targetNamespace="http://schemas.microsoft.com/office/2006/metadata/properties" ma:root="true" ma:fieldsID="22ad2ce90c23526579a959e3f931da2a" ns2:_="" ns3:_="">
    <xsd:import namespace="cd26f99b-5fa5-4944-bb1a-9ecd46c6c38d"/>
    <xsd:import namespace="fce825ed-7c14-4f10-9173-4eee87276b5e"/>
    <xsd:element name="properties">
      <xsd:complexType>
        <xsd:sequence>
          <xsd:element name="documentManagement">
            <xsd:complexType>
              <xsd:all>
                <xsd:element ref="ns2:DateofEvent" minOccurs="0"/>
                <xsd:element ref="ns2:MediaServiceMetadata" minOccurs="0"/>
                <xsd:element ref="ns2:MediaServiceFastMetadata" minOccurs="0"/>
                <xsd:element ref="ns2:_Flow_SignoffStatu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2:Bucket" minOccurs="0"/>
                <xsd:element ref="ns2:lcf76f155ced4ddcb4097134ff3c332f" minOccurs="0"/>
                <xsd:element ref="ns3:TaxCatchAll" minOccurs="0"/>
                <xsd:element ref="ns2:MediaServiceObjectDetectorVersions" minOccurs="0"/>
                <xsd:element ref="ns2:MediaServiceSearchProperties" minOccurs="0"/>
                <xsd:element ref="ns2:MovedPIIFil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26f99b-5fa5-4944-bb1a-9ecd46c6c38d" elementFormDefault="qualified">
    <xsd:import namespace="http://schemas.microsoft.com/office/2006/documentManagement/types"/>
    <xsd:import namespace="http://schemas.microsoft.com/office/infopath/2007/PartnerControls"/>
    <xsd:element name="DateofEvent" ma:index="8" nillable="true" ma:displayName="Date of Event" ma:format="DateTime" ma:internalName="DateofEvent">
      <xsd:simpleType>
        <xsd:restriction base="dms:DateTime"/>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_Flow_SignoffStatus" ma:index="11" nillable="true" ma:displayName="Sign-off status" ma:internalName="Sign_x002d_off_x0020_status">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Bucket" ma:index="23" nillable="true" ma:displayName="Bucket" ma:format="Dropdown" ma:internalName="Bucket">
      <xsd:simpleType>
        <xsd:restriction base="dms:Choice">
          <xsd:enumeration value="AA"/>
          <xsd:enumeration value="AA(H)"/>
          <xsd:enumeration value="CC"/>
          <xsd:enumeration value="EA"/>
          <xsd:enumeration value="EOT"/>
          <xsd:enumeration value="FC"/>
          <xsd:enumeration value="PS"/>
          <xsd:enumeration value="Tai"/>
          <xsd:enumeration value="VA"/>
        </xsd:restrictio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8ac181ec-6c34-4630-9754-a2a661e894c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ovedPIIFiles" ma:index="29" nillable="true" ma:displayName="Moved PII Files" ma:format="Dropdown" ma:internalName="MovedPIIFiles">
      <xsd:simpleType>
        <xsd:restriction base="dms:Text">
          <xsd:maxLength value="255"/>
        </xsd:restriction>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ce825ed-7c14-4f10-9173-4eee87276b5e"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8e2c59e8-7cf2-4cab-bbe4-5caecee85947}" ma:internalName="TaxCatchAll" ma:showField="CatchAllData" ma:web="fce825ed-7c14-4f10-9173-4eee87276b5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Flow_SignoffStatus xmlns="cd26f99b-5fa5-4944-bb1a-9ecd46c6c38d" xsi:nil="true"/>
    <Bucket xmlns="cd26f99b-5fa5-4944-bb1a-9ecd46c6c38d" xsi:nil="true"/>
    <DateofEvent xmlns="cd26f99b-5fa5-4944-bb1a-9ecd46c6c38d" xsi:nil="true"/>
    <MovedPIIFiles xmlns="cd26f99b-5fa5-4944-bb1a-9ecd46c6c38d" xsi:nil="true"/>
    <TaxCatchAll xmlns="fce825ed-7c14-4f10-9173-4eee87276b5e" xsi:nil="true"/>
    <lcf76f155ced4ddcb4097134ff3c332f xmlns="cd26f99b-5fa5-4944-bb1a-9ecd46c6c38d">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C13C95A-5CB1-4CE3-9286-53A72570DF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26f99b-5fa5-4944-bb1a-9ecd46c6c38d"/>
    <ds:schemaRef ds:uri="fce825ed-7c14-4f10-9173-4eee87276b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A1B3999-0F47-4E5C-9A1F-3141CA05F6EE}">
  <ds:schemaRefs>
    <ds:schemaRef ds:uri="http://schemas.microsoft.com/office/2006/metadata/properties"/>
    <ds:schemaRef ds:uri="http://schemas.microsoft.com/office/infopath/2007/PartnerControls"/>
    <ds:schemaRef ds:uri="cd26f99b-5fa5-4944-bb1a-9ecd46c6c38d"/>
    <ds:schemaRef ds:uri="fce825ed-7c14-4f10-9173-4eee87276b5e"/>
  </ds:schemaRefs>
</ds:datastoreItem>
</file>

<file path=customXml/itemProps3.xml><?xml version="1.0" encoding="utf-8"?>
<ds:datastoreItem xmlns:ds="http://schemas.openxmlformats.org/officeDocument/2006/customXml" ds:itemID="{E5C67A92-3E21-4378-BF2E-684A34EEA4B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1942</TotalTime>
  <Words>832</Words>
  <Application>Microsoft Office PowerPoint</Application>
  <PresentationFormat>Widescreen</PresentationFormat>
  <Paragraphs>246</Paragraphs>
  <Slides>44</Slides>
  <Notes>44</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From Diagnosis to Employment</vt:lpstr>
      <vt:lpstr>Today’s Focus: Practical Tools You Can Use Immediately</vt:lpstr>
      <vt:lpstr>Live Poll: Who Do You Primarily Serve? </vt:lpstr>
      <vt:lpstr>The Shared Challenge Across Our Field</vt:lpstr>
      <vt:lpstr>The Moment After the Meeting: “Where Do They Go Next?”</vt:lpstr>
      <vt:lpstr>A Lifespan Continuum We All Recognize</vt:lpstr>
      <vt:lpstr>Where Systems Break Down</vt:lpstr>
      <vt:lpstr>The Professional Reality: Limited Time, Expanding Needs</vt:lpstr>
      <vt:lpstr>Where ConnectCenter Fits</vt:lpstr>
      <vt:lpstr>Three Pillars Across the Lifespan</vt:lpstr>
      <vt:lpstr>Families and Early Childhood</vt:lpstr>
      <vt:lpstr>Live Poll: When Do Families Feel Most Overwhelmed?</vt:lpstr>
      <vt:lpstr>FamilyConnect Reinforces:</vt:lpstr>
      <vt:lpstr>Starting Points: What to Share First</vt:lpstr>
      <vt:lpstr>Case Example: From Diagnosis to First IEP</vt:lpstr>
      <vt:lpstr>Early Literacy Engagement: Where BrailleBug Fits</vt:lpstr>
      <vt:lpstr>Reinforcement — Not Replacement</vt:lpstr>
      <vt:lpstr>Adjustment, Identity, and Independence</vt:lpstr>
      <vt:lpstr>Live Poll: What Prompts Adult Referrals Most Often?</vt:lpstr>
      <vt:lpstr>VisionAware in Practice: Addressing Real-Life Adjustment</vt:lpstr>
      <vt:lpstr>Daily Living Skills Beyond the School Setting</vt:lpstr>
      <vt:lpstr>Isolation, Identity, and Community Connection</vt:lpstr>
      <vt:lpstr>Deafblind Considerations</vt:lpstr>
      <vt:lpstr>Supporting Families of Deafblind Learners</vt:lpstr>
      <vt:lpstr>Transition and Employment</vt:lpstr>
      <vt:lpstr>Live Poll: Your Biggest Transition Challenge</vt:lpstr>
      <vt:lpstr>The Transition Gap</vt:lpstr>
      <vt:lpstr>CareerConnect as Instructional Infrastructure</vt:lpstr>
      <vt:lpstr>Five Developmental Areas:</vt:lpstr>
      <vt:lpstr>Alignment With Pre-ETS and IEP Transition Planning</vt:lpstr>
      <vt:lpstr>Building Self-Determination and Self-Advocacy</vt:lpstr>
      <vt:lpstr>Career Exploration Without Geographic Limits</vt:lpstr>
      <vt:lpstr>Interviewing and Workplace Readiness</vt:lpstr>
      <vt:lpstr>Sustaining Employment Requires:</vt:lpstr>
      <vt:lpstr>Career Conversations: Video as a Teaching Tool</vt:lpstr>
      <vt:lpstr>Integration Without Added workLoad</vt:lpstr>
      <vt:lpstr>When to Use What</vt:lpstr>
      <vt:lpstr>Field-Informed Development</vt:lpstr>
      <vt:lpstr>Focusing on Usefulness Over Volume</vt:lpstr>
      <vt:lpstr>Where APH Hive Fits</vt:lpstr>
      <vt:lpstr>Next Steps</vt:lpstr>
      <vt:lpstr>Careers &amp; Canine Connections </vt:lpstr>
      <vt:lpstr>Q&amp;A + Collaboration</vt:lpstr>
      <vt:lpstr>From Diagnosis to Employment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Greenwell</dc:creator>
  <cp:lastModifiedBy>Leanne Grillot</cp:lastModifiedBy>
  <cp:revision>22</cp:revision>
  <dcterms:created xsi:type="dcterms:W3CDTF">2022-02-23T14:55:10Z</dcterms:created>
  <dcterms:modified xsi:type="dcterms:W3CDTF">2026-06-23T16:24:40Z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0x010100E84CB5B005916A469C68B1F32A71972C</vt:lpwstr>
  </property>
</Properties>
</file>